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Arial Nova Bold" charset="1" panose="020B0804020202020204"/>
      <p:regular r:id="rId34"/>
    </p:embeddedFont>
    <p:embeddedFont>
      <p:font typeface="Arial Nova" charset="1" panose="020B0504020202020204"/>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34.fntdata"/><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7" Type="http://schemas.openxmlformats.org/officeDocument/2006/relationships/slide" Target="slides/slide2.xml"/><Relationship Id="rId38" Type="http://schemas.openxmlformats.org/officeDocument/2006/relationships/customXml" Target="../customXml/item3.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6" Type="http://schemas.openxmlformats.org/officeDocument/2006/relationships/slide" Target="slides/slide1.xml"/><Relationship Id="rId37" Type="http://schemas.openxmlformats.org/officeDocument/2006/relationships/customXml" Target="../customXml/item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tableStyles" Target="tableStyles.xml"/><Relationship Id="rId36"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5.fntdata"/><Relationship Id="rId4" Type="http://schemas.openxmlformats.org/officeDocument/2006/relationships/theme" Target="theme/theme1.xml"/><Relationship Id="rId9" Type="http://schemas.openxmlformats.org/officeDocument/2006/relationships/slide" Target="slides/slide4.xml"/><Relationship Id="rId8" Type="http://schemas.openxmlformats.org/officeDocument/2006/relationships/slide" Target="slides/slide3.xml"/><Relationship Id="rId3" Type="http://schemas.openxmlformats.org/officeDocument/2006/relationships/viewProps" Target="viewProps.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0.png" Type="http://schemas.openxmlformats.org/officeDocument/2006/relationships/image"/><Relationship Id="rId5"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5.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2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5.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5.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3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png" Type="http://schemas.openxmlformats.org/officeDocument/2006/relationships/image"/><Relationship Id="rId12" Target="../media/image44.png" Type="http://schemas.openxmlformats.org/officeDocument/2006/relationships/image"/><Relationship Id="rId13" Target="../media/image45.png" Type="http://schemas.openxmlformats.org/officeDocument/2006/relationships/image"/><Relationship Id="rId14" Target="../media/image46.png" Type="http://schemas.openxmlformats.org/officeDocument/2006/relationships/image"/><Relationship Id="rId2" Target="../media/image34.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 Id="rId7" Target="../media/image39.png" Type="http://schemas.openxmlformats.org/officeDocument/2006/relationships/image"/><Relationship Id="rId8" Target="../media/image40.png" Type="http://schemas.openxmlformats.org/officeDocument/2006/relationships/image"/><Relationship Id="rId9" Target="../media/image4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28700" y="7137658"/>
            <a:ext cx="9453446" cy="234506"/>
            <a:chOff x="0" y="0"/>
            <a:chExt cx="12604594" cy="312674"/>
          </a:xfrm>
        </p:grpSpPr>
        <p:sp>
          <p:nvSpPr>
            <p:cNvPr name="Freeform 3" id="3"/>
            <p:cNvSpPr/>
            <p:nvPr/>
          </p:nvSpPr>
          <p:spPr>
            <a:xfrm flipH="false" flipV="false" rot="0">
              <a:off x="0" y="0"/>
              <a:ext cx="9223890" cy="312674"/>
            </a:xfrm>
            <a:custGeom>
              <a:avLst/>
              <a:gdLst/>
              <a:ahLst/>
              <a:cxnLst/>
              <a:rect r="r" b="b" t="t" l="l"/>
              <a:pathLst>
                <a:path h="312674" w="9223890">
                  <a:moveTo>
                    <a:pt x="0" y="0"/>
                  </a:moveTo>
                  <a:lnTo>
                    <a:pt x="9223890" y="0"/>
                  </a:lnTo>
                  <a:lnTo>
                    <a:pt x="9223890"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560706" y="0"/>
              <a:ext cx="3043888" cy="312674"/>
            </a:xfrm>
            <a:custGeom>
              <a:avLst/>
              <a:gdLst/>
              <a:ahLst/>
              <a:cxnLst/>
              <a:rect r="r" b="b" t="t" l="l"/>
              <a:pathLst>
                <a:path h="312674" w="3043888">
                  <a:moveTo>
                    <a:pt x="0" y="0"/>
                  </a:moveTo>
                  <a:lnTo>
                    <a:pt x="3043888" y="0"/>
                  </a:lnTo>
                  <a:lnTo>
                    <a:pt x="3043888"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203029" b="0"/>
              </a:stretch>
            </a:blipFill>
          </p:spPr>
        </p:sp>
      </p:grpSp>
      <p:grpSp>
        <p:nvGrpSpPr>
          <p:cNvPr name="Group 5" id="5"/>
          <p:cNvGrpSpPr/>
          <p:nvPr/>
        </p:nvGrpSpPr>
        <p:grpSpPr>
          <a:xfrm rot="0">
            <a:off x="12001217" y="1028700"/>
            <a:ext cx="5284702" cy="8297005"/>
            <a:chOff x="0" y="0"/>
            <a:chExt cx="7046270" cy="11062674"/>
          </a:xfrm>
        </p:grpSpPr>
        <p:grpSp>
          <p:nvGrpSpPr>
            <p:cNvPr name="Group 6" id="6"/>
            <p:cNvGrpSpPr/>
            <p:nvPr/>
          </p:nvGrpSpPr>
          <p:grpSpPr>
            <a:xfrm rot="0">
              <a:off x="2384784" y="8785973"/>
              <a:ext cx="2276701" cy="22767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Freeform 9" id="9"/>
            <p:cNvSpPr/>
            <p:nvPr/>
          </p:nvSpPr>
          <p:spPr>
            <a:xfrm flipH="false" flipV="false" rot="0">
              <a:off x="0" y="0"/>
              <a:ext cx="7046270" cy="9924323"/>
            </a:xfrm>
            <a:custGeom>
              <a:avLst/>
              <a:gdLst/>
              <a:ahLst/>
              <a:cxnLst/>
              <a:rect r="r" b="b" t="t" l="l"/>
              <a:pathLst>
                <a:path h="9924323" w="7046270">
                  <a:moveTo>
                    <a:pt x="0" y="0"/>
                  </a:moveTo>
                  <a:lnTo>
                    <a:pt x="7046270" y="0"/>
                  </a:lnTo>
                  <a:lnTo>
                    <a:pt x="7046270" y="9924323"/>
                  </a:lnTo>
                  <a:lnTo>
                    <a:pt x="0" y="992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0" id="10"/>
          <p:cNvGrpSpPr/>
          <p:nvPr/>
        </p:nvGrpSpPr>
        <p:grpSpPr>
          <a:xfrm rot="0">
            <a:off x="11586735" y="5434141"/>
            <a:ext cx="8493925" cy="849392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A74"/>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4" id="14"/>
          <p:cNvSpPr/>
          <p:nvPr/>
        </p:nvSpPr>
        <p:spPr>
          <a:xfrm flipH="false" flipV="false" rot="0">
            <a:off x="14841855" y="2057400"/>
            <a:ext cx="3446145" cy="8229600"/>
          </a:xfrm>
          <a:custGeom>
            <a:avLst/>
            <a:gdLst/>
            <a:ahLst/>
            <a:cxnLst/>
            <a:rect r="r" b="b" t="t" l="l"/>
            <a:pathLst>
              <a:path h="8229600" w="3446145">
                <a:moveTo>
                  <a:pt x="0" y="0"/>
                </a:moveTo>
                <a:lnTo>
                  <a:pt x="3446145" y="0"/>
                </a:lnTo>
                <a:lnTo>
                  <a:pt x="3446145" y="8229600"/>
                </a:lnTo>
                <a:lnTo>
                  <a:pt x="0" y="8229600"/>
                </a:lnTo>
                <a:lnTo>
                  <a:pt x="0" y="0"/>
                </a:lnTo>
                <a:close/>
              </a:path>
            </a:pathLst>
          </a:custGeom>
          <a:blipFill>
            <a:blip r:embed="rId7"/>
            <a:stretch>
              <a:fillRect l="0" t="0" r="0" b="0"/>
            </a:stretch>
          </a:blipFill>
        </p:spPr>
      </p:sp>
      <p:sp>
        <p:nvSpPr>
          <p:cNvPr name="TextBox 15" id="15"/>
          <p:cNvSpPr txBox="true"/>
          <p:nvPr/>
        </p:nvSpPr>
        <p:spPr>
          <a:xfrm rot="0">
            <a:off x="1028700" y="2113090"/>
            <a:ext cx="10408610" cy="1635640"/>
          </a:xfrm>
          <a:prstGeom prst="rect">
            <a:avLst/>
          </a:prstGeom>
        </p:spPr>
        <p:txBody>
          <a:bodyPr anchor="t" rtlCol="false" tIns="0" lIns="0" bIns="0" rIns="0">
            <a:spAutoFit/>
          </a:bodyPr>
          <a:lstStyle/>
          <a:p>
            <a:pPr algn="l">
              <a:lnSpc>
                <a:spcPts val="12276"/>
              </a:lnSpc>
            </a:pPr>
            <a:r>
              <a:rPr lang="en-US" b="true" sz="12400">
                <a:solidFill>
                  <a:srgbClr val="5F9595"/>
                </a:solidFill>
                <a:latin typeface="Arial Nova Bold"/>
                <a:ea typeface="Arial Nova Bold"/>
                <a:cs typeface="Arial Nova Bold"/>
                <a:sym typeface="Arial Nova Bold"/>
              </a:rPr>
              <a:t>SUCCESSFUL</a:t>
            </a:r>
          </a:p>
        </p:txBody>
      </p:sp>
      <p:sp>
        <p:nvSpPr>
          <p:cNvPr name="TextBox 16" id="16"/>
          <p:cNvSpPr txBox="true"/>
          <p:nvPr/>
        </p:nvSpPr>
        <p:spPr>
          <a:xfrm rot="0">
            <a:off x="1028700" y="3549778"/>
            <a:ext cx="10408610" cy="3302130"/>
          </a:xfrm>
          <a:prstGeom prst="rect">
            <a:avLst/>
          </a:prstGeom>
        </p:spPr>
        <p:txBody>
          <a:bodyPr anchor="t" rtlCol="false" tIns="0" lIns="0" bIns="0" rIns="0">
            <a:spAutoFit/>
          </a:bodyPr>
          <a:lstStyle/>
          <a:p>
            <a:pPr algn="l">
              <a:lnSpc>
                <a:spcPts val="15740"/>
              </a:lnSpc>
            </a:pPr>
            <a:r>
              <a:rPr lang="en-US" b="true" sz="15899">
                <a:solidFill>
                  <a:srgbClr val="19467E"/>
                </a:solidFill>
                <a:latin typeface="Arial Nova Bold"/>
                <a:ea typeface="Arial Nova Bold"/>
                <a:cs typeface="Arial Nova Bold"/>
                <a:sym typeface="Arial Nova Bold"/>
              </a:rPr>
              <a:t>LEARNING</a:t>
            </a:r>
          </a:p>
          <a:p>
            <a:pPr algn="l">
              <a:lnSpc>
                <a:spcPts val="10197"/>
              </a:lnSpc>
            </a:pPr>
            <a:r>
              <a:rPr lang="en-US" b="true" sz="10300">
                <a:solidFill>
                  <a:srgbClr val="19467E"/>
                </a:solidFill>
                <a:latin typeface="Arial Nova Bold"/>
                <a:ea typeface="Arial Nova Bold"/>
                <a:cs typeface="Arial Nova Bold"/>
                <a:sym typeface="Arial Nova Bold"/>
              </a:rPr>
              <a:t>ENVIRONMENTS</a:t>
            </a:r>
          </a:p>
        </p:txBody>
      </p:sp>
      <p:sp>
        <p:nvSpPr>
          <p:cNvPr name="TextBox 17" id="17"/>
          <p:cNvSpPr txBox="true"/>
          <p:nvPr/>
        </p:nvSpPr>
        <p:spPr>
          <a:xfrm rot="0">
            <a:off x="1028700" y="7527926"/>
            <a:ext cx="8217898" cy="771524"/>
          </a:xfrm>
          <a:prstGeom prst="rect">
            <a:avLst/>
          </a:prstGeom>
        </p:spPr>
        <p:txBody>
          <a:bodyPr anchor="t" rtlCol="false" tIns="0" lIns="0" bIns="0" rIns="0">
            <a:spAutoFit/>
          </a:bodyPr>
          <a:lstStyle/>
          <a:p>
            <a:pPr algn="l">
              <a:lnSpc>
                <a:spcPts val="6300"/>
              </a:lnSpc>
            </a:pPr>
            <a:r>
              <a:rPr lang="en-US" sz="4500" spc="360">
                <a:solidFill>
                  <a:srgbClr val="0D3A74"/>
                </a:solidFill>
                <a:latin typeface="Arial Nova"/>
                <a:ea typeface="Arial Nova"/>
                <a:cs typeface="Arial Nova"/>
                <a:sym typeface="Arial Nova"/>
              </a:rPr>
              <a:t>SKILLS FOR TEACHERS</a:t>
            </a:r>
          </a:p>
        </p:txBody>
      </p:sp>
      <p:sp>
        <p:nvSpPr>
          <p:cNvPr name="TextBox 18" id="18"/>
          <p:cNvSpPr txBox="true"/>
          <p:nvPr/>
        </p:nvSpPr>
        <p:spPr>
          <a:xfrm rot="0">
            <a:off x="1212919" y="1252032"/>
            <a:ext cx="7619102" cy="613408"/>
          </a:xfrm>
          <a:prstGeom prst="rect">
            <a:avLst/>
          </a:prstGeom>
        </p:spPr>
        <p:txBody>
          <a:bodyPr anchor="t" rtlCol="false" tIns="0" lIns="0" bIns="0" rIns="0">
            <a:spAutoFit/>
          </a:bodyPr>
          <a:lstStyle/>
          <a:p>
            <a:pPr algn="l">
              <a:lnSpc>
                <a:spcPts val="5040"/>
              </a:lnSpc>
            </a:pPr>
            <a:r>
              <a:rPr lang="en-US" sz="3600" spc="288">
                <a:solidFill>
                  <a:srgbClr val="EC7357"/>
                </a:solidFill>
                <a:latin typeface="Arial Nova"/>
                <a:ea typeface="Arial Nova"/>
                <a:cs typeface="Arial Nova"/>
                <a:sym typeface="Arial Nova"/>
              </a:rPr>
              <a:t>Creating</a:t>
            </a:r>
          </a:p>
        </p:txBody>
      </p:sp>
      <p:grpSp>
        <p:nvGrpSpPr>
          <p:cNvPr name="Group 19" id="19"/>
          <p:cNvGrpSpPr/>
          <p:nvPr/>
        </p:nvGrpSpPr>
        <p:grpSpPr>
          <a:xfrm rot="0">
            <a:off x="1967113" y="9144164"/>
            <a:ext cx="5859709" cy="598170"/>
            <a:chOff x="0" y="0"/>
            <a:chExt cx="7812945" cy="797559"/>
          </a:xfrm>
        </p:grpSpPr>
        <p:sp>
          <p:nvSpPr>
            <p:cNvPr name="Freeform 20" id="20"/>
            <p:cNvSpPr/>
            <p:nvPr/>
          </p:nvSpPr>
          <p:spPr>
            <a:xfrm flipH="false" flipV="false" rot="0">
              <a:off x="0" y="0"/>
              <a:ext cx="1201802" cy="797559"/>
            </a:xfrm>
            <a:custGeom>
              <a:avLst/>
              <a:gdLst/>
              <a:ahLst/>
              <a:cxnLst/>
              <a:rect r="r" b="b" t="t" l="l"/>
              <a:pathLst>
                <a:path h="797559" w="1201802">
                  <a:moveTo>
                    <a:pt x="0" y="0"/>
                  </a:moveTo>
                  <a:lnTo>
                    <a:pt x="1201802" y="0"/>
                  </a:lnTo>
                  <a:lnTo>
                    <a:pt x="1201802" y="797559"/>
                  </a:lnTo>
                  <a:lnTo>
                    <a:pt x="0" y="7975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1356596" y="-28575"/>
              <a:ext cx="6456350" cy="826134"/>
            </a:xfrm>
            <a:prstGeom prst="rect">
              <a:avLst/>
            </a:prstGeom>
          </p:spPr>
          <p:txBody>
            <a:bodyPr anchor="t" rtlCol="false" tIns="0" lIns="0" bIns="0" rIns="0">
              <a:spAutoFit/>
            </a:bodyPr>
            <a:lstStyle/>
            <a:p>
              <a:pPr algn="l">
                <a:lnSpc>
                  <a:spcPts val="1680"/>
                </a:lnSpc>
              </a:pPr>
              <a:r>
                <a:rPr lang="en-US" sz="1200">
                  <a:solidFill>
                    <a:srgbClr val="5F9595"/>
                  </a:solidFill>
                  <a:latin typeface="Arial Nova"/>
                  <a:ea typeface="Arial Nova"/>
                  <a:cs typeface="Arial Nova"/>
                  <a:sym typeface="Arial Nova"/>
                </a:rPr>
                <a:t>This project has received funding from the European Union’s Horizon Europe Research and Innovation Programme under Grant Agreement No. 101061288.</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5F9595"/>
        </a:solidFill>
      </p:bgPr>
    </p:bg>
    <p:spTree>
      <p:nvGrpSpPr>
        <p:cNvPr id="1" name=""/>
        <p:cNvGrpSpPr/>
        <p:nvPr/>
      </p:nvGrpSpPr>
      <p:grpSpPr>
        <a:xfrm>
          <a:off x="0" y="0"/>
          <a:ext cx="0" cy="0"/>
          <a:chOff x="0" y="0"/>
          <a:chExt cx="0" cy="0"/>
        </a:xfrm>
      </p:grpSpPr>
      <p:grpSp>
        <p:nvGrpSpPr>
          <p:cNvPr name="Group 2" id="2"/>
          <p:cNvGrpSpPr/>
          <p:nvPr/>
        </p:nvGrpSpPr>
        <p:grpSpPr>
          <a:xfrm rot="0">
            <a:off x="8538189" y="1169230"/>
            <a:ext cx="8040410" cy="2884507"/>
            <a:chOff x="0" y="0"/>
            <a:chExt cx="2690375" cy="965175"/>
          </a:xfrm>
        </p:grpSpPr>
        <p:sp>
          <p:nvSpPr>
            <p:cNvPr name="Freeform 3" id="3"/>
            <p:cNvSpPr/>
            <p:nvPr/>
          </p:nvSpPr>
          <p:spPr>
            <a:xfrm flipH="false" flipV="false" rot="0">
              <a:off x="0" y="0"/>
              <a:ext cx="2690375" cy="965175"/>
            </a:xfrm>
            <a:custGeom>
              <a:avLst/>
              <a:gdLst/>
              <a:ahLst/>
              <a:cxnLst/>
              <a:rect r="r" b="b" t="t" l="l"/>
              <a:pathLst>
                <a:path h="965175" w="2690375">
                  <a:moveTo>
                    <a:pt x="14443" y="0"/>
                  </a:moveTo>
                  <a:lnTo>
                    <a:pt x="2675931" y="0"/>
                  </a:lnTo>
                  <a:cubicBezTo>
                    <a:pt x="2679762" y="0"/>
                    <a:pt x="2683436" y="1522"/>
                    <a:pt x="2686144" y="4230"/>
                  </a:cubicBezTo>
                  <a:cubicBezTo>
                    <a:pt x="2688853" y="6939"/>
                    <a:pt x="2690375" y="10613"/>
                    <a:pt x="2690375" y="14443"/>
                  </a:cubicBezTo>
                  <a:lnTo>
                    <a:pt x="2690375" y="950732"/>
                  </a:lnTo>
                  <a:cubicBezTo>
                    <a:pt x="2690375" y="954562"/>
                    <a:pt x="2688853" y="958236"/>
                    <a:pt x="2686144" y="960945"/>
                  </a:cubicBezTo>
                  <a:cubicBezTo>
                    <a:pt x="2683436" y="963653"/>
                    <a:pt x="2679762" y="965175"/>
                    <a:pt x="2675931" y="965175"/>
                  </a:cubicBezTo>
                  <a:lnTo>
                    <a:pt x="14443" y="965175"/>
                  </a:lnTo>
                  <a:cubicBezTo>
                    <a:pt x="10613" y="965175"/>
                    <a:pt x="6939" y="963653"/>
                    <a:pt x="4230" y="960945"/>
                  </a:cubicBezTo>
                  <a:cubicBezTo>
                    <a:pt x="1522" y="958236"/>
                    <a:pt x="0" y="954562"/>
                    <a:pt x="0" y="950732"/>
                  </a:cubicBezTo>
                  <a:lnTo>
                    <a:pt x="0" y="14443"/>
                  </a:lnTo>
                  <a:cubicBezTo>
                    <a:pt x="0" y="10613"/>
                    <a:pt x="1522" y="6939"/>
                    <a:pt x="4230" y="4230"/>
                  </a:cubicBezTo>
                  <a:cubicBezTo>
                    <a:pt x="6939" y="1522"/>
                    <a:pt x="10613" y="0"/>
                    <a:pt x="14443" y="0"/>
                  </a:cubicBezTo>
                  <a:close/>
                </a:path>
              </a:pathLst>
            </a:custGeom>
            <a:solidFill>
              <a:srgbClr val="FFFFFF"/>
            </a:solidFill>
          </p:spPr>
        </p:sp>
        <p:sp>
          <p:nvSpPr>
            <p:cNvPr name="TextBox 4" id="4"/>
            <p:cNvSpPr txBox="true"/>
            <p:nvPr/>
          </p:nvSpPr>
          <p:spPr>
            <a:xfrm>
              <a:off x="0" y="-38100"/>
              <a:ext cx="2690375" cy="100327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829111" y="6986866"/>
            <a:ext cx="4922568" cy="492256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8E"/>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120823" y="3026188"/>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2">
              <a:extLst>
                <a:ext uri="{96DAC541-7B7A-43D3-8B79-37D633B846F1}">
                  <asvg:svgBlip xmlns:asvg="http://schemas.microsoft.com/office/drawing/2016/SVG/main" r:embed="rId3"/>
                </a:ext>
              </a:extLst>
            </a:blip>
            <a:stretch>
              <a:fillRect l="0" t="0" r="-45831" b="0"/>
            </a:stretch>
          </a:blipFill>
        </p:spPr>
      </p:sp>
      <p:grpSp>
        <p:nvGrpSpPr>
          <p:cNvPr name="Group 9" id="9"/>
          <p:cNvGrpSpPr/>
          <p:nvPr/>
        </p:nvGrpSpPr>
        <p:grpSpPr>
          <a:xfrm rot="0">
            <a:off x="8532685" y="4415687"/>
            <a:ext cx="8045475" cy="1327817"/>
            <a:chOff x="0" y="0"/>
            <a:chExt cx="10727300" cy="1770423"/>
          </a:xfrm>
        </p:grpSpPr>
        <p:grpSp>
          <p:nvGrpSpPr>
            <p:cNvPr name="Group 10" id="10"/>
            <p:cNvGrpSpPr/>
            <p:nvPr/>
          </p:nvGrpSpPr>
          <p:grpSpPr>
            <a:xfrm rot="0">
              <a:off x="0" y="0"/>
              <a:ext cx="10727300" cy="1770423"/>
              <a:chOff x="0" y="0"/>
              <a:chExt cx="2692069" cy="444296"/>
            </a:xfrm>
          </p:grpSpPr>
          <p:sp>
            <p:nvSpPr>
              <p:cNvPr name="Freeform 11" id="11"/>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FD98E"/>
              </a:solidFill>
            </p:spPr>
          </p:sp>
          <p:sp>
            <p:nvSpPr>
              <p:cNvPr name="TextBox 12" id="12"/>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576082" y="319426"/>
              <a:ext cx="9404220"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Behavioral engagement; by fostering emotional connection and deeper learning strategies </a:t>
              </a:r>
            </a:p>
          </p:txBody>
        </p:sp>
      </p:grpSp>
      <p:grpSp>
        <p:nvGrpSpPr>
          <p:cNvPr name="Group 14" id="14"/>
          <p:cNvGrpSpPr/>
          <p:nvPr/>
        </p:nvGrpSpPr>
        <p:grpSpPr>
          <a:xfrm rot="0">
            <a:off x="8532685" y="6108295"/>
            <a:ext cx="8045914" cy="1327817"/>
            <a:chOff x="0" y="0"/>
            <a:chExt cx="10727885" cy="1770423"/>
          </a:xfrm>
        </p:grpSpPr>
        <p:grpSp>
          <p:nvGrpSpPr>
            <p:cNvPr name="Group 15" id="15"/>
            <p:cNvGrpSpPr/>
            <p:nvPr/>
          </p:nvGrpSpPr>
          <p:grpSpPr>
            <a:xfrm rot="0">
              <a:off x="0" y="0"/>
              <a:ext cx="10727885" cy="1770423"/>
              <a:chOff x="0" y="0"/>
              <a:chExt cx="2692216" cy="444296"/>
            </a:xfrm>
          </p:grpSpPr>
          <p:sp>
            <p:nvSpPr>
              <p:cNvPr name="Freeform 16" id="16"/>
              <p:cNvSpPr/>
              <p:nvPr/>
            </p:nvSpPr>
            <p:spPr>
              <a:xfrm flipH="false" flipV="false" rot="0">
                <a:off x="0" y="0"/>
                <a:ext cx="2692216" cy="444296"/>
              </a:xfrm>
              <a:custGeom>
                <a:avLst/>
                <a:gdLst/>
                <a:ahLst/>
                <a:cxnLst/>
                <a:rect r="r" b="b" t="t" l="l"/>
                <a:pathLst>
                  <a:path h="444296" w="2692216">
                    <a:moveTo>
                      <a:pt x="14433" y="0"/>
                    </a:moveTo>
                    <a:lnTo>
                      <a:pt x="2677783" y="0"/>
                    </a:lnTo>
                    <a:cubicBezTo>
                      <a:pt x="2681611" y="0"/>
                      <a:pt x="2685282" y="1521"/>
                      <a:pt x="2687989" y="4227"/>
                    </a:cubicBezTo>
                    <a:cubicBezTo>
                      <a:pt x="2690695" y="6934"/>
                      <a:pt x="2692216" y="10605"/>
                      <a:pt x="2692216" y="14433"/>
                    </a:cubicBezTo>
                    <a:lnTo>
                      <a:pt x="2692216" y="429863"/>
                    </a:lnTo>
                    <a:cubicBezTo>
                      <a:pt x="2692216" y="433691"/>
                      <a:pt x="2690695" y="437362"/>
                      <a:pt x="2687989" y="440069"/>
                    </a:cubicBezTo>
                    <a:cubicBezTo>
                      <a:pt x="2685282" y="442776"/>
                      <a:pt x="2681611" y="444296"/>
                      <a:pt x="2677783" y="444296"/>
                    </a:cubicBezTo>
                    <a:lnTo>
                      <a:pt x="14433" y="444296"/>
                    </a:lnTo>
                    <a:cubicBezTo>
                      <a:pt x="10605" y="444296"/>
                      <a:pt x="6934" y="442776"/>
                      <a:pt x="4227" y="440069"/>
                    </a:cubicBezTo>
                    <a:cubicBezTo>
                      <a:pt x="1521" y="437362"/>
                      <a:pt x="0" y="433691"/>
                      <a:pt x="0" y="429863"/>
                    </a:cubicBezTo>
                    <a:lnTo>
                      <a:pt x="0" y="14433"/>
                    </a:lnTo>
                    <a:cubicBezTo>
                      <a:pt x="0" y="10605"/>
                      <a:pt x="1521" y="6934"/>
                      <a:pt x="4227" y="4227"/>
                    </a:cubicBezTo>
                    <a:cubicBezTo>
                      <a:pt x="6934" y="1521"/>
                      <a:pt x="10605" y="0"/>
                      <a:pt x="14433" y="0"/>
                    </a:cubicBezTo>
                    <a:close/>
                  </a:path>
                </a:pathLst>
              </a:custGeom>
              <a:solidFill>
                <a:srgbClr val="FFD98E"/>
              </a:solidFill>
            </p:spPr>
          </p:sp>
          <p:sp>
            <p:nvSpPr>
              <p:cNvPr name="TextBox 17" id="17"/>
              <p:cNvSpPr txBox="true"/>
              <p:nvPr/>
            </p:nvSpPr>
            <p:spPr>
              <a:xfrm>
                <a:off x="0" y="-38100"/>
                <a:ext cx="2692216" cy="482396"/>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576767" y="319426"/>
              <a:ext cx="10001607"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Emotional engagement; by emphasizing enjoyment of learning</a:t>
              </a:r>
            </a:p>
          </p:txBody>
        </p:sp>
      </p:grpSp>
      <p:grpSp>
        <p:nvGrpSpPr>
          <p:cNvPr name="Group 19" id="19"/>
          <p:cNvGrpSpPr/>
          <p:nvPr/>
        </p:nvGrpSpPr>
        <p:grpSpPr>
          <a:xfrm rot="0">
            <a:off x="8533124" y="7800904"/>
            <a:ext cx="8045475" cy="1327817"/>
            <a:chOff x="0" y="0"/>
            <a:chExt cx="10727300" cy="1770423"/>
          </a:xfrm>
        </p:grpSpPr>
        <p:grpSp>
          <p:nvGrpSpPr>
            <p:cNvPr name="Group 20" id="20"/>
            <p:cNvGrpSpPr/>
            <p:nvPr/>
          </p:nvGrpSpPr>
          <p:grpSpPr>
            <a:xfrm rot="0">
              <a:off x="0" y="0"/>
              <a:ext cx="10727300" cy="1770423"/>
              <a:chOff x="0" y="0"/>
              <a:chExt cx="2692069" cy="444296"/>
            </a:xfrm>
          </p:grpSpPr>
          <p:sp>
            <p:nvSpPr>
              <p:cNvPr name="Freeform 21" id="21"/>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FD98E"/>
              </a:solidFill>
            </p:spPr>
          </p:sp>
          <p:sp>
            <p:nvSpPr>
              <p:cNvPr name="TextBox 22" id="22"/>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576046" y="312331"/>
              <a:ext cx="9400188"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Cognitive engagement; by providing advanced tasks only</a:t>
              </a:r>
            </a:p>
          </p:txBody>
        </p:sp>
      </p:grpSp>
      <p:sp>
        <p:nvSpPr>
          <p:cNvPr name="Freeform 24" id="24"/>
          <p:cNvSpPr/>
          <p:nvPr/>
        </p:nvSpPr>
        <p:spPr>
          <a:xfrm flipH="false" flipV="false" rot="0">
            <a:off x="3088722" y="5743504"/>
            <a:ext cx="2756916" cy="4114800"/>
          </a:xfrm>
          <a:custGeom>
            <a:avLst/>
            <a:gdLst/>
            <a:ahLst/>
            <a:cxnLst/>
            <a:rect r="r" b="b" t="t" l="l"/>
            <a:pathLst>
              <a:path h="4114800" w="2756916">
                <a:moveTo>
                  <a:pt x="0" y="0"/>
                </a:moveTo>
                <a:lnTo>
                  <a:pt x="2756916" y="0"/>
                </a:lnTo>
                <a:lnTo>
                  <a:pt x="2756916" y="4114800"/>
                </a:lnTo>
                <a:lnTo>
                  <a:pt x="0" y="4114800"/>
                </a:lnTo>
                <a:lnTo>
                  <a:pt x="0" y="0"/>
                </a:lnTo>
                <a:close/>
              </a:path>
            </a:pathLst>
          </a:custGeom>
          <a:blipFill>
            <a:blip r:embed="rId4"/>
            <a:stretch>
              <a:fillRect l="0" t="0" r="0" b="0"/>
            </a:stretch>
          </a:blipFill>
        </p:spPr>
      </p:sp>
      <p:sp>
        <p:nvSpPr>
          <p:cNvPr name="TextBox 25" id="25"/>
          <p:cNvSpPr txBox="true"/>
          <p:nvPr/>
        </p:nvSpPr>
        <p:spPr>
          <a:xfrm rot="0">
            <a:off x="1028700" y="1830863"/>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
        <p:nvSpPr>
          <p:cNvPr name="TextBox 26" id="26"/>
          <p:cNvSpPr txBox="true"/>
          <p:nvPr/>
        </p:nvSpPr>
        <p:spPr>
          <a:xfrm rot="0">
            <a:off x="8864734" y="1512897"/>
            <a:ext cx="7387320" cy="2127885"/>
          </a:xfrm>
          <a:prstGeom prst="rect">
            <a:avLst/>
          </a:prstGeom>
        </p:spPr>
        <p:txBody>
          <a:bodyPr anchor="t" rtlCol="false" tIns="0" lIns="0" bIns="0" rIns="0">
            <a:spAutoFit/>
          </a:bodyPr>
          <a:lstStyle/>
          <a:p>
            <a:pPr algn="l">
              <a:lnSpc>
                <a:spcPts val="2835"/>
              </a:lnSpc>
            </a:pPr>
            <a:r>
              <a:rPr lang="en-US" sz="2700">
                <a:solidFill>
                  <a:srgbClr val="1F4152"/>
                </a:solidFill>
                <a:latin typeface="Arial Nova"/>
                <a:ea typeface="Arial Nova"/>
                <a:cs typeface="Arial Nova"/>
                <a:sym typeface="Arial Nova"/>
              </a:rPr>
              <a:t>A student consistently completes their homework and joins class discussions. </a:t>
            </a:r>
          </a:p>
          <a:p>
            <a:pPr algn="l">
              <a:lnSpc>
                <a:spcPts val="2835"/>
              </a:lnSpc>
            </a:pPr>
          </a:p>
          <a:p>
            <a:pPr algn="l">
              <a:lnSpc>
                <a:spcPts val="2835"/>
              </a:lnSpc>
            </a:pPr>
            <a:r>
              <a:rPr lang="en-US" sz="2700">
                <a:solidFill>
                  <a:srgbClr val="1F4152"/>
                </a:solidFill>
                <a:latin typeface="Arial Nova"/>
                <a:ea typeface="Arial Nova"/>
                <a:cs typeface="Arial Nova"/>
                <a:sym typeface="Arial Nova"/>
              </a:rPr>
              <a:t>Which dimension of engagement is most visible here, and what strategies could strengthen the other dimensions?</a:t>
            </a:r>
          </a:p>
        </p:txBody>
      </p:sp>
      <p:sp>
        <p:nvSpPr>
          <p:cNvPr name="Freeform 27" id="27"/>
          <p:cNvSpPr/>
          <p:nvPr/>
        </p:nvSpPr>
        <p:spPr>
          <a:xfrm flipH="false" flipV="false" rot="0">
            <a:off x="115837" y="9128721"/>
            <a:ext cx="1825727" cy="1068857"/>
          </a:xfrm>
          <a:custGeom>
            <a:avLst/>
            <a:gdLst/>
            <a:ahLst/>
            <a:cxnLst/>
            <a:rect r="r" b="b" t="t" l="l"/>
            <a:pathLst>
              <a:path h="1068857" w="1825727">
                <a:moveTo>
                  <a:pt x="0" y="0"/>
                </a:moveTo>
                <a:lnTo>
                  <a:pt x="1825726" y="0"/>
                </a:lnTo>
                <a:lnTo>
                  <a:pt x="1825726" y="1068856"/>
                </a:lnTo>
                <a:lnTo>
                  <a:pt x="0" y="1068856"/>
                </a:lnTo>
                <a:lnTo>
                  <a:pt x="0" y="0"/>
                </a:lnTo>
                <a:close/>
              </a:path>
            </a:pathLst>
          </a:custGeom>
          <a:blipFill>
            <a:blip r:embed="rId5"/>
            <a:stretch>
              <a:fillRect l="0" t="-37623" r="0" b="-33187"/>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CF2E9"/>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40524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2">
              <a:extLst>
                <a:ext uri="{96DAC541-7B7A-43D3-8B79-37D633B846F1}">
                  <asvg:svgBlip xmlns:asvg="http://schemas.microsoft.com/office/drawing/2016/SVG/main" r:embed="rId3"/>
                </a:ext>
              </a:extLst>
            </a:blip>
            <a:stretch>
              <a:fillRect l="0" t="0" r="-45831" b="0"/>
            </a:stretch>
          </a:blipFill>
        </p:spPr>
      </p:sp>
      <p:grpSp>
        <p:nvGrpSpPr>
          <p:cNvPr name="Group 3" id="3"/>
          <p:cNvGrpSpPr/>
          <p:nvPr/>
        </p:nvGrpSpPr>
        <p:grpSpPr>
          <a:xfrm rot="0">
            <a:off x="7812079" y="2112359"/>
            <a:ext cx="9447221" cy="6081654"/>
            <a:chOff x="0" y="0"/>
            <a:chExt cx="3161103" cy="2034962"/>
          </a:xfrm>
        </p:grpSpPr>
        <p:sp>
          <p:nvSpPr>
            <p:cNvPr name="Freeform 4" id="4"/>
            <p:cNvSpPr/>
            <p:nvPr/>
          </p:nvSpPr>
          <p:spPr>
            <a:xfrm flipH="false" flipV="false" rot="0">
              <a:off x="0" y="0"/>
              <a:ext cx="3161103" cy="2034962"/>
            </a:xfrm>
            <a:custGeom>
              <a:avLst/>
              <a:gdLst/>
              <a:ahLst/>
              <a:cxnLst/>
              <a:rect r="r" b="b" t="t" l="l"/>
              <a:pathLst>
                <a:path h="2034962" w="3161103">
                  <a:moveTo>
                    <a:pt x="12292" y="0"/>
                  </a:moveTo>
                  <a:lnTo>
                    <a:pt x="3148810" y="0"/>
                  </a:lnTo>
                  <a:cubicBezTo>
                    <a:pt x="3152071" y="0"/>
                    <a:pt x="3155197" y="1295"/>
                    <a:pt x="3157502" y="3600"/>
                  </a:cubicBezTo>
                  <a:cubicBezTo>
                    <a:pt x="3159808" y="5906"/>
                    <a:pt x="3161103" y="9032"/>
                    <a:pt x="3161103" y="12292"/>
                  </a:cubicBezTo>
                  <a:lnTo>
                    <a:pt x="3161103" y="2022669"/>
                  </a:lnTo>
                  <a:cubicBezTo>
                    <a:pt x="3161103" y="2025930"/>
                    <a:pt x="3159808" y="2029056"/>
                    <a:pt x="3157502" y="2031361"/>
                  </a:cubicBezTo>
                  <a:cubicBezTo>
                    <a:pt x="3155197" y="2033667"/>
                    <a:pt x="3152071" y="2034962"/>
                    <a:pt x="3148810" y="2034962"/>
                  </a:cubicBezTo>
                  <a:lnTo>
                    <a:pt x="12292" y="2034962"/>
                  </a:lnTo>
                  <a:cubicBezTo>
                    <a:pt x="9032" y="2034962"/>
                    <a:pt x="5906" y="2033667"/>
                    <a:pt x="3600" y="2031361"/>
                  </a:cubicBezTo>
                  <a:cubicBezTo>
                    <a:pt x="1295" y="2029056"/>
                    <a:pt x="0" y="2025930"/>
                    <a:pt x="0" y="2022669"/>
                  </a:cubicBezTo>
                  <a:lnTo>
                    <a:pt x="0" y="12292"/>
                  </a:lnTo>
                  <a:cubicBezTo>
                    <a:pt x="0" y="9032"/>
                    <a:pt x="1295" y="5906"/>
                    <a:pt x="3600" y="3600"/>
                  </a:cubicBezTo>
                  <a:cubicBezTo>
                    <a:pt x="5906" y="1295"/>
                    <a:pt x="9032" y="0"/>
                    <a:pt x="12292" y="0"/>
                  </a:cubicBezTo>
                  <a:close/>
                </a:path>
              </a:pathLst>
            </a:custGeom>
            <a:solidFill>
              <a:srgbClr val="5F9595"/>
            </a:solidFill>
          </p:spPr>
        </p:sp>
        <p:sp>
          <p:nvSpPr>
            <p:cNvPr name="TextBox 5" id="5"/>
            <p:cNvSpPr txBox="true"/>
            <p:nvPr/>
          </p:nvSpPr>
          <p:spPr>
            <a:xfrm>
              <a:off x="0" y="-38100"/>
              <a:ext cx="3161103" cy="2073062"/>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475143" y="2678592"/>
            <a:ext cx="7161199" cy="4741545"/>
          </a:xfrm>
          <a:prstGeom prst="rect">
            <a:avLst/>
          </a:prstGeom>
        </p:spPr>
        <p:txBody>
          <a:bodyPr anchor="t" rtlCol="false" tIns="0" lIns="0" bIns="0" rIns="0">
            <a:spAutoFit/>
          </a:bodyPr>
          <a:lstStyle/>
          <a:p>
            <a:pPr algn="l">
              <a:lnSpc>
                <a:spcPts val="3780"/>
              </a:lnSpc>
            </a:pPr>
            <a:r>
              <a:rPr lang="en-US" sz="2700">
                <a:solidFill>
                  <a:srgbClr val="FFFFFF"/>
                </a:solidFill>
                <a:latin typeface="Arial Nova"/>
                <a:ea typeface="Arial Nova"/>
                <a:cs typeface="Arial Nova"/>
                <a:sym typeface="Arial Nova"/>
              </a:rPr>
              <a:t>This example shows behavioral engagement, since the student is following routines and participating actively. </a:t>
            </a:r>
          </a:p>
          <a:p>
            <a:pPr algn="l">
              <a:lnSpc>
                <a:spcPts val="3780"/>
              </a:lnSpc>
            </a:pPr>
          </a:p>
          <a:p>
            <a:pPr algn="l">
              <a:lnSpc>
                <a:spcPts val="3780"/>
              </a:lnSpc>
            </a:pPr>
            <a:r>
              <a:rPr lang="en-US" sz="2700">
                <a:solidFill>
                  <a:srgbClr val="FFFFFF"/>
                </a:solidFill>
                <a:latin typeface="Arial Nova"/>
                <a:ea typeface="Arial Nova"/>
                <a:cs typeface="Arial Nova"/>
                <a:sym typeface="Arial Nova"/>
              </a:rPr>
              <a:t>But engagement is multidimensional, so the teacher can also strengthen the student’s emotional connection (e.g., helping them feel valued) and cognitive strategies (e.g., encouraging self-reflection or problem-solving).</a:t>
            </a:r>
          </a:p>
        </p:txBody>
      </p:sp>
      <p:sp>
        <p:nvSpPr>
          <p:cNvPr name="Freeform 7" id="7"/>
          <p:cNvSpPr/>
          <p:nvPr/>
        </p:nvSpPr>
        <p:spPr>
          <a:xfrm flipH="false" flipV="false" rot="0">
            <a:off x="15106872" y="5720077"/>
            <a:ext cx="2453680" cy="3662209"/>
          </a:xfrm>
          <a:custGeom>
            <a:avLst/>
            <a:gdLst/>
            <a:ahLst/>
            <a:cxnLst/>
            <a:rect r="r" b="b" t="t" l="l"/>
            <a:pathLst>
              <a:path h="3662209" w="2453680">
                <a:moveTo>
                  <a:pt x="0" y="0"/>
                </a:moveTo>
                <a:lnTo>
                  <a:pt x="2453681" y="0"/>
                </a:lnTo>
                <a:lnTo>
                  <a:pt x="2453681" y="3662209"/>
                </a:lnTo>
                <a:lnTo>
                  <a:pt x="0" y="3662209"/>
                </a:lnTo>
                <a:lnTo>
                  <a:pt x="0" y="0"/>
                </a:lnTo>
                <a:close/>
              </a:path>
            </a:pathLst>
          </a:custGeom>
          <a:blipFill>
            <a:blip r:embed="rId4"/>
            <a:stretch>
              <a:fillRect l="0" t="0" r="0" b="0"/>
            </a:stretch>
          </a:blipFill>
        </p:spPr>
      </p:sp>
      <p:sp>
        <p:nvSpPr>
          <p:cNvPr name="TextBox 8" id="8"/>
          <p:cNvSpPr txBox="true"/>
          <p:nvPr/>
        </p:nvSpPr>
        <p:spPr>
          <a:xfrm rot="0">
            <a:off x="971550" y="2255733"/>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
        <p:nvSpPr>
          <p:cNvPr name="TextBox 9" id="9"/>
          <p:cNvSpPr txBox="true"/>
          <p:nvPr/>
        </p:nvSpPr>
        <p:spPr>
          <a:xfrm rot="0">
            <a:off x="1028700" y="3882390"/>
            <a:ext cx="6573571" cy="2360295"/>
          </a:xfrm>
          <a:prstGeom prst="rect">
            <a:avLst/>
          </a:prstGeom>
        </p:spPr>
        <p:txBody>
          <a:bodyPr anchor="t" rtlCol="false" tIns="0" lIns="0" bIns="0" rIns="0">
            <a:spAutoFit/>
          </a:bodyPr>
          <a:lstStyle/>
          <a:p>
            <a:pPr algn="l">
              <a:lnSpc>
                <a:spcPts val="3780"/>
              </a:lnSpc>
            </a:pPr>
            <a:r>
              <a:rPr lang="en-US" sz="2700">
                <a:solidFill>
                  <a:srgbClr val="19467E"/>
                </a:solidFill>
                <a:latin typeface="Arial Nova"/>
                <a:ea typeface="Arial Nova"/>
                <a:cs typeface="Arial Nova"/>
                <a:sym typeface="Arial Nova"/>
              </a:rPr>
              <a:t>A student consistently completes their homework and joins class discussions. </a:t>
            </a:r>
          </a:p>
          <a:p>
            <a:pPr algn="l">
              <a:lnSpc>
                <a:spcPts val="3780"/>
              </a:lnSpc>
            </a:pPr>
            <a:r>
              <a:rPr lang="en-US" sz="2700">
                <a:solidFill>
                  <a:srgbClr val="19467E"/>
                </a:solidFill>
                <a:latin typeface="Arial Nova"/>
                <a:ea typeface="Arial Nova"/>
                <a:cs typeface="Arial Nova"/>
                <a:sym typeface="Arial Nova"/>
              </a:rPr>
              <a:t>Which dimension of engagement is most visible here, and what strategies could strengthen the other dimensions?</a:t>
            </a:r>
          </a:p>
        </p:txBody>
      </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5"/>
            <a:stretch>
              <a:fillRect l="0" t="-37623" r="0" b="-33187"/>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5F9595"/>
        </a:solidFill>
      </p:bgPr>
    </p:bg>
    <p:spTree>
      <p:nvGrpSpPr>
        <p:cNvPr id="1" name=""/>
        <p:cNvGrpSpPr/>
        <p:nvPr/>
      </p:nvGrpSpPr>
      <p:grpSpPr>
        <a:xfrm>
          <a:off x="0" y="0"/>
          <a:ext cx="0" cy="0"/>
          <a:chOff x="0" y="0"/>
          <a:chExt cx="0" cy="0"/>
        </a:xfrm>
      </p:grpSpPr>
      <p:grpSp>
        <p:nvGrpSpPr>
          <p:cNvPr name="Group 2" id="2"/>
          <p:cNvGrpSpPr/>
          <p:nvPr/>
        </p:nvGrpSpPr>
        <p:grpSpPr>
          <a:xfrm rot="0">
            <a:off x="8538189" y="1507013"/>
            <a:ext cx="8040410" cy="2497829"/>
            <a:chOff x="0" y="0"/>
            <a:chExt cx="2690375" cy="835790"/>
          </a:xfrm>
        </p:grpSpPr>
        <p:sp>
          <p:nvSpPr>
            <p:cNvPr name="Freeform 3" id="3"/>
            <p:cNvSpPr/>
            <p:nvPr/>
          </p:nvSpPr>
          <p:spPr>
            <a:xfrm flipH="false" flipV="false" rot="0">
              <a:off x="0" y="0"/>
              <a:ext cx="2690375" cy="835790"/>
            </a:xfrm>
            <a:custGeom>
              <a:avLst/>
              <a:gdLst/>
              <a:ahLst/>
              <a:cxnLst/>
              <a:rect r="r" b="b" t="t" l="l"/>
              <a:pathLst>
                <a:path h="835790" w="2690375">
                  <a:moveTo>
                    <a:pt x="14443" y="0"/>
                  </a:moveTo>
                  <a:lnTo>
                    <a:pt x="2675931" y="0"/>
                  </a:lnTo>
                  <a:cubicBezTo>
                    <a:pt x="2679762" y="0"/>
                    <a:pt x="2683436" y="1522"/>
                    <a:pt x="2686144" y="4230"/>
                  </a:cubicBezTo>
                  <a:cubicBezTo>
                    <a:pt x="2688853" y="6939"/>
                    <a:pt x="2690375" y="10613"/>
                    <a:pt x="2690375" y="14443"/>
                  </a:cubicBezTo>
                  <a:lnTo>
                    <a:pt x="2690375" y="821347"/>
                  </a:lnTo>
                  <a:cubicBezTo>
                    <a:pt x="2690375" y="829324"/>
                    <a:pt x="2683908" y="835790"/>
                    <a:pt x="2675931" y="835790"/>
                  </a:cubicBezTo>
                  <a:lnTo>
                    <a:pt x="14443" y="835790"/>
                  </a:lnTo>
                  <a:cubicBezTo>
                    <a:pt x="10613" y="835790"/>
                    <a:pt x="6939" y="834268"/>
                    <a:pt x="4230" y="831560"/>
                  </a:cubicBezTo>
                  <a:cubicBezTo>
                    <a:pt x="1522" y="828851"/>
                    <a:pt x="0" y="825177"/>
                    <a:pt x="0" y="821347"/>
                  </a:cubicBezTo>
                  <a:lnTo>
                    <a:pt x="0" y="14443"/>
                  </a:lnTo>
                  <a:cubicBezTo>
                    <a:pt x="0" y="10613"/>
                    <a:pt x="1522" y="6939"/>
                    <a:pt x="4230" y="4230"/>
                  </a:cubicBezTo>
                  <a:cubicBezTo>
                    <a:pt x="6939" y="1522"/>
                    <a:pt x="10613" y="0"/>
                    <a:pt x="14443" y="0"/>
                  </a:cubicBezTo>
                  <a:close/>
                </a:path>
              </a:pathLst>
            </a:custGeom>
            <a:solidFill>
              <a:srgbClr val="FFFFFF"/>
            </a:solidFill>
          </p:spPr>
        </p:sp>
        <p:sp>
          <p:nvSpPr>
            <p:cNvPr name="TextBox 4" id="4"/>
            <p:cNvSpPr txBox="true"/>
            <p:nvPr/>
          </p:nvSpPr>
          <p:spPr>
            <a:xfrm>
              <a:off x="0" y="-38100"/>
              <a:ext cx="2690375" cy="87389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829111" y="6986866"/>
            <a:ext cx="4922568" cy="492256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8E"/>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8532685" y="4479591"/>
            <a:ext cx="8045475" cy="1327817"/>
            <a:chOff x="0" y="0"/>
            <a:chExt cx="10727300" cy="1770423"/>
          </a:xfrm>
        </p:grpSpPr>
        <p:grpSp>
          <p:nvGrpSpPr>
            <p:cNvPr name="Group 9" id="9"/>
            <p:cNvGrpSpPr/>
            <p:nvPr/>
          </p:nvGrpSpPr>
          <p:grpSpPr>
            <a:xfrm rot="0">
              <a:off x="0" y="0"/>
              <a:ext cx="10727300" cy="1770423"/>
              <a:chOff x="0" y="0"/>
              <a:chExt cx="2692069" cy="444296"/>
            </a:xfrm>
          </p:grpSpPr>
          <p:sp>
            <p:nvSpPr>
              <p:cNvPr name="Freeform 10" id="10"/>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FD98E"/>
              </a:solidFill>
            </p:spPr>
          </p:sp>
          <p:sp>
            <p:nvSpPr>
              <p:cNvPr name="TextBox 11" id="11"/>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576082" y="319426"/>
              <a:ext cx="9404220"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Cognitive engagement; by also reinforcing positive emotions and participation routines. </a:t>
              </a:r>
            </a:p>
          </p:txBody>
        </p:sp>
      </p:grpSp>
      <p:grpSp>
        <p:nvGrpSpPr>
          <p:cNvPr name="Group 13" id="13"/>
          <p:cNvGrpSpPr/>
          <p:nvPr/>
        </p:nvGrpSpPr>
        <p:grpSpPr>
          <a:xfrm rot="0">
            <a:off x="8532685" y="6140248"/>
            <a:ext cx="8045914" cy="1327817"/>
            <a:chOff x="0" y="0"/>
            <a:chExt cx="10727885" cy="1770423"/>
          </a:xfrm>
        </p:grpSpPr>
        <p:grpSp>
          <p:nvGrpSpPr>
            <p:cNvPr name="Group 14" id="14"/>
            <p:cNvGrpSpPr/>
            <p:nvPr/>
          </p:nvGrpSpPr>
          <p:grpSpPr>
            <a:xfrm rot="0">
              <a:off x="0" y="0"/>
              <a:ext cx="10727885" cy="1770423"/>
              <a:chOff x="0" y="0"/>
              <a:chExt cx="2692216" cy="444296"/>
            </a:xfrm>
          </p:grpSpPr>
          <p:sp>
            <p:nvSpPr>
              <p:cNvPr name="Freeform 15" id="15"/>
              <p:cNvSpPr/>
              <p:nvPr/>
            </p:nvSpPr>
            <p:spPr>
              <a:xfrm flipH="false" flipV="false" rot="0">
                <a:off x="0" y="0"/>
                <a:ext cx="2692216" cy="444296"/>
              </a:xfrm>
              <a:custGeom>
                <a:avLst/>
                <a:gdLst/>
                <a:ahLst/>
                <a:cxnLst/>
                <a:rect r="r" b="b" t="t" l="l"/>
                <a:pathLst>
                  <a:path h="444296" w="2692216">
                    <a:moveTo>
                      <a:pt x="14433" y="0"/>
                    </a:moveTo>
                    <a:lnTo>
                      <a:pt x="2677783" y="0"/>
                    </a:lnTo>
                    <a:cubicBezTo>
                      <a:pt x="2681611" y="0"/>
                      <a:pt x="2685282" y="1521"/>
                      <a:pt x="2687989" y="4227"/>
                    </a:cubicBezTo>
                    <a:cubicBezTo>
                      <a:pt x="2690695" y="6934"/>
                      <a:pt x="2692216" y="10605"/>
                      <a:pt x="2692216" y="14433"/>
                    </a:cubicBezTo>
                    <a:lnTo>
                      <a:pt x="2692216" y="429863"/>
                    </a:lnTo>
                    <a:cubicBezTo>
                      <a:pt x="2692216" y="433691"/>
                      <a:pt x="2690695" y="437362"/>
                      <a:pt x="2687989" y="440069"/>
                    </a:cubicBezTo>
                    <a:cubicBezTo>
                      <a:pt x="2685282" y="442776"/>
                      <a:pt x="2681611" y="444296"/>
                      <a:pt x="2677783" y="444296"/>
                    </a:cubicBezTo>
                    <a:lnTo>
                      <a:pt x="14433" y="444296"/>
                    </a:lnTo>
                    <a:cubicBezTo>
                      <a:pt x="10605" y="444296"/>
                      <a:pt x="6934" y="442776"/>
                      <a:pt x="4227" y="440069"/>
                    </a:cubicBezTo>
                    <a:cubicBezTo>
                      <a:pt x="1521" y="437362"/>
                      <a:pt x="0" y="433691"/>
                      <a:pt x="0" y="429863"/>
                    </a:cubicBezTo>
                    <a:lnTo>
                      <a:pt x="0" y="14433"/>
                    </a:lnTo>
                    <a:cubicBezTo>
                      <a:pt x="0" y="10605"/>
                      <a:pt x="1521" y="6934"/>
                      <a:pt x="4227" y="4227"/>
                    </a:cubicBezTo>
                    <a:cubicBezTo>
                      <a:pt x="6934" y="1521"/>
                      <a:pt x="10605" y="0"/>
                      <a:pt x="14433" y="0"/>
                    </a:cubicBezTo>
                    <a:close/>
                  </a:path>
                </a:pathLst>
              </a:custGeom>
              <a:solidFill>
                <a:srgbClr val="FFD98E"/>
              </a:solidFill>
            </p:spPr>
          </p:sp>
          <p:sp>
            <p:nvSpPr>
              <p:cNvPr name="TextBox 16" id="16"/>
              <p:cNvSpPr txBox="true"/>
              <p:nvPr/>
            </p:nvSpPr>
            <p:spPr>
              <a:xfrm>
                <a:off x="0" y="-38100"/>
                <a:ext cx="2692216" cy="482396"/>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576767" y="319426"/>
              <a:ext cx="10001607"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Behavioral engagement; by encouraging more homework and group work.</a:t>
              </a:r>
            </a:p>
          </p:txBody>
        </p:sp>
      </p:grpSp>
      <p:grpSp>
        <p:nvGrpSpPr>
          <p:cNvPr name="Group 18" id="18"/>
          <p:cNvGrpSpPr/>
          <p:nvPr/>
        </p:nvGrpSpPr>
        <p:grpSpPr>
          <a:xfrm rot="0">
            <a:off x="8533124" y="7800904"/>
            <a:ext cx="8045475" cy="1327817"/>
            <a:chOff x="0" y="0"/>
            <a:chExt cx="10727300" cy="1770423"/>
          </a:xfrm>
        </p:grpSpPr>
        <p:grpSp>
          <p:nvGrpSpPr>
            <p:cNvPr name="Group 19" id="19"/>
            <p:cNvGrpSpPr/>
            <p:nvPr/>
          </p:nvGrpSpPr>
          <p:grpSpPr>
            <a:xfrm rot="0">
              <a:off x="0" y="0"/>
              <a:ext cx="10727300" cy="1770423"/>
              <a:chOff x="0" y="0"/>
              <a:chExt cx="2692069" cy="444296"/>
            </a:xfrm>
          </p:grpSpPr>
          <p:sp>
            <p:nvSpPr>
              <p:cNvPr name="Freeform 20" id="20"/>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FD98E"/>
              </a:solidFill>
            </p:spPr>
          </p:sp>
          <p:sp>
            <p:nvSpPr>
              <p:cNvPr name="TextBox 21" id="21"/>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576046" y="312331"/>
              <a:ext cx="9400188"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Emotional engagement; by focusing only on enjoyment.</a:t>
              </a:r>
            </a:p>
          </p:txBody>
        </p:sp>
      </p:grpSp>
      <p:sp>
        <p:nvSpPr>
          <p:cNvPr name="Freeform 23" id="23"/>
          <p:cNvSpPr/>
          <p:nvPr/>
        </p:nvSpPr>
        <p:spPr>
          <a:xfrm flipH="false" flipV="false" rot="0">
            <a:off x="2447025" y="6154342"/>
            <a:ext cx="3686739" cy="3636046"/>
          </a:xfrm>
          <a:custGeom>
            <a:avLst/>
            <a:gdLst/>
            <a:ahLst/>
            <a:cxnLst/>
            <a:rect r="r" b="b" t="t" l="l"/>
            <a:pathLst>
              <a:path h="3636046" w="3686739">
                <a:moveTo>
                  <a:pt x="0" y="0"/>
                </a:moveTo>
                <a:lnTo>
                  <a:pt x="3686739" y="0"/>
                </a:lnTo>
                <a:lnTo>
                  <a:pt x="3686739" y="3636046"/>
                </a:lnTo>
                <a:lnTo>
                  <a:pt x="0" y="3636046"/>
                </a:lnTo>
                <a:lnTo>
                  <a:pt x="0" y="0"/>
                </a:lnTo>
                <a:close/>
              </a:path>
            </a:pathLst>
          </a:custGeom>
          <a:blipFill>
            <a:blip r:embed="rId2"/>
            <a:stretch>
              <a:fillRect l="0" t="0" r="0" b="0"/>
            </a:stretch>
          </a:blipFill>
        </p:spPr>
      </p:sp>
      <p:sp>
        <p:nvSpPr>
          <p:cNvPr name="TextBox 24" id="24"/>
          <p:cNvSpPr txBox="true"/>
          <p:nvPr/>
        </p:nvSpPr>
        <p:spPr>
          <a:xfrm rot="0">
            <a:off x="8864734" y="1830864"/>
            <a:ext cx="7387320" cy="1884043"/>
          </a:xfrm>
          <a:prstGeom prst="rect">
            <a:avLst/>
          </a:prstGeom>
        </p:spPr>
        <p:txBody>
          <a:bodyPr anchor="t" rtlCol="false" tIns="0" lIns="0" bIns="0" rIns="0">
            <a:spAutoFit/>
          </a:bodyPr>
          <a:lstStyle/>
          <a:p>
            <a:pPr algn="l">
              <a:lnSpc>
                <a:spcPts val="3780"/>
              </a:lnSpc>
            </a:pPr>
            <a:r>
              <a:rPr lang="en-US" sz="2700">
                <a:solidFill>
                  <a:srgbClr val="1F4152"/>
                </a:solidFill>
                <a:latin typeface="Arial Nova"/>
                <a:ea typeface="Arial Nova"/>
                <a:cs typeface="Arial Nova"/>
                <a:sym typeface="Arial Nova"/>
              </a:rPr>
              <a:t>A student shows curiosity, asks questions, and persists through challenges. Which type of engagement is most clearly emerging, and how can the teacher also support the other types?</a:t>
            </a:r>
          </a:p>
        </p:txBody>
      </p:sp>
      <p:sp>
        <p:nvSpPr>
          <p:cNvPr name="Freeform 25" id="25"/>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3"/>
            <a:stretch>
              <a:fillRect l="0" t="-37623" r="0" b="-33187"/>
            </a:stretch>
          </a:blipFill>
        </p:spPr>
      </p:sp>
      <p:sp>
        <p:nvSpPr>
          <p:cNvPr name="Freeform 26" id="26"/>
          <p:cNvSpPr/>
          <p:nvPr/>
        </p:nvSpPr>
        <p:spPr>
          <a:xfrm flipH="false" flipV="false" rot="0">
            <a:off x="1120823" y="3026188"/>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27" id="27"/>
          <p:cNvSpPr txBox="true"/>
          <p:nvPr/>
        </p:nvSpPr>
        <p:spPr>
          <a:xfrm rot="0">
            <a:off x="1028700" y="1830863"/>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CF2E9"/>
        </a:solidFill>
      </p:bgPr>
    </p:bg>
    <p:spTree>
      <p:nvGrpSpPr>
        <p:cNvPr id="1" name=""/>
        <p:cNvGrpSpPr/>
        <p:nvPr/>
      </p:nvGrpSpPr>
      <p:grpSpPr>
        <a:xfrm>
          <a:off x="0" y="0"/>
          <a:ext cx="0" cy="0"/>
          <a:chOff x="0" y="0"/>
          <a:chExt cx="0" cy="0"/>
        </a:xfrm>
      </p:grpSpPr>
      <p:grpSp>
        <p:nvGrpSpPr>
          <p:cNvPr name="Group 2" id="2"/>
          <p:cNvGrpSpPr/>
          <p:nvPr/>
        </p:nvGrpSpPr>
        <p:grpSpPr>
          <a:xfrm rot="0">
            <a:off x="8222775" y="2096601"/>
            <a:ext cx="8627779" cy="6444013"/>
            <a:chOff x="0" y="0"/>
            <a:chExt cx="2886912" cy="2156209"/>
          </a:xfrm>
        </p:grpSpPr>
        <p:sp>
          <p:nvSpPr>
            <p:cNvPr name="Freeform 3" id="3"/>
            <p:cNvSpPr/>
            <p:nvPr/>
          </p:nvSpPr>
          <p:spPr>
            <a:xfrm flipH="false" flipV="false" rot="0">
              <a:off x="0" y="0"/>
              <a:ext cx="2886912" cy="2156209"/>
            </a:xfrm>
            <a:custGeom>
              <a:avLst/>
              <a:gdLst/>
              <a:ahLst/>
              <a:cxnLst/>
              <a:rect r="r" b="b" t="t" l="l"/>
              <a:pathLst>
                <a:path h="2156209" w="2886912">
                  <a:moveTo>
                    <a:pt x="13460" y="0"/>
                  </a:moveTo>
                  <a:lnTo>
                    <a:pt x="2873452" y="0"/>
                  </a:lnTo>
                  <a:cubicBezTo>
                    <a:pt x="2880886" y="0"/>
                    <a:pt x="2886912" y="6026"/>
                    <a:pt x="2886912" y="13460"/>
                  </a:cubicBezTo>
                  <a:lnTo>
                    <a:pt x="2886912" y="2142749"/>
                  </a:lnTo>
                  <a:cubicBezTo>
                    <a:pt x="2886912" y="2150183"/>
                    <a:pt x="2880886" y="2156209"/>
                    <a:pt x="2873452" y="2156209"/>
                  </a:cubicBezTo>
                  <a:lnTo>
                    <a:pt x="13460" y="2156209"/>
                  </a:lnTo>
                  <a:cubicBezTo>
                    <a:pt x="6026" y="2156209"/>
                    <a:pt x="0" y="2150183"/>
                    <a:pt x="0" y="2142749"/>
                  </a:cubicBezTo>
                  <a:lnTo>
                    <a:pt x="0" y="13460"/>
                  </a:lnTo>
                  <a:cubicBezTo>
                    <a:pt x="0" y="6026"/>
                    <a:pt x="6026" y="0"/>
                    <a:pt x="13460" y="0"/>
                  </a:cubicBezTo>
                  <a:close/>
                </a:path>
              </a:pathLst>
            </a:custGeom>
            <a:solidFill>
              <a:srgbClr val="5F9595"/>
            </a:solidFill>
          </p:spPr>
        </p:sp>
        <p:sp>
          <p:nvSpPr>
            <p:cNvPr name="TextBox 4" id="4"/>
            <p:cNvSpPr txBox="true"/>
            <p:nvPr/>
          </p:nvSpPr>
          <p:spPr>
            <a:xfrm>
              <a:off x="0" y="-38100"/>
              <a:ext cx="2886912" cy="2194309"/>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8686107" y="2567201"/>
            <a:ext cx="7563649" cy="4265295"/>
          </a:xfrm>
          <a:prstGeom prst="rect">
            <a:avLst/>
          </a:prstGeom>
        </p:spPr>
        <p:txBody>
          <a:bodyPr anchor="t" rtlCol="false" tIns="0" lIns="0" bIns="0" rIns="0">
            <a:spAutoFit/>
          </a:bodyPr>
          <a:lstStyle/>
          <a:p>
            <a:pPr algn="l">
              <a:lnSpc>
                <a:spcPts val="3779"/>
              </a:lnSpc>
            </a:pPr>
            <a:r>
              <a:rPr lang="en-US" sz="2700">
                <a:solidFill>
                  <a:srgbClr val="FFFFFF"/>
                </a:solidFill>
                <a:latin typeface="Arial Nova"/>
                <a:ea typeface="Arial Nova"/>
                <a:cs typeface="Arial Nova"/>
                <a:sym typeface="Arial Nova"/>
              </a:rPr>
              <a:t>This is an example of cognitive engagement, because the student invests mental effort and demonstrates persistence. </a:t>
            </a:r>
          </a:p>
          <a:p>
            <a:pPr algn="l">
              <a:lnSpc>
                <a:spcPts val="3779"/>
              </a:lnSpc>
            </a:pPr>
          </a:p>
          <a:p>
            <a:pPr algn="l">
              <a:lnSpc>
                <a:spcPts val="3779"/>
              </a:lnSpc>
            </a:pPr>
            <a:r>
              <a:rPr lang="en-US" sz="2700">
                <a:solidFill>
                  <a:srgbClr val="FFFFFF"/>
                </a:solidFill>
                <a:latin typeface="Arial Nova"/>
                <a:ea typeface="Arial Nova"/>
                <a:cs typeface="Arial Nova"/>
                <a:sym typeface="Arial Nova"/>
              </a:rPr>
              <a:t>However, teachers can build on this by supporting emotional engagement (ensuring the student feels safe and motivated) and behavioral engagement (encouraging regular participation in classroom routines).</a:t>
            </a:r>
          </a:p>
        </p:txBody>
      </p:sp>
      <p:sp>
        <p:nvSpPr>
          <p:cNvPr name="TextBox 6" id="6"/>
          <p:cNvSpPr txBox="true"/>
          <p:nvPr/>
        </p:nvSpPr>
        <p:spPr>
          <a:xfrm rot="0">
            <a:off x="1028700" y="4114648"/>
            <a:ext cx="6281850" cy="2360293"/>
          </a:xfrm>
          <a:prstGeom prst="rect">
            <a:avLst/>
          </a:prstGeom>
        </p:spPr>
        <p:txBody>
          <a:bodyPr anchor="t" rtlCol="false" tIns="0" lIns="0" bIns="0" rIns="0">
            <a:spAutoFit/>
          </a:bodyPr>
          <a:lstStyle/>
          <a:p>
            <a:pPr algn="l">
              <a:lnSpc>
                <a:spcPts val="3780"/>
              </a:lnSpc>
            </a:pPr>
            <a:r>
              <a:rPr lang="en-US" sz="2700">
                <a:solidFill>
                  <a:srgbClr val="19467E"/>
                </a:solidFill>
                <a:latin typeface="Arial Nova"/>
                <a:ea typeface="Arial Nova"/>
                <a:cs typeface="Arial Nova"/>
                <a:sym typeface="Arial Nova"/>
              </a:rPr>
              <a:t>A student shows curiosity, asks questions, and persists through challenges. Which type of engagement is most clearly emerging, and how can the teacher also support the other types?</a:t>
            </a:r>
          </a:p>
        </p:txBody>
      </p:sp>
      <p:sp>
        <p:nvSpPr>
          <p:cNvPr name="Freeform 7" id="7"/>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sp>
        <p:nvSpPr>
          <p:cNvPr name="Freeform 8" id="8"/>
          <p:cNvSpPr/>
          <p:nvPr/>
        </p:nvSpPr>
        <p:spPr>
          <a:xfrm flipH="false" flipV="false" rot="0">
            <a:off x="1028700" y="340524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3">
              <a:extLst>
                <a:ext uri="{96DAC541-7B7A-43D3-8B79-37D633B846F1}">
                  <asvg:svgBlip xmlns:asvg="http://schemas.microsoft.com/office/drawing/2016/SVG/main" r:embed="rId4"/>
                </a:ext>
              </a:extLst>
            </a:blip>
            <a:stretch>
              <a:fillRect l="0" t="0" r="-45831" b="0"/>
            </a:stretch>
          </a:blipFill>
        </p:spPr>
      </p:sp>
      <p:sp>
        <p:nvSpPr>
          <p:cNvPr name="TextBox 9" id="9"/>
          <p:cNvSpPr txBox="true"/>
          <p:nvPr/>
        </p:nvSpPr>
        <p:spPr>
          <a:xfrm rot="0">
            <a:off x="971550" y="2255733"/>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
        <p:nvSpPr>
          <p:cNvPr name="Freeform 10" id="10"/>
          <p:cNvSpPr/>
          <p:nvPr/>
        </p:nvSpPr>
        <p:spPr>
          <a:xfrm flipH="false" flipV="false" rot="0">
            <a:off x="13778095" y="6474942"/>
            <a:ext cx="3686739" cy="3636046"/>
          </a:xfrm>
          <a:custGeom>
            <a:avLst/>
            <a:gdLst/>
            <a:ahLst/>
            <a:cxnLst/>
            <a:rect r="r" b="b" t="t" l="l"/>
            <a:pathLst>
              <a:path h="3636046" w="3686739">
                <a:moveTo>
                  <a:pt x="0" y="0"/>
                </a:moveTo>
                <a:lnTo>
                  <a:pt x="3686739" y="0"/>
                </a:lnTo>
                <a:lnTo>
                  <a:pt x="3686739" y="3636046"/>
                </a:lnTo>
                <a:lnTo>
                  <a:pt x="0" y="3636046"/>
                </a:lnTo>
                <a:lnTo>
                  <a:pt x="0" y="0"/>
                </a:lnTo>
                <a:close/>
              </a:path>
            </a:pathLst>
          </a:custGeom>
          <a:blipFill>
            <a:blip r:embed="rId5"/>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5F9595"/>
        </a:solidFill>
      </p:bgPr>
    </p:bg>
    <p:spTree>
      <p:nvGrpSpPr>
        <p:cNvPr id="1" name=""/>
        <p:cNvGrpSpPr/>
        <p:nvPr/>
      </p:nvGrpSpPr>
      <p:grpSpPr>
        <a:xfrm>
          <a:off x="0" y="0"/>
          <a:ext cx="0" cy="0"/>
          <a:chOff x="0" y="0"/>
          <a:chExt cx="0" cy="0"/>
        </a:xfrm>
      </p:grpSpPr>
      <p:grpSp>
        <p:nvGrpSpPr>
          <p:cNvPr name="Group 2" id="2"/>
          <p:cNvGrpSpPr/>
          <p:nvPr/>
        </p:nvGrpSpPr>
        <p:grpSpPr>
          <a:xfrm rot="0">
            <a:off x="8538189" y="1171319"/>
            <a:ext cx="8040410" cy="2768118"/>
            <a:chOff x="0" y="0"/>
            <a:chExt cx="2690375" cy="926231"/>
          </a:xfrm>
        </p:grpSpPr>
        <p:sp>
          <p:nvSpPr>
            <p:cNvPr name="Freeform 3" id="3"/>
            <p:cNvSpPr/>
            <p:nvPr/>
          </p:nvSpPr>
          <p:spPr>
            <a:xfrm flipH="false" flipV="false" rot="0">
              <a:off x="0" y="0"/>
              <a:ext cx="2690375" cy="926231"/>
            </a:xfrm>
            <a:custGeom>
              <a:avLst/>
              <a:gdLst/>
              <a:ahLst/>
              <a:cxnLst/>
              <a:rect r="r" b="b" t="t" l="l"/>
              <a:pathLst>
                <a:path h="926231" w="2690375">
                  <a:moveTo>
                    <a:pt x="14443" y="0"/>
                  </a:moveTo>
                  <a:lnTo>
                    <a:pt x="2675931" y="0"/>
                  </a:lnTo>
                  <a:cubicBezTo>
                    <a:pt x="2679762" y="0"/>
                    <a:pt x="2683436" y="1522"/>
                    <a:pt x="2686144" y="4230"/>
                  </a:cubicBezTo>
                  <a:cubicBezTo>
                    <a:pt x="2688853" y="6939"/>
                    <a:pt x="2690375" y="10613"/>
                    <a:pt x="2690375" y="14443"/>
                  </a:cubicBezTo>
                  <a:lnTo>
                    <a:pt x="2690375" y="911787"/>
                  </a:lnTo>
                  <a:cubicBezTo>
                    <a:pt x="2690375" y="919764"/>
                    <a:pt x="2683908" y="926231"/>
                    <a:pt x="2675931" y="926231"/>
                  </a:cubicBezTo>
                  <a:lnTo>
                    <a:pt x="14443" y="926231"/>
                  </a:lnTo>
                  <a:cubicBezTo>
                    <a:pt x="10613" y="926231"/>
                    <a:pt x="6939" y="924709"/>
                    <a:pt x="4230" y="922000"/>
                  </a:cubicBezTo>
                  <a:cubicBezTo>
                    <a:pt x="1522" y="919292"/>
                    <a:pt x="0" y="915618"/>
                    <a:pt x="0" y="911787"/>
                  </a:cubicBezTo>
                  <a:lnTo>
                    <a:pt x="0" y="14443"/>
                  </a:lnTo>
                  <a:cubicBezTo>
                    <a:pt x="0" y="10613"/>
                    <a:pt x="1522" y="6939"/>
                    <a:pt x="4230" y="4230"/>
                  </a:cubicBezTo>
                  <a:cubicBezTo>
                    <a:pt x="6939" y="1522"/>
                    <a:pt x="10613" y="0"/>
                    <a:pt x="14443" y="0"/>
                  </a:cubicBezTo>
                  <a:close/>
                </a:path>
              </a:pathLst>
            </a:custGeom>
            <a:solidFill>
              <a:srgbClr val="FFFFFF"/>
            </a:solidFill>
          </p:spPr>
        </p:sp>
        <p:sp>
          <p:nvSpPr>
            <p:cNvPr name="TextBox 4" id="4"/>
            <p:cNvSpPr txBox="true"/>
            <p:nvPr/>
          </p:nvSpPr>
          <p:spPr>
            <a:xfrm>
              <a:off x="0" y="-38100"/>
              <a:ext cx="2690375" cy="96433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829111" y="6986866"/>
            <a:ext cx="4922568" cy="492256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8532685" y="4415687"/>
            <a:ext cx="8045475" cy="1327817"/>
            <a:chOff x="0" y="0"/>
            <a:chExt cx="10727300" cy="1770423"/>
          </a:xfrm>
        </p:grpSpPr>
        <p:grpSp>
          <p:nvGrpSpPr>
            <p:cNvPr name="Group 9" id="9"/>
            <p:cNvGrpSpPr/>
            <p:nvPr/>
          </p:nvGrpSpPr>
          <p:grpSpPr>
            <a:xfrm rot="0">
              <a:off x="0" y="0"/>
              <a:ext cx="10727300" cy="1770423"/>
              <a:chOff x="0" y="0"/>
              <a:chExt cx="2692069" cy="444296"/>
            </a:xfrm>
          </p:grpSpPr>
          <p:sp>
            <p:nvSpPr>
              <p:cNvPr name="Freeform 10" id="10"/>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FDD70"/>
              </a:solidFill>
            </p:spPr>
          </p:sp>
          <p:sp>
            <p:nvSpPr>
              <p:cNvPr name="TextBox 11" id="11"/>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576082" y="319426"/>
              <a:ext cx="9404220"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Cognitive engagement; by also reinforcing positive emotions and participation routines. </a:t>
              </a:r>
            </a:p>
          </p:txBody>
        </p:sp>
      </p:grpSp>
      <p:grpSp>
        <p:nvGrpSpPr>
          <p:cNvPr name="Group 13" id="13"/>
          <p:cNvGrpSpPr/>
          <p:nvPr/>
        </p:nvGrpSpPr>
        <p:grpSpPr>
          <a:xfrm rot="0">
            <a:off x="8532685" y="5993360"/>
            <a:ext cx="8045914" cy="1327817"/>
            <a:chOff x="0" y="0"/>
            <a:chExt cx="10727885" cy="1770423"/>
          </a:xfrm>
        </p:grpSpPr>
        <p:grpSp>
          <p:nvGrpSpPr>
            <p:cNvPr name="Group 14" id="14"/>
            <p:cNvGrpSpPr/>
            <p:nvPr/>
          </p:nvGrpSpPr>
          <p:grpSpPr>
            <a:xfrm rot="0">
              <a:off x="0" y="0"/>
              <a:ext cx="10727885" cy="1770423"/>
              <a:chOff x="0" y="0"/>
              <a:chExt cx="2692216" cy="444296"/>
            </a:xfrm>
          </p:grpSpPr>
          <p:sp>
            <p:nvSpPr>
              <p:cNvPr name="Freeform 15" id="15"/>
              <p:cNvSpPr/>
              <p:nvPr/>
            </p:nvSpPr>
            <p:spPr>
              <a:xfrm flipH="false" flipV="false" rot="0">
                <a:off x="0" y="0"/>
                <a:ext cx="2692216" cy="444296"/>
              </a:xfrm>
              <a:custGeom>
                <a:avLst/>
                <a:gdLst/>
                <a:ahLst/>
                <a:cxnLst/>
                <a:rect r="r" b="b" t="t" l="l"/>
                <a:pathLst>
                  <a:path h="444296" w="2692216">
                    <a:moveTo>
                      <a:pt x="14433" y="0"/>
                    </a:moveTo>
                    <a:lnTo>
                      <a:pt x="2677783" y="0"/>
                    </a:lnTo>
                    <a:cubicBezTo>
                      <a:pt x="2681611" y="0"/>
                      <a:pt x="2685282" y="1521"/>
                      <a:pt x="2687989" y="4227"/>
                    </a:cubicBezTo>
                    <a:cubicBezTo>
                      <a:pt x="2690695" y="6934"/>
                      <a:pt x="2692216" y="10605"/>
                      <a:pt x="2692216" y="14433"/>
                    </a:cubicBezTo>
                    <a:lnTo>
                      <a:pt x="2692216" y="429863"/>
                    </a:lnTo>
                    <a:cubicBezTo>
                      <a:pt x="2692216" y="433691"/>
                      <a:pt x="2690695" y="437362"/>
                      <a:pt x="2687989" y="440069"/>
                    </a:cubicBezTo>
                    <a:cubicBezTo>
                      <a:pt x="2685282" y="442776"/>
                      <a:pt x="2681611" y="444296"/>
                      <a:pt x="2677783" y="444296"/>
                    </a:cubicBezTo>
                    <a:lnTo>
                      <a:pt x="14433" y="444296"/>
                    </a:lnTo>
                    <a:cubicBezTo>
                      <a:pt x="10605" y="444296"/>
                      <a:pt x="6934" y="442776"/>
                      <a:pt x="4227" y="440069"/>
                    </a:cubicBezTo>
                    <a:cubicBezTo>
                      <a:pt x="1521" y="437362"/>
                      <a:pt x="0" y="433691"/>
                      <a:pt x="0" y="429863"/>
                    </a:cubicBezTo>
                    <a:lnTo>
                      <a:pt x="0" y="14433"/>
                    </a:lnTo>
                    <a:cubicBezTo>
                      <a:pt x="0" y="10605"/>
                      <a:pt x="1521" y="6934"/>
                      <a:pt x="4227" y="4227"/>
                    </a:cubicBezTo>
                    <a:cubicBezTo>
                      <a:pt x="6934" y="1521"/>
                      <a:pt x="10605" y="0"/>
                      <a:pt x="14433" y="0"/>
                    </a:cubicBezTo>
                    <a:close/>
                  </a:path>
                </a:pathLst>
              </a:custGeom>
              <a:solidFill>
                <a:srgbClr val="FFDD70"/>
              </a:solidFill>
            </p:spPr>
          </p:sp>
          <p:sp>
            <p:nvSpPr>
              <p:cNvPr name="TextBox 16" id="16"/>
              <p:cNvSpPr txBox="true"/>
              <p:nvPr/>
            </p:nvSpPr>
            <p:spPr>
              <a:xfrm>
                <a:off x="0" y="-38100"/>
                <a:ext cx="2692216" cy="482396"/>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576767" y="319426"/>
              <a:ext cx="10001607"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Behavioral engagement; by encouraging more homework and group work.</a:t>
              </a:r>
            </a:p>
          </p:txBody>
        </p:sp>
      </p:grpSp>
      <p:grpSp>
        <p:nvGrpSpPr>
          <p:cNvPr name="Group 18" id="18"/>
          <p:cNvGrpSpPr/>
          <p:nvPr/>
        </p:nvGrpSpPr>
        <p:grpSpPr>
          <a:xfrm rot="0">
            <a:off x="8533124" y="7800904"/>
            <a:ext cx="8045475" cy="1327817"/>
            <a:chOff x="0" y="0"/>
            <a:chExt cx="10727300" cy="1770423"/>
          </a:xfrm>
        </p:grpSpPr>
        <p:grpSp>
          <p:nvGrpSpPr>
            <p:cNvPr name="Group 19" id="19"/>
            <p:cNvGrpSpPr/>
            <p:nvPr/>
          </p:nvGrpSpPr>
          <p:grpSpPr>
            <a:xfrm rot="0">
              <a:off x="0" y="0"/>
              <a:ext cx="10727300" cy="1770423"/>
              <a:chOff x="0" y="0"/>
              <a:chExt cx="2692069" cy="444296"/>
            </a:xfrm>
          </p:grpSpPr>
          <p:sp>
            <p:nvSpPr>
              <p:cNvPr name="Freeform 20" id="20"/>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FDD70"/>
              </a:solidFill>
            </p:spPr>
          </p:sp>
          <p:sp>
            <p:nvSpPr>
              <p:cNvPr name="TextBox 21" id="21"/>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576046" y="312331"/>
              <a:ext cx="9400188" cy="1083945"/>
            </a:xfrm>
            <a:prstGeom prst="rect">
              <a:avLst/>
            </a:prstGeom>
          </p:spPr>
          <p:txBody>
            <a:bodyPr anchor="t" rtlCol="false" tIns="0" lIns="0" bIns="0" rIns="0">
              <a:spAutoFit/>
            </a:bodyPr>
            <a:lstStyle/>
            <a:p>
              <a:pPr algn="l">
                <a:lnSpc>
                  <a:spcPts val="3359"/>
                </a:lnSpc>
              </a:pPr>
              <a:r>
                <a:rPr lang="en-US" sz="2400">
                  <a:solidFill>
                    <a:srgbClr val="1F4152"/>
                  </a:solidFill>
                  <a:latin typeface="Arial Nova"/>
                  <a:ea typeface="Arial Nova"/>
                  <a:cs typeface="Arial Nova"/>
                  <a:sym typeface="Arial Nova"/>
                </a:rPr>
                <a:t>Emotional engagement; by focusing only on enjoyment.</a:t>
              </a:r>
            </a:p>
          </p:txBody>
        </p:sp>
      </p:grpSp>
      <p:sp>
        <p:nvSpPr>
          <p:cNvPr name="Freeform 23" id="23"/>
          <p:cNvSpPr/>
          <p:nvPr/>
        </p:nvSpPr>
        <p:spPr>
          <a:xfrm flipH="false" flipV="false" rot="0">
            <a:off x="2006804" y="6662170"/>
            <a:ext cx="4567180" cy="2785980"/>
          </a:xfrm>
          <a:custGeom>
            <a:avLst/>
            <a:gdLst/>
            <a:ahLst/>
            <a:cxnLst/>
            <a:rect r="r" b="b" t="t" l="l"/>
            <a:pathLst>
              <a:path h="2785980" w="4567180">
                <a:moveTo>
                  <a:pt x="0" y="0"/>
                </a:moveTo>
                <a:lnTo>
                  <a:pt x="4567181" y="0"/>
                </a:lnTo>
                <a:lnTo>
                  <a:pt x="4567181" y="2785980"/>
                </a:lnTo>
                <a:lnTo>
                  <a:pt x="0" y="2785980"/>
                </a:lnTo>
                <a:lnTo>
                  <a:pt x="0" y="0"/>
                </a:lnTo>
                <a:close/>
              </a:path>
            </a:pathLst>
          </a:custGeom>
          <a:blipFill>
            <a:blip r:embed="rId2"/>
            <a:stretch>
              <a:fillRect l="0" t="0" r="0" b="0"/>
            </a:stretch>
          </a:blipFill>
        </p:spPr>
      </p:sp>
      <p:sp>
        <p:nvSpPr>
          <p:cNvPr name="TextBox 24" id="24"/>
          <p:cNvSpPr txBox="true"/>
          <p:nvPr/>
        </p:nvSpPr>
        <p:spPr>
          <a:xfrm rot="0">
            <a:off x="8864734" y="1373663"/>
            <a:ext cx="7387320" cy="2360293"/>
          </a:xfrm>
          <a:prstGeom prst="rect">
            <a:avLst/>
          </a:prstGeom>
        </p:spPr>
        <p:txBody>
          <a:bodyPr anchor="t" rtlCol="false" tIns="0" lIns="0" bIns="0" rIns="0">
            <a:spAutoFit/>
          </a:bodyPr>
          <a:lstStyle/>
          <a:p>
            <a:pPr algn="l">
              <a:lnSpc>
                <a:spcPts val="3780"/>
              </a:lnSpc>
            </a:pPr>
            <a:r>
              <a:rPr lang="en-US" sz="2700">
                <a:solidFill>
                  <a:srgbClr val="1F4152"/>
                </a:solidFill>
                <a:latin typeface="Arial Nova"/>
                <a:ea typeface="Arial Nova"/>
                <a:cs typeface="Arial Nova"/>
                <a:sym typeface="Arial Nova"/>
              </a:rPr>
              <a:t>A student says they feel a strong sense of belonging in school and enjoy being with their classmates. What type of engagement is central here, and what classroom practices can nurture the other dimensions?</a:t>
            </a:r>
          </a:p>
        </p:txBody>
      </p:sp>
      <p:sp>
        <p:nvSpPr>
          <p:cNvPr name="Freeform 25" id="25"/>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3"/>
            <a:stretch>
              <a:fillRect l="0" t="-37623" r="0" b="-33187"/>
            </a:stretch>
          </a:blipFill>
        </p:spPr>
      </p:sp>
      <p:sp>
        <p:nvSpPr>
          <p:cNvPr name="Freeform 26" id="26"/>
          <p:cNvSpPr/>
          <p:nvPr/>
        </p:nvSpPr>
        <p:spPr>
          <a:xfrm flipH="false" flipV="false" rot="0">
            <a:off x="1120823" y="3026188"/>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27" id="27"/>
          <p:cNvSpPr txBox="true"/>
          <p:nvPr/>
        </p:nvSpPr>
        <p:spPr>
          <a:xfrm rot="0">
            <a:off x="1028700" y="1830863"/>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CF2E9"/>
        </a:solidFill>
      </p:bgPr>
    </p:bg>
    <p:spTree>
      <p:nvGrpSpPr>
        <p:cNvPr id="1" name=""/>
        <p:cNvGrpSpPr/>
        <p:nvPr/>
      </p:nvGrpSpPr>
      <p:grpSpPr>
        <a:xfrm>
          <a:off x="0" y="0"/>
          <a:ext cx="0" cy="0"/>
          <a:chOff x="0" y="0"/>
          <a:chExt cx="0" cy="0"/>
        </a:xfrm>
      </p:grpSpPr>
      <p:grpSp>
        <p:nvGrpSpPr>
          <p:cNvPr name="Group 2" id="2"/>
          <p:cNvGrpSpPr/>
          <p:nvPr/>
        </p:nvGrpSpPr>
        <p:grpSpPr>
          <a:xfrm rot="0">
            <a:off x="8698741" y="2238359"/>
            <a:ext cx="8045475" cy="5673551"/>
            <a:chOff x="0" y="0"/>
            <a:chExt cx="2692069" cy="1898408"/>
          </a:xfrm>
        </p:grpSpPr>
        <p:sp>
          <p:nvSpPr>
            <p:cNvPr name="Freeform 3" id="3"/>
            <p:cNvSpPr/>
            <p:nvPr/>
          </p:nvSpPr>
          <p:spPr>
            <a:xfrm flipH="false" flipV="false" rot="0">
              <a:off x="0" y="0"/>
              <a:ext cx="2692069" cy="1898408"/>
            </a:xfrm>
            <a:custGeom>
              <a:avLst/>
              <a:gdLst/>
              <a:ahLst/>
              <a:cxnLst/>
              <a:rect r="r" b="b" t="t" l="l"/>
              <a:pathLst>
                <a:path h="1898408" w="2692069">
                  <a:moveTo>
                    <a:pt x="14434" y="0"/>
                  </a:moveTo>
                  <a:lnTo>
                    <a:pt x="2677635" y="0"/>
                  </a:lnTo>
                  <a:cubicBezTo>
                    <a:pt x="2681463" y="0"/>
                    <a:pt x="2685135" y="1521"/>
                    <a:pt x="2687842" y="4228"/>
                  </a:cubicBezTo>
                  <a:cubicBezTo>
                    <a:pt x="2690549" y="6935"/>
                    <a:pt x="2692069" y="10606"/>
                    <a:pt x="2692069" y="14434"/>
                  </a:cubicBezTo>
                  <a:lnTo>
                    <a:pt x="2692069" y="1883974"/>
                  </a:lnTo>
                  <a:cubicBezTo>
                    <a:pt x="2692069" y="1891945"/>
                    <a:pt x="2685607" y="1898408"/>
                    <a:pt x="2677635" y="1898408"/>
                  </a:cubicBezTo>
                  <a:lnTo>
                    <a:pt x="14434" y="1898408"/>
                  </a:lnTo>
                  <a:cubicBezTo>
                    <a:pt x="10606" y="1898408"/>
                    <a:pt x="6935" y="1896887"/>
                    <a:pt x="4228" y="1894180"/>
                  </a:cubicBezTo>
                  <a:cubicBezTo>
                    <a:pt x="1521" y="1891473"/>
                    <a:pt x="0" y="1887802"/>
                    <a:pt x="0" y="1883974"/>
                  </a:cubicBezTo>
                  <a:lnTo>
                    <a:pt x="0" y="14434"/>
                  </a:lnTo>
                  <a:cubicBezTo>
                    <a:pt x="0" y="6462"/>
                    <a:pt x="6462" y="0"/>
                    <a:pt x="14434" y="0"/>
                  </a:cubicBezTo>
                  <a:close/>
                </a:path>
              </a:pathLst>
            </a:custGeom>
            <a:solidFill>
              <a:srgbClr val="80AFB0"/>
            </a:solidFill>
          </p:spPr>
        </p:sp>
        <p:sp>
          <p:nvSpPr>
            <p:cNvPr name="TextBox 4" id="4"/>
            <p:cNvSpPr txBox="true"/>
            <p:nvPr/>
          </p:nvSpPr>
          <p:spPr>
            <a:xfrm>
              <a:off x="0" y="-38100"/>
              <a:ext cx="2692069" cy="1936508"/>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9194896" y="2944701"/>
            <a:ext cx="7053165" cy="3312795"/>
          </a:xfrm>
          <a:prstGeom prst="rect">
            <a:avLst/>
          </a:prstGeom>
        </p:spPr>
        <p:txBody>
          <a:bodyPr anchor="t" rtlCol="false" tIns="0" lIns="0" bIns="0" rIns="0">
            <a:spAutoFit/>
          </a:bodyPr>
          <a:lstStyle/>
          <a:p>
            <a:pPr algn="l">
              <a:lnSpc>
                <a:spcPts val="3779"/>
              </a:lnSpc>
            </a:pPr>
            <a:r>
              <a:rPr lang="en-US" sz="2700">
                <a:solidFill>
                  <a:srgbClr val="1F4152"/>
                </a:solidFill>
                <a:latin typeface="Arial Nova"/>
                <a:ea typeface="Arial Nova"/>
                <a:cs typeface="Arial Nova"/>
                <a:sym typeface="Arial Nova"/>
              </a:rPr>
              <a:t>This example illustrates emotional engagement, since the student feels connected and enjoys school. Teachers can nurture this further by linking it to classroom participation (behavioral) and designing meaningful tasks that stretch the student’s thinking (cognitive).</a:t>
            </a:r>
          </a:p>
        </p:txBody>
      </p:sp>
      <p:sp>
        <p:nvSpPr>
          <p:cNvPr name="TextBox 6" id="6"/>
          <p:cNvSpPr txBox="true"/>
          <p:nvPr/>
        </p:nvSpPr>
        <p:spPr>
          <a:xfrm rot="0">
            <a:off x="819259" y="3897202"/>
            <a:ext cx="7387320" cy="2360293"/>
          </a:xfrm>
          <a:prstGeom prst="rect">
            <a:avLst/>
          </a:prstGeom>
        </p:spPr>
        <p:txBody>
          <a:bodyPr anchor="t" rtlCol="false" tIns="0" lIns="0" bIns="0" rIns="0">
            <a:spAutoFit/>
          </a:bodyPr>
          <a:lstStyle/>
          <a:p>
            <a:pPr algn="l">
              <a:lnSpc>
                <a:spcPts val="3780"/>
              </a:lnSpc>
            </a:pPr>
            <a:r>
              <a:rPr lang="en-US" sz="2700">
                <a:solidFill>
                  <a:srgbClr val="19467E"/>
                </a:solidFill>
                <a:latin typeface="Arial Nova"/>
                <a:ea typeface="Arial Nova"/>
                <a:cs typeface="Arial Nova"/>
                <a:sym typeface="Arial Nova"/>
              </a:rPr>
              <a:t>A student says they feel a strong sense of belonging in school and enjoy being with their classmates. What type of engagement is central here, and what classroom practices can nurture the other dimensions?</a:t>
            </a:r>
          </a:p>
        </p:txBody>
      </p:sp>
      <p:sp>
        <p:nvSpPr>
          <p:cNvPr name="Freeform 7" id="7"/>
          <p:cNvSpPr/>
          <p:nvPr/>
        </p:nvSpPr>
        <p:spPr>
          <a:xfrm flipH="false" flipV="false" rot="0">
            <a:off x="12721479" y="6070737"/>
            <a:ext cx="4076878" cy="2486896"/>
          </a:xfrm>
          <a:custGeom>
            <a:avLst/>
            <a:gdLst/>
            <a:ahLst/>
            <a:cxnLst/>
            <a:rect r="r" b="b" t="t" l="l"/>
            <a:pathLst>
              <a:path h="2486896" w="4076878">
                <a:moveTo>
                  <a:pt x="0" y="0"/>
                </a:moveTo>
                <a:lnTo>
                  <a:pt x="4076878" y="0"/>
                </a:lnTo>
                <a:lnTo>
                  <a:pt x="4076878" y="2486895"/>
                </a:lnTo>
                <a:lnTo>
                  <a:pt x="0" y="2486895"/>
                </a:lnTo>
                <a:lnTo>
                  <a:pt x="0" y="0"/>
                </a:lnTo>
                <a:close/>
              </a:path>
            </a:pathLst>
          </a:custGeom>
          <a:blipFill>
            <a:blip r:embed="rId2"/>
            <a:stretch>
              <a:fillRect l="0" t="0" r="0"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3"/>
            <a:stretch>
              <a:fillRect l="0" t="-37623" r="0" b="-33187"/>
            </a:stretch>
          </a:blipFill>
        </p:spPr>
      </p:sp>
      <p:sp>
        <p:nvSpPr>
          <p:cNvPr name="Freeform 9" id="9"/>
          <p:cNvSpPr/>
          <p:nvPr/>
        </p:nvSpPr>
        <p:spPr>
          <a:xfrm flipH="false" flipV="false" rot="0">
            <a:off x="1028700" y="340524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10" id="10"/>
          <p:cNvSpPr txBox="true"/>
          <p:nvPr/>
        </p:nvSpPr>
        <p:spPr>
          <a:xfrm rot="0">
            <a:off x="971550" y="2255733"/>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5F9595"/>
        </a:solidFill>
      </p:bgPr>
    </p:bg>
    <p:spTree>
      <p:nvGrpSpPr>
        <p:cNvPr id="1" name=""/>
        <p:cNvGrpSpPr/>
        <p:nvPr/>
      </p:nvGrpSpPr>
      <p:grpSpPr>
        <a:xfrm>
          <a:off x="0" y="0"/>
          <a:ext cx="0" cy="0"/>
          <a:chOff x="0" y="0"/>
          <a:chExt cx="0" cy="0"/>
        </a:xfrm>
      </p:grpSpPr>
      <p:sp>
        <p:nvSpPr>
          <p:cNvPr name="TextBox 2" id="2"/>
          <p:cNvSpPr txBox="true"/>
          <p:nvPr/>
        </p:nvSpPr>
        <p:spPr>
          <a:xfrm rot="0">
            <a:off x="1041302" y="6012790"/>
            <a:ext cx="9632656" cy="2124074"/>
          </a:xfrm>
          <a:prstGeom prst="rect">
            <a:avLst/>
          </a:prstGeom>
        </p:spPr>
        <p:txBody>
          <a:bodyPr anchor="t" rtlCol="false" tIns="0" lIns="0" bIns="0" rIns="0">
            <a:spAutoFit/>
          </a:bodyPr>
          <a:lstStyle/>
          <a:p>
            <a:pPr algn="l">
              <a:lnSpc>
                <a:spcPts val="4200"/>
              </a:lnSpc>
            </a:pPr>
            <a:r>
              <a:rPr lang="en-US" sz="3000">
                <a:solidFill>
                  <a:srgbClr val="FFFFFF"/>
                </a:solidFill>
                <a:latin typeface="Arial Nova"/>
                <a:ea typeface="Arial Nova"/>
                <a:cs typeface="Arial Nova"/>
                <a:sym typeface="Arial Nova"/>
              </a:rPr>
              <a:t>What form did it take—behavioral, emotional, or cognitive? What kind of things/aspects/issues were present?</a:t>
            </a:r>
          </a:p>
          <a:p>
            <a:pPr algn="l">
              <a:lnSpc>
                <a:spcPts val="4200"/>
              </a:lnSpc>
            </a:pPr>
          </a:p>
        </p:txBody>
      </p:sp>
      <p:sp>
        <p:nvSpPr>
          <p:cNvPr name="TextBox 3" id="3"/>
          <p:cNvSpPr txBox="true"/>
          <p:nvPr/>
        </p:nvSpPr>
        <p:spPr>
          <a:xfrm rot="0">
            <a:off x="1028700" y="1292447"/>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sp>
        <p:nvSpPr>
          <p:cNvPr name="TextBox 4" id="4"/>
          <p:cNvSpPr txBox="true"/>
          <p:nvPr/>
        </p:nvSpPr>
        <p:spPr>
          <a:xfrm rot="0">
            <a:off x="1028700" y="3630904"/>
            <a:ext cx="9632656" cy="2793999"/>
          </a:xfrm>
          <a:prstGeom prst="rect">
            <a:avLst/>
          </a:prstGeom>
        </p:spPr>
        <p:txBody>
          <a:bodyPr anchor="t" rtlCol="false" tIns="0" lIns="0" bIns="0" rIns="0">
            <a:spAutoFit/>
          </a:bodyPr>
          <a:lstStyle/>
          <a:p>
            <a:pPr algn="l">
              <a:lnSpc>
                <a:spcPts val="5600"/>
              </a:lnSpc>
            </a:pPr>
            <a:r>
              <a:rPr lang="en-US" sz="4000">
                <a:solidFill>
                  <a:srgbClr val="FFFFFF"/>
                </a:solidFill>
                <a:latin typeface="Arial Nova"/>
                <a:ea typeface="Arial Nova"/>
                <a:cs typeface="Arial Nova"/>
                <a:sym typeface="Arial Nova"/>
              </a:rPr>
              <a:t>Think about a time when you noticed moments or events in your class when children were engaged. </a:t>
            </a:r>
          </a:p>
          <a:p>
            <a:pPr algn="l">
              <a:lnSpc>
                <a:spcPts val="5600"/>
              </a:lnSpc>
            </a:pPr>
          </a:p>
        </p:txBody>
      </p:sp>
      <p:grpSp>
        <p:nvGrpSpPr>
          <p:cNvPr name="Group 5" id="5"/>
          <p:cNvGrpSpPr/>
          <p:nvPr/>
        </p:nvGrpSpPr>
        <p:grpSpPr>
          <a:xfrm rot="0">
            <a:off x="1041302" y="2971325"/>
            <a:ext cx="9018830" cy="247973"/>
            <a:chOff x="0" y="0"/>
            <a:chExt cx="12025106" cy="330631"/>
          </a:xfrm>
        </p:grpSpPr>
        <p:sp>
          <p:nvSpPr>
            <p:cNvPr name="Freeform 6" id="6"/>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398113" b="0"/>
              </a:stretch>
            </a:blipFill>
          </p:spPr>
        </p:sp>
      </p:grpSp>
      <p:grpSp>
        <p:nvGrpSpPr>
          <p:cNvPr name="Group 8" id="8"/>
          <p:cNvGrpSpPr/>
          <p:nvPr/>
        </p:nvGrpSpPr>
        <p:grpSpPr>
          <a:xfrm rot="0">
            <a:off x="11665893" y="1666024"/>
            <a:ext cx="5442140" cy="544214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2051699" y="2825972"/>
            <a:ext cx="3291960" cy="7439457"/>
          </a:xfrm>
          <a:custGeom>
            <a:avLst/>
            <a:gdLst/>
            <a:ahLst/>
            <a:cxnLst/>
            <a:rect r="r" b="b" t="t" l="l"/>
            <a:pathLst>
              <a:path h="7439457" w="3291960">
                <a:moveTo>
                  <a:pt x="0" y="0"/>
                </a:moveTo>
                <a:lnTo>
                  <a:pt x="3291959" y="0"/>
                </a:lnTo>
                <a:lnTo>
                  <a:pt x="3291959" y="7439457"/>
                </a:lnTo>
                <a:lnTo>
                  <a:pt x="0" y="74394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0"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5F9595"/>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5348682"/>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8" id="8"/>
          <p:cNvSpPr txBox="true"/>
          <p:nvPr/>
        </p:nvSpPr>
        <p:spPr>
          <a:xfrm rot="0">
            <a:off x="1028700" y="2303857"/>
            <a:ext cx="5896685" cy="2797175"/>
          </a:xfrm>
          <a:prstGeom prst="rect">
            <a:avLst/>
          </a:prstGeom>
        </p:spPr>
        <p:txBody>
          <a:bodyPr anchor="t" rtlCol="false" tIns="0" lIns="0" bIns="0" rIns="0">
            <a:spAutoFit/>
          </a:bodyPr>
          <a:lstStyle/>
          <a:p>
            <a:pPr algn="l">
              <a:lnSpc>
                <a:spcPts val="5500"/>
              </a:lnSpc>
            </a:pPr>
            <a:r>
              <a:rPr lang="en-US" sz="5000">
                <a:solidFill>
                  <a:srgbClr val="1F4152"/>
                </a:solidFill>
                <a:latin typeface="Arial Nova"/>
                <a:ea typeface="Arial Nova"/>
                <a:cs typeface="Arial Nova"/>
                <a:sym typeface="Arial Nova"/>
              </a:rPr>
              <a:t>Positive teacher–student relationships enhance engagement </a:t>
            </a:r>
          </a:p>
        </p:txBody>
      </p:sp>
      <p:sp>
        <p:nvSpPr>
          <p:cNvPr name="TextBox 9" id="9"/>
          <p:cNvSpPr txBox="true"/>
          <p:nvPr/>
        </p:nvSpPr>
        <p:spPr>
          <a:xfrm rot="0">
            <a:off x="8510698" y="962025"/>
            <a:ext cx="8748602" cy="7718425"/>
          </a:xfrm>
          <a:prstGeom prst="rect">
            <a:avLst/>
          </a:prstGeom>
        </p:spPr>
        <p:txBody>
          <a:bodyPr anchor="t" rtlCol="false" tIns="0" lIns="0" bIns="0" rIns="0">
            <a:spAutoFit/>
          </a:bodyPr>
          <a:lstStyle/>
          <a:p>
            <a:pPr algn="l">
              <a:lnSpc>
                <a:spcPts val="5599"/>
              </a:lnSpc>
            </a:pPr>
          </a:p>
          <a:p>
            <a:pPr algn="l" marL="863599" indent="-431800" lvl="1">
              <a:lnSpc>
                <a:spcPts val="5599"/>
              </a:lnSpc>
              <a:buFont typeface="Arial"/>
              <a:buChar char="•"/>
            </a:pPr>
            <a:r>
              <a:rPr lang="en-US" b="true" sz="3999" spc="39">
                <a:solidFill>
                  <a:srgbClr val="FFFFFF"/>
                </a:solidFill>
                <a:latin typeface="Arial Nova Bold"/>
                <a:ea typeface="Arial Nova Bold"/>
                <a:cs typeface="Arial Nova Bold"/>
                <a:sym typeface="Arial Nova Bold"/>
              </a:rPr>
              <a:t>Emotional support:</a:t>
            </a:r>
            <a:r>
              <a:rPr lang="en-US" sz="3999" spc="39">
                <a:solidFill>
                  <a:srgbClr val="FFFFFF"/>
                </a:solidFill>
                <a:latin typeface="Arial Nova"/>
                <a:ea typeface="Arial Nova"/>
                <a:cs typeface="Arial Nova"/>
                <a:sym typeface="Arial Nova"/>
              </a:rPr>
              <a:t> Encouragement, appreciation, genuine interest</a:t>
            </a:r>
          </a:p>
          <a:p>
            <a:pPr algn="l" marL="863599" indent="-431800" lvl="1">
              <a:lnSpc>
                <a:spcPts val="5599"/>
              </a:lnSpc>
              <a:buFont typeface="Arial"/>
              <a:buChar char="•"/>
            </a:pPr>
            <a:r>
              <a:rPr lang="en-US" b="true" sz="3999" spc="39">
                <a:solidFill>
                  <a:srgbClr val="FFFFFF"/>
                </a:solidFill>
                <a:latin typeface="Arial Nova Bold"/>
                <a:ea typeface="Arial Nova Bold"/>
                <a:cs typeface="Arial Nova Bold"/>
                <a:sym typeface="Arial Nova Bold"/>
              </a:rPr>
              <a:t>Perspective-taking:</a:t>
            </a:r>
            <a:r>
              <a:rPr lang="en-US" sz="3999" spc="39">
                <a:solidFill>
                  <a:srgbClr val="FFFFFF"/>
                </a:solidFill>
                <a:latin typeface="Arial Nova"/>
                <a:ea typeface="Arial Nova"/>
                <a:cs typeface="Arial Nova"/>
                <a:sym typeface="Arial Nova"/>
              </a:rPr>
              <a:t> Considering student viewpoints in planning</a:t>
            </a:r>
          </a:p>
          <a:p>
            <a:pPr algn="l" marL="863599" indent="-431800" lvl="1">
              <a:lnSpc>
                <a:spcPts val="5599"/>
              </a:lnSpc>
              <a:buFont typeface="Arial"/>
              <a:buChar char="•"/>
            </a:pPr>
            <a:r>
              <a:rPr lang="en-US" b="true" sz="3999" spc="39">
                <a:solidFill>
                  <a:srgbClr val="FFFFFF"/>
                </a:solidFill>
                <a:latin typeface="Arial Nova Bold"/>
                <a:ea typeface="Arial Nova Bold"/>
                <a:cs typeface="Arial Nova Bold"/>
                <a:sym typeface="Arial Nova Bold"/>
              </a:rPr>
              <a:t>Feedback:</a:t>
            </a:r>
            <a:r>
              <a:rPr lang="en-US" sz="3999" spc="39">
                <a:solidFill>
                  <a:srgbClr val="FFFFFF"/>
                </a:solidFill>
                <a:latin typeface="Arial Nova"/>
                <a:ea typeface="Arial Nova"/>
                <a:cs typeface="Arial Nova"/>
                <a:sym typeface="Arial Nova"/>
              </a:rPr>
              <a:t> Clear, high-quality, and actionable</a:t>
            </a:r>
          </a:p>
          <a:p>
            <a:pPr algn="l" marL="863599" indent="-431800" lvl="1">
              <a:lnSpc>
                <a:spcPts val="5599"/>
              </a:lnSpc>
              <a:buFont typeface="Arial"/>
              <a:buChar char="•"/>
            </a:pPr>
            <a:r>
              <a:rPr lang="en-US" b="true" sz="3999" spc="39">
                <a:solidFill>
                  <a:srgbClr val="FFFFFF"/>
                </a:solidFill>
                <a:latin typeface="Arial Nova Bold"/>
                <a:ea typeface="Arial Nova Bold"/>
                <a:cs typeface="Arial Nova Bold"/>
                <a:sym typeface="Arial Nova Bold"/>
              </a:rPr>
              <a:t>Classroom climate:</a:t>
            </a:r>
            <a:r>
              <a:rPr lang="en-US" sz="3999" spc="39">
                <a:solidFill>
                  <a:srgbClr val="FFFFFF"/>
                </a:solidFill>
                <a:latin typeface="Arial Nova"/>
                <a:ea typeface="Arial Nova"/>
                <a:cs typeface="Arial Nova"/>
                <a:sym typeface="Arial Nova"/>
              </a:rPr>
              <a:t> Supportive, inclusive, and respectful</a:t>
            </a:r>
          </a:p>
          <a:p>
            <a:pPr algn="l">
              <a:lnSpc>
                <a:spcPts val="5599"/>
              </a:lnSpc>
            </a:pPr>
          </a:p>
        </p:txBody>
      </p:sp>
      <p:sp>
        <p:nvSpPr>
          <p:cNvPr name="TextBox 10" id="10"/>
          <p:cNvSpPr txBox="true"/>
          <p:nvPr/>
        </p:nvSpPr>
        <p:spPr>
          <a:xfrm rot="0">
            <a:off x="1028700" y="5870857"/>
            <a:ext cx="6128283" cy="1958974"/>
          </a:xfrm>
          <a:prstGeom prst="rect">
            <a:avLst/>
          </a:prstGeom>
        </p:spPr>
        <p:txBody>
          <a:bodyPr anchor="t" rtlCol="false" tIns="0" lIns="0" bIns="0" rIns="0">
            <a:spAutoFit/>
          </a:bodyPr>
          <a:lstStyle/>
          <a:p>
            <a:pPr algn="l">
              <a:lnSpc>
                <a:spcPts val="3849"/>
              </a:lnSpc>
            </a:pPr>
            <a:r>
              <a:rPr lang="en-US" sz="3499">
                <a:solidFill>
                  <a:srgbClr val="0D3A74"/>
                </a:solidFill>
                <a:latin typeface="Arial Nova"/>
                <a:ea typeface="Arial Nova"/>
                <a:cs typeface="Arial Nova"/>
                <a:sym typeface="Arial Nova"/>
              </a:rPr>
              <a:t>Research shows these elements improve engagement and academic success.</a:t>
            </a:r>
          </a:p>
          <a:p>
            <a:pPr algn="l">
              <a:lnSpc>
                <a:spcPts val="3849"/>
              </a:lnSpc>
            </a:pPr>
          </a:p>
        </p:txBody>
      </p:sp>
      <p:sp>
        <p:nvSpPr>
          <p:cNvPr name="Freeform 11" id="11"/>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0"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5F9595"/>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5540934"/>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8" id="8"/>
          <p:cNvSpPr txBox="true"/>
          <p:nvPr/>
        </p:nvSpPr>
        <p:spPr>
          <a:xfrm rot="0">
            <a:off x="1028700" y="3185452"/>
            <a:ext cx="5436072" cy="2101850"/>
          </a:xfrm>
          <a:prstGeom prst="rect">
            <a:avLst/>
          </a:prstGeom>
        </p:spPr>
        <p:txBody>
          <a:bodyPr anchor="t" rtlCol="false" tIns="0" lIns="0" bIns="0" rIns="0">
            <a:spAutoFit/>
          </a:bodyPr>
          <a:lstStyle/>
          <a:p>
            <a:pPr algn="l">
              <a:lnSpc>
                <a:spcPts val="5500"/>
              </a:lnSpc>
            </a:pPr>
            <a:r>
              <a:rPr lang="en-US" sz="5000">
                <a:solidFill>
                  <a:srgbClr val="1F4152"/>
                </a:solidFill>
                <a:latin typeface="Arial Nova"/>
                <a:ea typeface="Arial Nova"/>
                <a:cs typeface="Arial Nova"/>
                <a:sym typeface="Arial Nova"/>
              </a:rPr>
              <a:t>Spotting engagement and disengagement</a:t>
            </a:r>
          </a:p>
        </p:txBody>
      </p:sp>
      <p:sp>
        <p:nvSpPr>
          <p:cNvPr name="TextBox 9" id="9"/>
          <p:cNvSpPr txBox="true"/>
          <p:nvPr/>
        </p:nvSpPr>
        <p:spPr>
          <a:xfrm rot="0">
            <a:off x="8627756" y="597688"/>
            <a:ext cx="8631544" cy="8423275"/>
          </a:xfrm>
          <a:prstGeom prst="rect">
            <a:avLst/>
          </a:prstGeom>
        </p:spPr>
        <p:txBody>
          <a:bodyPr anchor="t" rtlCol="false" tIns="0" lIns="0" bIns="0" rIns="0">
            <a:spAutoFit/>
          </a:bodyPr>
          <a:lstStyle/>
          <a:p>
            <a:pPr algn="l">
              <a:lnSpc>
                <a:spcPts val="5599"/>
              </a:lnSpc>
            </a:pPr>
          </a:p>
          <a:p>
            <a:pPr algn="l" marL="863599" indent="-431800" lvl="1">
              <a:lnSpc>
                <a:spcPts val="5599"/>
              </a:lnSpc>
              <a:buFont typeface="Arial"/>
              <a:buChar char="•"/>
            </a:pPr>
            <a:r>
              <a:rPr lang="en-US" b="true" sz="3999" spc="39">
                <a:solidFill>
                  <a:srgbClr val="FFFFFF"/>
                </a:solidFill>
                <a:latin typeface="Arial Nova Bold"/>
                <a:ea typeface="Arial Nova Bold"/>
                <a:cs typeface="Arial Nova Bold"/>
                <a:sym typeface="Arial Nova Bold"/>
              </a:rPr>
              <a:t>Behavioral: </a:t>
            </a:r>
            <a:r>
              <a:rPr lang="en-US" sz="3999" spc="39">
                <a:solidFill>
                  <a:srgbClr val="FFFFFF"/>
                </a:solidFill>
                <a:latin typeface="Arial Nova"/>
                <a:ea typeface="Arial Nova"/>
                <a:cs typeface="Arial Nova"/>
                <a:sym typeface="Arial Nova"/>
              </a:rPr>
              <a:t>Volunteering answ</a:t>
            </a:r>
            <a:r>
              <a:rPr lang="en-US" sz="3999" spc="39">
                <a:solidFill>
                  <a:srgbClr val="FFFFFF"/>
                </a:solidFill>
                <a:latin typeface="Arial Nova"/>
                <a:ea typeface="Arial Nova"/>
                <a:cs typeface="Arial Nova"/>
                <a:sym typeface="Arial Nova"/>
              </a:rPr>
              <a:t>ers, joining discussions, on-task behavior.</a:t>
            </a:r>
          </a:p>
          <a:p>
            <a:pPr algn="l" marL="863599" indent="-431800" lvl="1">
              <a:lnSpc>
                <a:spcPts val="5599"/>
              </a:lnSpc>
              <a:buFont typeface="Arial"/>
              <a:buChar char="•"/>
            </a:pPr>
            <a:r>
              <a:rPr lang="en-US" b="true" sz="3999" spc="39">
                <a:solidFill>
                  <a:srgbClr val="FFFFFF"/>
                </a:solidFill>
                <a:latin typeface="Arial Nova Bold"/>
                <a:ea typeface="Arial Nova Bold"/>
                <a:cs typeface="Arial Nova Bold"/>
                <a:sym typeface="Arial Nova Bold"/>
              </a:rPr>
              <a:t>Emotional: </a:t>
            </a:r>
            <a:r>
              <a:rPr lang="en-US" sz="3999" spc="39">
                <a:solidFill>
                  <a:srgbClr val="FFFFFF"/>
                </a:solidFill>
                <a:latin typeface="Arial Nova"/>
                <a:ea typeface="Arial Nova"/>
                <a:cs typeface="Arial Nova"/>
                <a:sym typeface="Arial Nova"/>
              </a:rPr>
              <a:t>Positive body language, smiles, relaxed posture.</a:t>
            </a:r>
          </a:p>
          <a:p>
            <a:pPr algn="l" marL="863599" indent="-431800" lvl="1">
              <a:lnSpc>
                <a:spcPts val="5599"/>
              </a:lnSpc>
              <a:buFont typeface="Arial"/>
              <a:buChar char="•"/>
            </a:pPr>
            <a:r>
              <a:rPr lang="en-US" b="true" sz="3999" spc="39">
                <a:solidFill>
                  <a:srgbClr val="FFFFFF"/>
                </a:solidFill>
                <a:latin typeface="Arial Nova Bold"/>
                <a:ea typeface="Arial Nova Bold"/>
                <a:cs typeface="Arial Nova Bold"/>
                <a:sym typeface="Arial Nova Bold"/>
              </a:rPr>
              <a:t>Cognitive: </a:t>
            </a:r>
            <a:r>
              <a:rPr lang="en-US" sz="3999" spc="39">
                <a:solidFill>
                  <a:srgbClr val="FFFFFF"/>
                </a:solidFill>
                <a:latin typeface="Arial Nova"/>
                <a:ea typeface="Arial Nova"/>
                <a:cs typeface="Arial Nova"/>
                <a:sym typeface="Arial Nova"/>
              </a:rPr>
              <a:t>Deep questions, expressions of interest, sustained focus, application of new strategies.</a:t>
            </a:r>
          </a:p>
          <a:p>
            <a:pPr algn="l">
              <a:lnSpc>
                <a:spcPts val="5599"/>
              </a:lnSpc>
            </a:pPr>
          </a:p>
        </p:txBody>
      </p:sp>
      <p:sp>
        <p:nvSpPr>
          <p:cNvPr name="TextBox 10" id="10"/>
          <p:cNvSpPr txBox="true"/>
          <p:nvPr/>
        </p:nvSpPr>
        <p:spPr>
          <a:xfrm rot="0">
            <a:off x="1028700" y="6018345"/>
            <a:ext cx="5775146" cy="1473199"/>
          </a:xfrm>
          <a:prstGeom prst="rect">
            <a:avLst/>
          </a:prstGeom>
        </p:spPr>
        <p:txBody>
          <a:bodyPr anchor="t" rtlCol="false" tIns="0" lIns="0" bIns="0" rIns="0">
            <a:spAutoFit/>
          </a:bodyPr>
          <a:lstStyle/>
          <a:p>
            <a:pPr algn="l">
              <a:lnSpc>
                <a:spcPts val="3849"/>
              </a:lnSpc>
            </a:pPr>
            <a:r>
              <a:rPr lang="en-US" sz="3499">
                <a:solidFill>
                  <a:srgbClr val="0D3A74"/>
                </a:solidFill>
                <a:latin typeface="Arial Nova"/>
                <a:ea typeface="Arial Nova"/>
                <a:cs typeface="Arial Nova"/>
                <a:sym typeface="Arial Nova"/>
              </a:rPr>
              <a:t>Indicators to look for to spot engagement and disengagement</a:t>
            </a:r>
          </a:p>
        </p:txBody>
      </p:sp>
      <p:sp>
        <p:nvSpPr>
          <p:cNvPr name="Freeform 11" id="11"/>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TextBox 2" id="2"/>
          <p:cNvSpPr txBox="true"/>
          <p:nvPr/>
        </p:nvSpPr>
        <p:spPr>
          <a:xfrm rot="0">
            <a:off x="1028700" y="1378802"/>
            <a:ext cx="13743670" cy="1533525"/>
          </a:xfrm>
          <a:prstGeom prst="rect">
            <a:avLst/>
          </a:prstGeom>
        </p:spPr>
        <p:txBody>
          <a:bodyPr anchor="t" rtlCol="false" tIns="0" lIns="0" bIns="0" rIns="0">
            <a:spAutoFit/>
          </a:bodyPr>
          <a:lstStyle/>
          <a:p>
            <a:pPr algn="l">
              <a:lnSpc>
                <a:spcPts val="12599"/>
              </a:lnSpc>
            </a:pPr>
            <a:r>
              <a:rPr lang="en-US" sz="9000">
                <a:solidFill>
                  <a:srgbClr val="1F4152"/>
                </a:solidFill>
                <a:latin typeface="Arial Nova"/>
                <a:ea typeface="Arial Nova"/>
                <a:cs typeface="Arial Nova"/>
                <a:sym typeface="Arial Nova"/>
              </a:rPr>
              <a:t>Positive relationships</a:t>
            </a:r>
          </a:p>
        </p:txBody>
      </p:sp>
      <p:grpSp>
        <p:nvGrpSpPr>
          <p:cNvPr name="Group 3" id="3"/>
          <p:cNvGrpSpPr/>
          <p:nvPr/>
        </p:nvGrpSpPr>
        <p:grpSpPr>
          <a:xfrm rot="0">
            <a:off x="1028700" y="3163126"/>
            <a:ext cx="9018830" cy="247973"/>
            <a:chOff x="0" y="0"/>
            <a:chExt cx="12025106" cy="330631"/>
          </a:xfrm>
        </p:grpSpPr>
        <p:sp>
          <p:nvSpPr>
            <p:cNvPr name="Freeform 4" id="4"/>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398113" b="0"/>
              </a:stretch>
            </a:blipFill>
          </p:spPr>
        </p:sp>
      </p:grpSp>
      <p:grpSp>
        <p:nvGrpSpPr>
          <p:cNvPr name="Group 6" id="6"/>
          <p:cNvGrpSpPr/>
          <p:nvPr/>
        </p:nvGrpSpPr>
        <p:grpSpPr>
          <a:xfrm rot="0">
            <a:off x="12499165" y="3925907"/>
            <a:ext cx="6361093" cy="636109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99B7"/>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3330967" y="4670774"/>
            <a:ext cx="5005461" cy="5616226"/>
          </a:xfrm>
          <a:custGeom>
            <a:avLst/>
            <a:gdLst/>
            <a:ahLst/>
            <a:cxnLst/>
            <a:rect r="r" b="b" t="t" l="l"/>
            <a:pathLst>
              <a:path h="5616226" w="5005461">
                <a:moveTo>
                  <a:pt x="0" y="0"/>
                </a:moveTo>
                <a:lnTo>
                  <a:pt x="5005461" y="0"/>
                </a:lnTo>
                <a:lnTo>
                  <a:pt x="5005461" y="5616226"/>
                </a:lnTo>
                <a:lnTo>
                  <a:pt x="0" y="5616226"/>
                </a:lnTo>
                <a:lnTo>
                  <a:pt x="0" y="0"/>
                </a:lnTo>
                <a:close/>
              </a:path>
            </a:pathLst>
          </a:custGeom>
          <a:blipFill>
            <a:blip r:embed="rId4"/>
            <a:stretch>
              <a:fillRect l="0" t="0" r="0" b="0"/>
            </a:stretch>
          </a:blipFill>
        </p:spPr>
      </p:sp>
      <p:grpSp>
        <p:nvGrpSpPr>
          <p:cNvPr name="Group 10" id="10"/>
          <p:cNvGrpSpPr/>
          <p:nvPr/>
        </p:nvGrpSpPr>
        <p:grpSpPr>
          <a:xfrm rot="0">
            <a:off x="1702223" y="4266979"/>
            <a:ext cx="3086100" cy="1197853"/>
            <a:chOff x="0" y="0"/>
            <a:chExt cx="812800" cy="315484"/>
          </a:xfrm>
        </p:grpSpPr>
        <p:sp>
          <p:nvSpPr>
            <p:cNvPr name="Freeform 11" id="11"/>
            <p:cNvSpPr/>
            <p:nvPr/>
          </p:nvSpPr>
          <p:spPr>
            <a:xfrm flipH="false" flipV="false" rot="0">
              <a:off x="0" y="0"/>
              <a:ext cx="812800" cy="315484"/>
            </a:xfrm>
            <a:custGeom>
              <a:avLst/>
              <a:gdLst/>
              <a:ahLst/>
              <a:cxnLst/>
              <a:rect r="r" b="b" t="t" l="l"/>
              <a:pathLst>
                <a:path h="315484" w="812800">
                  <a:moveTo>
                    <a:pt x="127000" y="0"/>
                  </a:moveTo>
                  <a:lnTo>
                    <a:pt x="685800" y="0"/>
                  </a:lnTo>
                  <a:cubicBezTo>
                    <a:pt x="755940" y="0"/>
                    <a:pt x="812800" y="56860"/>
                    <a:pt x="812800" y="127000"/>
                  </a:cubicBezTo>
                  <a:lnTo>
                    <a:pt x="812800" y="188484"/>
                  </a:lnTo>
                  <a:cubicBezTo>
                    <a:pt x="812800" y="258624"/>
                    <a:pt x="755940" y="315484"/>
                    <a:pt x="685800" y="315484"/>
                  </a:cubicBezTo>
                  <a:lnTo>
                    <a:pt x="127000" y="315484"/>
                  </a:lnTo>
                  <a:cubicBezTo>
                    <a:pt x="93318" y="315484"/>
                    <a:pt x="61015" y="302103"/>
                    <a:pt x="37197" y="278286"/>
                  </a:cubicBezTo>
                  <a:cubicBezTo>
                    <a:pt x="13380" y="254469"/>
                    <a:pt x="0" y="222166"/>
                    <a:pt x="0" y="188484"/>
                  </a:cubicBezTo>
                  <a:lnTo>
                    <a:pt x="0" y="127000"/>
                  </a:lnTo>
                  <a:cubicBezTo>
                    <a:pt x="0" y="56860"/>
                    <a:pt x="56860" y="0"/>
                    <a:pt x="127000" y="0"/>
                  </a:cubicBezTo>
                  <a:close/>
                </a:path>
              </a:pathLst>
            </a:custGeom>
            <a:solidFill>
              <a:srgbClr val="1F4152"/>
            </a:solidFill>
          </p:spPr>
        </p:sp>
        <p:sp>
          <p:nvSpPr>
            <p:cNvPr name="TextBox 12" id="12"/>
            <p:cNvSpPr txBox="true"/>
            <p:nvPr/>
          </p:nvSpPr>
          <p:spPr>
            <a:xfrm>
              <a:off x="0" y="-57150"/>
              <a:ext cx="812800" cy="372634"/>
            </a:xfrm>
            <a:prstGeom prst="rect">
              <a:avLst/>
            </a:prstGeom>
          </p:spPr>
          <p:txBody>
            <a:bodyPr anchor="ctr" rtlCol="false" tIns="50800" lIns="50800" bIns="50800" rIns="50800"/>
            <a:lstStyle/>
            <a:p>
              <a:pPr algn="ctr">
                <a:lnSpc>
                  <a:spcPts val="3919"/>
                </a:lnSpc>
              </a:pPr>
              <a:r>
                <a:rPr lang="en-US" b="true" sz="2799" spc="27">
                  <a:solidFill>
                    <a:srgbClr val="FFFFFF"/>
                  </a:solidFill>
                  <a:latin typeface="Arial Nova Bold"/>
                  <a:ea typeface="Arial Nova Bold"/>
                  <a:cs typeface="Arial Nova Bold"/>
                  <a:sym typeface="Arial Nova Bold"/>
                </a:rPr>
                <a:t>Teacher actions</a:t>
              </a:r>
            </a:p>
          </p:txBody>
        </p:sp>
      </p:grpSp>
      <p:grpSp>
        <p:nvGrpSpPr>
          <p:cNvPr name="Group 13" id="13"/>
          <p:cNvGrpSpPr/>
          <p:nvPr/>
        </p:nvGrpSpPr>
        <p:grpSpPr>
          <a:xfrm rot="0">
            <a:off x="5071191" y="5545641"/>
            <a:ext cx="3086100" cy="1197853"/>
            <a:chOff x="0" y="0"/>
            <a:chExt cx="812800" cy="315484"/>
          </a:xfrm>
        </p:grpSpPr>
        <p:sp>
          <p:nvSpPr>
            <p:cNvPr name="Freeform 14" id="14"/>
            <p:cNvSpPr/>
            <p:nvPr/>
          </p:nvSpPr>
          <p:spPr>
            <a:xfrm flipH="false" flipV="false" rot="0">
              <a:off x="0" y="0"/>
              <a:ext cx="812800" cy="315484"/>
            </a:xfrm>
            <a:custGeom>
              <a:avLst/>
              <a:gdLst/>
              <a:ahLst/>
              <a:cxnLst/>
              <a:rect r="r" b="b" t="t" l="l"/>
              <a:pathLst>
                <a:path h="315484" w="812800">
                  <a:moveTo>
                    <a:pt x="127000" y="0"/>
                  </a:moveTo>
                  <a:lnTo>
                    <a:pt x="685800" y="0"/>
                  </a:lnTo>
                  <a:cubicBezTo>
                    <a:pt x="755940" y="0"/>
                    <a:pt x="812800" y="56860"/>
                    <a:pt x="812800" y="127000"/>
                  </a:cubicBezTo>
                  <a:lnTo>
                    <a:pt x="812800" y="188484"/>
                  </a:lnTo>
                  <a:cubicBezTo>
                    <a:pt x="812800" y="258624"/>
                    <a:pt x="755940" y="315484"/>
                    <a:pt x="685800" y="315484"/>
                  </a:cubicBezTo>
                  <a:lnTo>
                    <a:pt x="127000" y="315484"/>
                  </a:lnTo>
                  <a:cubicBezTo>
                    <a:pt x="93318" y="315484"/>
                    <a:pt x="61015" y="302103"/>
                    <a:pt x="37197" y="278286"/>
                  </a:cubicBezTo>
                  <a:cubicBezTo>
                    <a:pt x="13380" y="254469"/>
                    <a:pt x="0" y="222166"/>
                    <a:pt x="0" y="188484"/>
                  </a:cubicBezTo>
                  <a:lnTo>
                    <a:pt x="0" y="127000"/>
                  </a:lnTo>
                  <a:cubicBezTo>
                    <a:pt x="0" y="56860"/>
                    <a:pt x="56860" y="0"/>
                    <a:pt x="127000" y="0"/>
                  </a:cubicBezTo>
                  <a:close/>
                </a:path>
              </a:pathLst>
            </a:custGeom>
            <a:solidFill>
              <a:srgbClr val="1F4152"/>
            </a:solidFill>
          </p:spPr>
        </p:sp>
        <p:sp>
          <p:nvSpPr>
            <p:cNvPr name="TextBox 15" id="15"/>
            <p:cNvSpPr txBox="true"/>
            <p:nvPr/>
          </p:nvSpPr>
          <p:spPr>
            <a:xfrm>
              <a:off x="0" y="-57150"/>
              <a:ext cx="812800" cy="372634"/>
            </a:xfrm>
            <a:prstGeom prst="rect">
              <a:avLst/>
            </a:prstGeom>
          </p:spPr>
          <p:txBody>
            <a:bodyPr anchor="ctr" rtlCol="false" tIns="50800" lIns="50800" bIns="50800" rIns="50800"/>
            <a:lstStyle/>
            <a:p>
              <a:pPr algn="ctr">
                <a:lnSpc>
                  <a:spcPts val="3919"/>
                </a:lnSpc>
              </a:pPr>
              <a:r>
                <a:rPr lang="en-US" b="true" sz="2799" spc="27">
                  <a:solidFill>
                    <a:srgbClr val="FFFFFF"/>
                  </a:solidFill>
                  <a:latin typeface="Arial Nova Bold"/>
                  <a:ea typeface="Arial Nova Bold"/>
                  <a:cs typeface="Arial Nova Bold"/>
                  <a:sym typeface="Arial Nova Bold"/>
                </a:rPr>
                <a:t>Student emotions</a:t>
              </a:r>
            </a:p>
          </p:txBody>
        </p:sp>
      </p:grpSp>
      <p:grpSp>
        <p:nvGrpSpPr>
          <p:cNvPr name="Group 16" id="16"/>
          <p:cNvGrpSpPr/>
          <p:nvPr/>
        </p:nvGrpSpPr>
        <p:grpSpPr>
          <a:xfrm rot="0">
            <a:off x="8750011" y="6602366"/>
            <a:ext cx="3086100" cy="1197853"/>
            <a:chOff x="0" y="0"/>
            <a:chExt cx="812800" cy="315484"/>
          </a:xfrm>
        </p:grpSpPr>
        <p:sp>
          <p:nvSpPr>
            <p:cNvPr name="Freeform 17" id="17"/>
            <p:cNvSpPr/>
            <p:nvPr/>
          </p:nvSpPr>
          <p:spPr>
            <a:xfrm flipH="false" flipV="false" rot="0">
              <a:off x="0" y="0"/>
              <a:ext cx="812800" cy="315484"/>
            </a:xfrm>
            <a:custGeom>
              <a:avLst/>
              <a:gdLst/>
              <a:ahLst/>
              <a:cxnLst/>
              <a:rect r="r" b="b" t="t" l="l"/>
              <a:pathLst>
                <a:path h="315484" w="812800">
                  <a:moveTo>
                    <a:pt x="127000" y="0"/>
                  </a:moveTo>
                  <a:lnTo>
                    <a:pt x="685800" y="0"/>
                  </a:lnTo>
                  <a:cubicBezTo>
                    <a:pt x="755940" y="0"/>
                    <a:pt x="812800" y="56860"/>
                    <a:pt x="812800" y="127000"/>
                  </a:cubicBezTo>
                  <a:lnTo>
                    <a:pt x="812800" y="188484"/>
                  </a:lnTo>
                  <a:cubicBezTo>
                    <a:pt x="812800" y="258624"/>
                    <a:pt x="755940" y="315484"/>
                    <a:pt x="685800" y="315484"/>
                  </a:cubicBezTo>
                  <a:lnTo>
                    <a:pt x="127000" y="315484"/>
                  </a:lnTo>
                  <a:cubicBezTo>
                    <a:pt x="93318" y="315484"/>
                    <a:pt x="61015" y="302103"/>
                    <a:pt x="37197" y="278286"/>
                  </a:cubicBezTo>
                  <a:cubicBezTo>
                    <a:pt x="13380" y="254469"/>
                    <a:pt x="0" y="222166"/>
                    <a:pt x="0" y="188484"/>
                  </a:cubicBezTo>
                  <a:lnTo>
                    <a:pt x="0" y="127000"/>
                  </a:lnTo>
                  <a:cubicBezTo>
                    <a:pt x="0" y="56860"/>
                    <a:pt x="56860" y="0"/>
                    <a:pt x="127000" y="0"/>
                  </a:cubicBezTo>
                  <a:close/>
                </a:path>
              </a:pathLst>
            </a:custGeom>
            <a:solidFill>
              <a:srgbClr val="1F4152"/>
            </a:solidFill>
          </p:spPr>
        </p:sp>
        <p:sp>
          <p:nvSpPr>
            <p:cNvPr name="TextBox 18" id="18"/>
            <p:cNvSpPr txBox="true"/>
            <p:nvPr/>
          </p:nvSpPr>
          <p:spPr>
            <a:xfrm>
              <a:off x="0" y="-57150"/>
              <a:ext cx="812800" cy="372634"/>
            </a:xfrm>
            <a:prstGeom prst="rect">
              <a:avLst/>
            </a:prstGeom>
          </p:spPr>
          <p:txBody>
            <a:bodyPr anchor="ctr" rtlCol="false" tIns="50800" lIns="50800" bIns="50800" rIns="50800"/>
            <a:lstStyle/>
            <a:p>
              <a:pPr algn="ctr">
                <a:lnSpc>
                  <a:spcPts val="3919"/>
                </a:lnSpc>
              </a:pPr>
              <a:r>
                <a:rPr lang="en-US" b="true" sz="2799" spc="27">
                  <a:solidFill>
                    <a:srgbClr val="FFFFFF"/>
                  </a:solidFill>
                  <a:latin typeface="Arial Nova Bold"/>
                  <a:ea typeface="Arial Nova Bold"/>
                  <a:cs typeface="Arial Nova Bold"/>
                  <a:sym typeface="Arial Nova Bold"/>
                </a:rPr>
                <a:t>Engagement outcomes</a:t>
              </a:r>
            </a:p>
          </p:txBody>
        </p:sp>
      </p:grpSp>
      <p:sp>
        <p:nvSpPr>
          <p:cNvPr name="Freeform 19" id="19"/>
          <p:cNvSpPr/>
          <p:nvPr/>
        </p:nvSpPr>
        <p:spPr>
          <a:xfrm flipH="false" flipV="false" rot="1295900">
            <a:off x="2112443" y="5812992"/>
            <a:ext cx="2265661" cy="663151"/>
          </a:xfrm>
          <a:custGeom>
            <a:avLst/>
            <a:gdLst/>
            <a:ahLst/>
            <a:cxnLst/>
            <a:rect r="r" b="b" t="t" l="l"/>
            <a:pathLst>
              <a:path h="663151" w="2265661">
                <a:moveTo>
                  <a:pt x="0" y="0"/>
                </a:moveTo>
                <a:lnTo>
                  <a:pt x="2265661" y="0"/>
                </a:lnTo>
                <a:lnTo>
                  <a:pt x="2265661" y="663151"/>
                </a:lnTo>
                <a:lnTo>
                  <a:pt x="0" y="6631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1295900">
            <a:off x="6254151" y="6996078"/>
            <a:ext cx="2265661" cy="663151"/>
          </a:xfrm>
          <a:custGeom>
            <a:avLst/>
            <a:gdLst/>
            <a:ahLst/>
            <a:cxnLst/>
            <a:rect r="r" b="b" t="t" l="l"/>
            <a:pathLst>
              <a:path h="663151" w="2265661">
                <a:moveTo>
                  <a:pt x="0" y="0"/>
                </a:moveTo>
                <a:lnTo>
                  <a:pt x="2265661" y="0"/>
                </a:lnTo>
                <a:lnTo>
                  <a:pt x="2265661" y="663150"/>
                </a:lnTo>
                <a:lnTo>
                  <a:pt x="0" y="663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7"/>
            <a:stretch>
              <a:fillRect l="0" t="-37623" r="0" b="-33187"/>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1E1"/>
        </a:solidFill>
      </p:bgPr>
    </p:bg>
    <p:spTree>
      <p:nvGrpSpPr>
        <p:cNvPr id="1" name=""/>
        <p:cNvGrpSpPr/>
        <p:nvPr/>
      </p:nvGrpSpPr>
      <p:grpSpPr>
        <a:xfrm>
          <a:off x="0" y="0"/>
          <a:ext cx="0" cy="0"/>
          <a:chOff x="0" y="0"/>
          <a:chExt cx="0" cy="0"/>
        </a:xfrm>
      </p:grpSpPr>
      <p:grpSp>
        <p:nvGrpSpPr>
          <p:cNvPr name="Group 2" id="2"/>
          <p:cNvGrpSpPr/>
          <p:nvPr/>
        </p:nvGrpSpPr>
        <p:grpSpPr>
          <a:xfrm rot="0">
            <a:off x="-26661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5F9595"/>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2345585" y="5480696"/>
            <a:ext cx="2825638" cy="3293604"/>
          </a:xfrm>
          <a:custGeom>
            <a:avLst/>
            <a:gdLst/>
            <a:ahLst/>
            <a:cxnLst/>
            <a:rect r="r" b="b" t="t" l="l"/>
            <a:pathLst>
              <a:path h="3293604" w="2825638">
                <a:moveTo>
                  <a:pt x="0" y="0"/>
                </a:moveTo>
                <a:lnTo>
                  <a:pt x="2825638" y="0"/>
                </a:lnTo>
                <a:lnTo>
                  <a:pt x="2825638" y="3293604"/>
                </a:lnTo>
                <a:lnTo>
                  <a:pt x="0" y="32936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028700" y="4185497"/>
            <a:ext cx="4989090" cy="248811"/>
          </a:xfrm>
          <a:custGeom>
            <a:avLst/>
            <a:gdLst/>
            <a:ahLst/>
            <a:cxnLst/>
            <a:rect r="r" b="b" t="t" l="l"/>
            <a:pathLst>
              <a:path h="248811" w="4989090">
                <a:moveTo>
                  <a:pt x="0" y="0"/>
                </a:moveTo>
                <a:lnTo>
                  <a:pt x="4989090" y="0"/>
                </a:lnTo>
                <a:lnTo>
                  <a:pt x="4989090" y="248811"/>
                </a:lnTo>
                <a:lnTo>
                  <a:pt x="0" y="248811"/>
                </a:lnTo>
                <a:lnTo>
                  <a:pt x="0" y="0"/>
                </a:lnTo>
                <a:close/>
              </a:path>
            </a:pathLst>
          </a:custGeom>
          <a:blipFill>
            <a:blip r:embed="rId6">
              <a:extLst>
                <a:ext uri="{96DAC541-7B7A-43D3-8B79-37D633B846F1}">
                  <asvg:svgBlip xmlns:asvg="http://schemas.microsoft.com/office/drawing/2016/SVG/main" r:embed="rId7"/>
                </a:ext>
              </a:extLst>
            </a:blip>
            <a:stretch>
              <a:fillRect l="0" t="0" r="-47119" b="0"/>
            </a:stretch>
          </a:blipFill>
        </p:spPr>
      </p:sp>
      <p:sp>
        <p:nvSpPr>
          <p:cNvPr name="TextBox 9" id="9"/>
          <p:cNvSpPr txBox="true"/>
          <p:nvPr/>
        </p:nvSpPr>
        <p:spPr>
          <a:xfrm rot="0">
            <a:off x="1028700" y="2757222"/>
            <a:ext cx="5775146" cy="1200150"/>
          </a:xfrm>
          <a:prstGeom prst="rect">
            <a:avLst/>
          </a:prstGeom>
        </p:spPr>
        <p:txBody>
          <a:bodyPr anchor="t" rtlCol="false" tIns="0" lIns="0" bIns="0" rIns="0">
            <a:spAutoFit/>
          </a:bodyPr>
          <a:lstStyle/>
          <a:p>
            <a:pPr algn="l">
              <a:lnSpc>
                <a:spcPts val="9000"/>
              </a:lnSpc>
            </a:pPr>
            <a:r>
              <a:rPr lang="en-US" sz="9000">
                <a:solidFill>
                  <a:srgbClr val="1F4152"/>
                </a:solidFill>
                <a:latin typeface="Arial Nova"/>
                <a:ea typeface="Arial Nova"/>
                <a:cs typeface="Arial Nova"/>
                <a:sym typeface="Arial Nova"/>
              </a:rPr>
              <a:t>MODULES</a:t>
            </a:r>
          </a:p>
        </p:txBody>
      </p:sp>
      <p:grpSp>
        <p:nvGrpSpPr>
          <p:cNvPr name="Group 10" id="10"/>
          <p:cNvGrpSpPr/>
          <p:nvPr/>
        </p:nvGrpSpPr>
        <p:grpSpPr>
          <a:xfrm rot="0">
            <a:off x="9144000" y="3228815"/>
            <a:ext cx="7963678" cy="1081087"/>
            <a:chOff x="0" y="0"/>
            <a:chExt cx="10618237" cy="1441449"/>
          </a:xfrm>
        </p:grpSpPr>
        <p:sp>
          <p:nvSpPr>
            <p:cNvPr name="TextBox 11" id="11"/>
            <p:cNvSpPr txBox="true"/>
            <p:nvPr/>
          </p:nvSpPr>
          <p:spPr>
            <a:xfrm rot="0">
              <a:off x="0" y="-76200"/>
              <a:ext cx="1171947" cy="924560"/>
            </a:xfrm>
            <a:prstGeom prst="rect">
              <a:avLst/>
            </a:prstGeom>
          </p:spPr>
          <p:txBody>
            <a:bodyPr anchor="t" rtlCol="false" tIns="0" lIns="0" bIns="0" rIns="0">
              <a:spAutoFit/>
            </a:bodyPr>
            <a:lstStyle/>
            <a:p>
              <a:pPr algn="l">
                <a:lnSpc>
                  <a:spcPts val="5880"/>
                </a:lnSpc>
              </a:pPr>
              <a:r>
                <a:rPr lang="en-US" b="true" sz="4200">
                  <a:solidFill>
                    <a:srgbClr val="FFDD70"/>
                  </a:solidFill>
                  <a:latin typeface="Arial Nova Bold"/>
                  <a:ea typeface="Arial Nova Bold"/>
                  <a:cs typeface="Arial Nova Bold"/>
                  <a:sym typeface="Arial Nova Bold"/>
                </a:rPr>
                <a:t>01</a:t>
              </a:r>
            </a:p>
          </p:txBody>
        </p:sp>
        <p:sp>
          <p:nvSpPr>
            <p:cNvPr name="TextBox 12" id="12"/>
            <p:cNvSpPr txBox="true"/>
            <p:nvPr/>
          </p:nvSpPr>
          <p:spPr>
            <a:xfrm rot="0">
              <a:off x="1668594" y="97790"/>
              <a:ext cx="8949643" cy="1343660"/>
            </a:xfrm>
            <a:prstGeom prst="rect">
              <a:avLst/>
            </a:prstGeom>
          </p:spPr>
          <p:txBody>
            <a:bodyPr anchor="t" rtlCol="false" tIns="0" lIns="0" bIns="0" rIns="0">
              <a:spAutoFit/>
            </a:bodyPr>
            <a:lstStyle/>
            <a:p>
              <a:pPr algn="l">
                <a:lnSpc>
                  <a:spcPts val="3959"/>
                </a:lnSpc>
              </a:pPr>
              <a:r>
                <a:rPr lang="en-US" sz="3599" spc="35">
                  <a:solidFill>
                    <a:srgbClr val="FFDD70"/>
                  </a:solidFill>
                  <a:latin typeface="Arial Nova"/>
                  <a:ea typeface="Arial Nova"/>
                  <a:cs typeface="Arial Nova"/>
                  <a:sym typeface="Arial Nova"/>
                </a:rPr>
                <a:t>Strengthening teacher-student relationships</a:t>
              </a:r>
            </a:p>
          </p:txBody>
        </p:sp>
      </p:grpSp>
      <p:grpSp>
        <p:nvGrpSpPr>
          <p:cNvPr name="Group 13" id="13"/>
          <p:cNvGrpSpPr/>
          <p:nvPr/>
        </p:nvGrpSpPr>
        <p:grpSpPr>
          <a:xfrm rot="0">
            <a:off x="9161065" y="4856097"/>
            <a:ext cx="7946613" cy="1229678"/>
            <a:chOff x="0" y="0"/>
            <a:chExt cx="10595483" cy="1639570"/>
          </a:xfrm>
        </p:grpSpPr>
        <p:sp>
          <p:nvSpPr>
            <p:cNvPr name="TextBox 14" id="14"/>
            <p:cNvSpPr txBox="true"/>
            <p:nvPr/>
          </p:nvSpPr>
          <p:spPr>
            <a:xfrm rot="0">
              <a:off x="0" y="-76200"/>
              <a:ext cx="1171947" cy="924560"/>
            </a:xfrm>
            <a:prstGeom prst="rect">
              <a:avLst/>
            </a:prstGeom>
          </p:spPr>
          <p:txBody>
            <a:bodyPr anchor="t" rtlCol="false" tIns="0" lIns="0" bIns="0" rIns="0">
              <a:spAutoFit/>
            </a:bodyPr>
            <a:lstStyle/>
            <a:p>
              <a:pPr algn="l">
                <a:lnSpc>
                  <a:spcPts val="5880"/>
                </a:lnSpc>
              </a:pPr>
              <a:r>
                <a:rPr lang="en-US" sz="4200">
                  <a:solidFill>
                    <a:srgbClr val="F4FAFF"/>
                  </a:solidFill>
                  <a:latin typeface="Arial Nova"/>
                  <a:ea typeface="Arial Nova"/>
                  <a:cs typeface="Arial Nova"/>
                  <a:sym typeface="Arial Nova"/>
                </a:rPr>
                <a:t>02</a:t>
              </a:r>
            </a:p>
          </p:txBody>
        </p:sp>
        <p:sp>
          <p:nvSpPr>
            <p:cNvPr name="TextBox 15" id="15"/>
            <p:cNvSpPr txBox="true"/>
            <p:nvPr/>
          </p:nvSpPr>
          <p:spPr>
            <a:xfrm rot="0">
              <a:off x="1645840" y="-6985"/>
              <a:ext cx="8949643" cy="1646556"/>
            </a:xfrm>
            <a:prstGeom prst="rect">
              <a:avLst/>
            </a:prstGeom>
          </p:spPr>
          <p:txBody>
            <a:bodyPr anchor="t" rtlCol="false" tIns="0" lIns="0" bIns="0" rIns="0">
              <a:spAutoFit/>
            </a:bodyPr>
            <a:lstStyle/>
            <a:p>
              <a:pPr algn="l">
                <a:lnSpc>
                  <a:spcPts val="5039"/>
                </a:lnSpc>
              </a:pPr>
              <a:r>
                <a:rPr lang="en-US" sz="3599" spc="35">
                  <a:solidFill>
                    <a:srgbClr val="F4FAFF"/>
                  </a:solidFill>
                  <a:latin typeface="Arial Nova"/>
                  <a:ea typeface="Arial Nova"/>
                  <a:cs typeface="Arial Nova"/>
                  <a:sym typeface="Arial Nova"/>
                </a:rPr>
                <a:t>Student peer relationships and co-regulation</a:t>
              </a:r>
            </a:p>
          </p:txBody>
        </p:sp>
      </p:grpSp>
      <p:grpSp>
        <p:nvGrpSpPr>
          <p:cNvPr name="Group 16" id="16"/>
          <p:cNvGrpSpPr/>
          <p:nvPr/>
        </p:nvGrpSpPr>
        <p:grpSpPr>
          <a:xfrm rot="0">
            <a:off x="9144000" y="6485825"/>
            <a:ext cx="7946613" cy="1095565"/>
            <a:chOff x="0" y="0"/>
            <a:chExt cx="10595483" cy="1460754"/>
          </a:xfrm>
        </p:grpSpPr>
        <p:sp>
          <p:nvSpPr>
            <p:cNvPr name="TextBox 17" id="17"/>
            <p:cNvSpPr txBox="true"/>
            <p:nvPr/>
          </p:nvSpPr>
          <p:spPr>
            <a:xfrm rot="0">
              <a:off x="1645840" y="97790"/>
              <a:ext cx="8949643" cy="1362964"/>
            </a:xfrm>
            <a:prstGeom prst="rect">
              <a:avLst/>
            </a:prstGeom>
          </p:spPr>
          <p:txBody>
            <a:bodyPr anchor="t" rtlCol="false" tIns="0" lIns="0" bIns="0" rIns="0">
              <a:spAutoFit/>
            </a:bodyPr>
            <a:lstStyle/>
            <a:p>
              <a:pPr algn="l">
                <a:lnSpc>
                  <a:spcPts val="3995"/>
                </a:lnSpc>
              </a:pPr>
              <a:r>
                <a:rPr lang="en-US" sz="3599" spc="35">
                  <a:solidFill>
                    <a:srgbClr val="F4FAFF"/>
                  </a:solidFill>
                  <a:latin typeface="Arial Nova"/>
                  <a:ea typeface="Arial Nova"/>
                  <a:cs typeface="Arial Nova"/>
                  <a:sym typeface="Arial Nova"/>
                </a:rPr>
                <a:t>Building effective school - home collaboration</a:t>
              </a:r>
            </a:p>
          </p:txBody>
        </p:sp>
        <p:sp>
          <p:nvSpPr>
            <p:cNvPr name="TextBox 18" id="18"/>
            <p:cNvSpPr txBox="true"/>
            <p:nvPr/>
          </p:nvSpPr>
          <p:spPr>
            <a:xfrm rot="0">
              <a:off x="0" y="-76200"/>
              <a:ext cx="1171947" cy="924560"/>
            </a:xfrm>
            <a:prstGeom prst="rect">
              <a:avLst/>
            </a:prstGeom>
          </p:spPr>
          <p:txBody>
            <a:bodyPr anchor="t" rtlCol="false" tIns="0" lIns="0" bIns="0" rIns="0">
              <a:spAutoFit/>
            </a:bodyPr>
            <a:lstStyle/>
            <a:p>
              <a:pPr algn="l">
                <a:lnSpc>
                  <a:spcPts val="5880"/>
                </a:lnSpc>
              </a:pPr>
              <a:r>
                <a:rPr lang="en-US" sz="4200">
                  <a:solidFill>
                    <a:srgbClr val="F4FAFF"/>
                  </a:solidFill>
                  <a:latin typeface="Arial Nova"/>
                  <a:ea typeface="Arial Nova"/>
                  <a:cs typeface="Arial Nova"/>
                  <a:sym typeface="Arial Nova"/>
                </a:rPr>
                <a:t>03</a:t>
              </a:r>
            </a:p>
          </p:txBody>
        </p:sp>
      </p:grpSp>
      <p:sp>
        <p:nvSpPr>
          <p:cNvPr name="Freeform 19" id="19"/>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8"/>
            <a:stretch>
              <a:fillRect l="0" t="-37623" r="0" b="-33187"/>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5F9595"/>
        </a:solidFill>
      </p:bgPr>
    </p:bg>
    <p:spTree>
      <p:nvGrpSpPr>
        <p:cNvPr id="1" name=""/>
        <p:cNvGrpSpPr/>
        <p:nvPr/>
      </p:nvGrpSpPr>
      <p:grpSpPr>
        <a:xfrm>
          <a:off x="0" y="0"/>
          <a:ext cx="0" cy="0"/>
          <a:chOff x="0" y="0"/>
          <a:chExt cx="0" cy="0"/>
        </a:xfrm>
      </p:grpSpPr>
      <p:grpSp>
        <p:nvGrpSpPr>
          <p:cNvPr name="Group 2" id="2"/>
          <p:cNvGrpSpPr/>
          <p:nvPr/>
        </p:nvGrpSpPr>
        <p:grpSpPr>
          <a:xfrm rot="0">
            <a:off x="10037031" y="1163453"/>
            <a:ext cx="6462063" cy="2073276"/>
            <a:chOff x="0" y="0"/>
            <a:chExt cx="8616084" cy="2764368"/>
          </a:xfrm>
        </p:grpSpPr>
        <p:grpSp>
          <p:nvGrpSpPr>
            <p:cNvPr name="Group 3" id="3"/>
            <p:cNvGrpSpPr/>
            <p:nvPr/>
          </p:nvGrpSpPr>
          <p:grpSpPr>
            <a:xfrm rot="0">
              <a:off x="0" y="0"/>
              <a:ext cx="8616084" cy="2764368"/>
              <a:chOff x="0" y="0"/>
              <a:chExt cx="2162249" cy="693732"/>
            </a:xfrm>
          </p:grpSpPr>
          <p:sp>
            <p:nvSpPr>
              <p:cNvPr name="Freeform 4" id="4"/>
              <p:cNvSpPr/>
              <p:nvPr/>
            </p:nvSpPr>
            <p:spPr>
              <a:xfrm flipH="false" flipV="false" rot="0">
                <a:off x="0" y="0"/>
                <a:ext cx="2162249" cy="693732"/>
              </a:xfrm>
              <a:custGeom>
                <a:avLst/>
                <a:gdLst/>
                <a:ahLst/>
                <a:cxnLst/>
                <a:rect r="r" b="b" t="t" l="l"/>
                <a:pathLst>
                  <a:path h="693732" w="2162249">
                    <a:moveTo>
                      <a:pt x="17971" y="0"/>
                    </a:moveTo>
                    <a:lnTo>
                      <a:pt x="2144278" y="0"/>
                    </a:lnTo>
                    <a:cubicBezTo>
                      <a:pt x="2149044" y="0"/>
                      <a:pt x="2153615" y="1893"/>
                      <a:pt x="2156985" y="5264"/>
                    </a:cubicBezTo>
                    <a:cubicBezTo>
                      <a:pt x="2160356" y="8634"/>
                      <a:pt x="2162249" y="13205"/>
                      <a:pt x="2162249" y="17971"/>
                    </a:cubicBezTo>
                    <a:lnTo>
                      <a:pt x="2162249" y="675761"/>
                    </a:lnTo>
                    <a:cubicBezTo>
                      <a:pt x="2162249" y="680527"/>
                      <a:pt x="2160356" y="685098"/>
                      <a:pt x="2156985" y="688468"/>
                    </a:cubicBezTo>
                    <a:cubicBezTo>
                      <a:pt x="2153615" y="691839"/>
                      <a:pt x="2149044" y="693732"/>
                      <a:pt x="2144278" y="693732"/>
                    </a:cubicBezTo>
                    <a:lnTo>
                      <a:pt x="17971" y="693732"/>
                    </a:lnTo>
                    <a:cubicBezTo>
                      <a:pt x="13205" y="693732"/>
                      <a:pt x="8634" y="691839"/>
                      <a:pt x="5264" y="688468"/>
                    </a:cubicBezTo>
                    <a:cubicBezTo>
                      <a:pt x="1893" y="685098"/>
                      <a:pt x="0" y="680527"/>
                      <a:pt x="0" y="675761"/>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5" id="5"/>
              <p:cNvSpPr txBox="true"/>
              <p:nvPr/>
            </p:nvSpPr>
            <p:spPr>
              <a:xfrm>
                <a:off x="0" y="-38100"/>
                <a:ext cx="2162249" cy="731832"/>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506277" y="745279"/>
              <a:ext cx="7308886" cy="1226184"/>
            </a:xfrm>
            <a:prstGeom prst="rect">
              <a:avLst/>
            </a:prstGeom>
          </p:spPr>
          <p:txBody>
            <a:bodyPr anchor="t" rtlCol="false" tIns="0" lIns="0" bIns="0" rIns="0">
              <a:spAutoFit/>
            </a:bodyPr>
            <a:lstStyle/>
            <a:p>
              <a:pPr algn="l">
                <a:lnSpc>
                  <a:spcPts val="3780"/>
                </a:lnSpc>
              </a:pPr>
              <a:r>
                <a:rPr lang="en-US" sz="2700">
                  <a:solidFill>
                    <a:srgbClr val="1F4152"/>
                  </a:solidFill>
                  <a:latin typeface="Arial Nova"/>
                  <a:ea typeface="Arial Nova"/>
                  <a:cs typeface="Arial Nova"/>
                  <a:sym typeface="Arial Nova"/>
                </a:rPr>
                <a:t>Ignore them so they don’t feel pressured</a:t>
              </a:r>
            </a:p>
          </p:txBody>
        </p:sp>
      </p:grpSp>
      <p:grpSp>
        <p:nvGrpSpPr>
          <p:cNvPr name="Group 7" id="7"/>
          <p:cNvGrpSpPr/>
          <p:nvPr/>
        </p:nvGrpSpPr>
        <p:grpSpPr>
          <a:xfrm rot="0">
            <a:off x="10037031" y="3864752"/>
            <a:ext cx="6462063" cy="2006601"/>
            <a:chOff x="0" y="0"/>
            <a:chExt cx="8616084" cy="2675468"/>
          </a:xfrm>
        </p:grpSpPr>
        <p:grpSp>
          <p:nvGrpSpPr>
            <p:cNvPr name="Group 8" id="8"/>
            <p:cNvGrpSpPr/>
            <p:nvPr/>
          </p:nvGrpSpPr>
          <p:grpSpPr>
            <a:xfrm rot="0">
              <a:off x="0" y="0"/>
              <a:ext cx="8616084" cy="2675468"/>
              <a:chOff x="0" y="0"/>
              <a:chExt cx="2162249" cy="671422"/>
            </a:xfrm>
          </p:grpSpPr>
          <p:sp>
            <p:nvSpPr>
              <p:cNvPr name="Freeform 9" id="9"/>
              <p:cNvSpPr/>
              <p:nvPr/>
            </p:nvSpPr>
            <p:spPr>
              <a:xfrm flipH="false" flipV="false" rot="0">
                <a:off x="0" y="0"/>
                <a:ext cx="2162249" cy="671422"/>
              </a:xfrm>
              <a:custGeom>
                <a:avLst/>
                <a:gdLst/>
                <a:ahLst/>
                <a:cxnLst/>
                <a:rect r="r" b="b" t="t" l="l"/>
                <a:pathLst>
                  <a:path h="671422" w="2162249">
                    <a:moveTo>
                      <a:pt x="17971" y="0"/>
                    </a:moveTo>
                    <a:lnTo>
                      <a:pt x="2144278" y="0"/>
                    </a:lnTo>
                    <a:cubicBezTo>
                      <a:pt x="2149044" y="0"/>
                      <a:pt x="2153615" y="1893"/>
                      <a:pt x="2156985" y="5264"/>
                    </a:cubicBezTo>
                    <a:cubicBezTo>
                      <a:pt x="2160356" y="8634"/>
                      <a:pt x="2162249" y="13205"/>
                      <a:pt x="2162249" y="17971"/>
                    </a:cubicBezTo>
                    <a:lnTo>
                      <a:pt x="2162249" y="653451"/>
                    </a:lnTo>
                    <a:cubicBezTo>
                      <a:pt x="2162249" y="658217"/>
                      <a:pt x="2160356" y="662788"/>
                      <a:pt x="2156985" y="666158"/>
                    </a:cubicBezTo>
                    <a:cubicBezTo>
                      <a:pt x="2153615" y="669529"/>
                      <a:pt x="2149044" y="671422"/>
                      <a:pt x="2144278" y="671422"/>
                    </a:cubicBezTo>
                    <a:lnTo>
                      <a:pt x="17971" y="671422"/>
                    </a:lnTo>
                    <a:cubicBezTo>
                      <a:pt x="13205" y="671422"/>
                      <a:pt x="8634" y="669529"/>
                      <a:pt x="5264" y="666158"/>
                    </a:cubicBezTo>
                    <a:cubicBezTo>
                      <a:pt x="1893" y="662788"/>
                      <a:pt x="0" y="658217"/>
                      <a:pt x="0" y="653451"/>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10" id="10"/>
              <p:cNvSpPr txBox="true"/>
              <p:nvPr/>
            </p:nvSpPr>
            <p:spPr>
              <a:xfrm>
                <a:off x="0" y="-38100"/>
                <a:ext cx="2162249" cy="709522"/>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506277" y="772435"/>
              <a:ext cx="6953881" cy="1083056"/>
            </a:xfrm>
            <a:prstGeom prst="rect">
              <a:avLst/>
            </a:prstGeom>
          </p:spPr>
          <p:txBody>
            <a:bodyPr anchor="t" rtlCol="false" tIns="0" lIns="0" bIns="0" rIns="0">
              <a:spAutoFit/>
            </a:bodyPr>
            <a:lstStyle/>
            <a:p>
              <a:pPr algn="l">
                <a:lnSpc>
                  <a:spcPts val="3294"/>
                </a:lnSpc>
              </a:pPr>
              <a:r>
                <a:rPr lang="en-US" sz="2700">
                  <a:solidFill>
                    <a:srgbClr val="1F4152"/>
                  </a:solidFill>
                  <a:latin typeface="Arial Nova"/>
                  <a:ea typeface="Arial Nova"/>
                  <a:cs typeface="Arial Nova"/>
                  <a:sym typeface="Arial Nova"/>
                </a:rPr>
                <a:t>Ask them to answer questions to get them involved</a:t>
              </a:r>
            </a:p>
          </p:txBody>
        </p:sp>
      </p:grpSp>
      <p:grpSp>
        <p:nvGrpSpPr>
          <p:cNvPr name="Group 12" id="12"/>
          <p:cNvGrpSpPr/>
          <p:nvPr/>
        </p:nvGrpSpPr>
        <p:grpSpPr>
          <a:xfrm rot="0">
            <a:off x="10037031" y="6499376"/>
            <a:ext cx="6462063" cy="2006601"/>
            <a:chOff x="0" y="0"/>
            <a:chExt cx="8616084" cy="2675468"/>
          </a:xfrm>
        </p:grpSpPr>
        <p:grpSp>
          <p:nvGrpSpPr>
            <p:cNvPr name="Group 13" id="13"/>
            <p:cNvGrpSpPr/>
            <p:nvPr/>
          </p:nvGrpSpPr>
          <p:grpSpPr>
            <a:xfrm rot="0">
              <a:off x="0" y="0"/>
              <a:ext cx="8616084" cy="2675468"/>
              <a:chOff x="0" y="0"/>
              <a:chExt cx="2162249" cy="671422"/>
            </a:xfrm>
          </p:grpSpPr>
          <p:sp>
            <p:nvSpPr>
              <p:cNvPr name="Freeform 14" id="14"/>
              <p:cNvSpPr/>
              <p:nvPr/>
            </p:nvSpPr>
            <p:spPr>
              <a:xfrm flipH="false" flipV="false" rot="0">
                <a:off x="0" y="0"/>
                <a:ext cx="2162249" cy="671422"/>
              </a:xfrm>
              <a:custGeom>
                <a:avLst/>
                <a:gdLst/>
                <a:ahLst/>
                <a:cxnLst/>
                <a:rect r="r" b="b" t="t" l="l"/>
                <a:pathLst>
                  <a:path h="671422" w="2162249">
                    <a:moveTo>
                      <a:pt x="17971" y="0"/>
                    </a:moveTo>
                    <a:lnTo>
                      <a:pt x="2144278" y="0"/>
                    </a:lnTo>
                    <a:cubicBezTo>
                      <a:pt x="2149044" y="0"/>
                      <a:pt x="2153615" y="1893"/>
                      <a:pt x="2156985" y="5264"/>
                    </a:cubicBezTo>
                    <a:cubicBezTo>
                      <a:pt x="2160356" y="8634"/>
                      <a:pt x="2162249" y="13205"/>
                      <a:pt x="2162249" y="17971"/>
                    </a:cubicBezTo>
                    <a:lnTo>
                      <a:pt x="2162249" y="653451"/>
                    </a:lnTo>
                    <a:cubicBezTo>
                      <a:pt x="2162249" y="658217"/>
                      <a:pt x="2160356" y="662788"/>
                      <a:pt x="2156985" y="666158"/>
                    </a:cubicBezTo>
                    <a:cubicBezTo>
                      <a:pt x="2153615" y="669529"/>
                      <a:pt x="2149044" y="671422"/>
                      <a:pt x="2144278" y="671422"/>
                    </a:cubicBezTo>
                    <a:lnTo>
                      <a:pt x="17971" y="671422"/>
                    </a:lnTo>
                    <a:cubicBezTo>
                      <a:pt x="13205" y="671422"/>
                      <a:pt x="8634" y="669529"/>
                      <a:pt x="5264" y="666158"/>
                    </a:cubicBezTo>
                    <a:cubicBezTo>
                      <a:pt x="1893" y="662788"/>
                      <a:pt x="0" y="658217"/>
                      <a:pt x="0" y="653451"/>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15" id="15"/>
              <p:cNvSpPr txBox="true"/>
              <p:nvPr/>
            </p:nvSpPr>
            <p:spPr>
              <a:xfrm>
                <a:off x="0" y="-38100"/>
                <a:ext cx="2162249" cy="709522"/>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506277" y="523156"/>
              <a:ext cx="6953881" cy="1629156"/>
            </a:xfrm>
            <a:prstGeom prst="rect">
              <a:avLst/>
            </a:prstGeom>
          </p:spPr>
          <p:txBody>
            <a:bodyPr anchor="t" rtlCol="false" tIns="0" lIns="0" bIns="0" rIns="0">
              <a:spAutoFit/>
            </a:bodyPr>
            <a:lstStyle/>
            <a:p>
              <a:pPr algn="l">
                <a:lnSpc>
                  <a:spcPts val="3294"/>
                </a:lnSpc>
              </a:pPr>
              <a:r>
                <a:rPr lang="en-US" sz="2700">
                  <a:solidFill>
                    <a:srgbClr val="1F4152"/>
                  </a:solidFill>
                  <a:latin typeface="Arial Nova"/>
                  <a:ea typeface="Arial Nova"/>
                  <a:cs typeface="Arial Nova"/>
                  <a:sym typeface="Arial Nova"/>
                </a:rPr>
                <a:t>Have a private chat to understand what’s going on and offer encouragement </a:t>
              </a:r>
            </a:p>
          </p:txBody>
        </p:sp>
      </p:grpSp>
      <p:sp>
        <p:nvSpPr>
          <p:cNvPr name="TextBox 17" id="17"/>
          <p:cNvSpPr txBox="true"/>
          <p:nvPr/>
        </p:nvSpPr>
        <p:spPr>
          <a:xfrm rot="0">
            <a:off x="1120823" y="3675581"/>
            <a:ext cx="6037111" cy="4160520"/>
          </a:xfrm>
          <a:prstGeom prst="rect">
            <a:avLst/>
          </a:prstGeom>
        </p:spPr>
        <p:txBody>
          <a:bodyPr anchor="t" rtlCol="false" tIns="0" lIns="0" bIns="0" rIns="0">
            <a:spAutoFit/>
          </a:bodyPr>
          <a:lstStyle/>
          <a:p>
            <a:pPr algn="l">
              <a:lnSpc>
                <a:spcPts val="5489"/>
              </a:lnSpc>
            </a:pPr>
            <a:r>
              <a:rPr lang="en-US" sz="4499">
                <a:solidFill>
                  <a:srgbClr val="FFFFFF"/>
                </a:solidFill>
                <a:latin typeface="Arial Nova"/>
                <a:ea typeface="Arial Nova"/>
                <a:cs typeface="Arial Nova"/>
                <a:sym typeface="Arial Nova"/>
              </a:rPr>
              <a:t>A student is quiet and reluctant to participate during class.</a:t>
            </a:r>
          </a:p>
          <a:p>
            <a:pPr algn="l">
              <a:lnSpc>
                <a:spcPts val="5489"/>
              </a:lnSpc>
            </a:pPr>
          </a:p>
          <a:p>
            <a:pPr algn="l">
              <a:lnSpc>
                <a:spcPts val="5489"/>
              </a:lnSpc>
            </a:pPr>
            <a:r>
              <a:rPr lang="en-US" sz="4499">
                <a:solidFill>
                  <a:srgbClr val="FFFFFF"/>
                </a:solidFill>
                <a:latin typeface="Arial Nova"/>
                <a:ea typeface="Arial Nova"/>
                <a:cs typeface="Arial Nova"/>
                <a:sym typeface="Arial Nova"/>
              </a:rPr>
              <a:t>What do you do?</a:t>
            </a:r>
          </a:p>
          <a:p>
            <a:pPr algn="l">
              <a:lnSpc>
                <a:spcPts val="5489"/>
              </a:lnSpc>
            </a:pPr>
          </a:p>
        </p:txBody>
      </p:sp>
      <p:grpSp>
        <p:nvGrpSpPr>
          <p:cNvPr name="Group 18" id="18"/>
          <p:cNvGrpSpPr/>
          <p:nvPr/>
        </p:nvGrpSpPr>
        <p:grpSpPr>
          <a:xfrm rot="5400000">
            <a:off x="3972232" y="5119688"/>
            <a:ext cx="8229600" cy="47625"/>
            <a:chOff x="0" y="0"/>
            <a:chExt cx="2167467" cy="12543"/>
          </a:xfrm>
        </p:grpSpPr>
        <p:sp>
          <p:nvSpPr>
            <p:cNvPr name="Freeform 19" id="19"/>
            <p:cNvSpPr/>
            <p:nvPr/>
          </p:nvSpPr>
          <p:spPr>
            <a:xfrm flipH="false" flipV="false" rot="0">
              <a:off x="0" y="0"/>
              <a:ext cx="2167467" cy="12543"/>
            </a:xfrm>
            <a:custGeom>
              <a:avLst/>
              <a:gdLst/>
              <a:ahLst/>
              <a:cxnLst/>
              <a:rect r="r" b="b" t="t" l="l"/>
              <a:pathLst>
                <a:path h="12543" w="2167467">
                  <a:moveTo>
                    <a:pt x="0" y="0"/>
                  </a:moveTo>
                  <a:lnTo>
                    <a:pt x="2167467" y="0"/>
                  </a:lnTo>
                  <a:lnTo>
                    <a:pt x="2167467" y="12543"/>
                  </a:lnTo>
                  <a:lnTo>
                    <a:pt x="0" y="12543"/>
                  </a:lnTo>
                  <a:close/>
                </a:path>
              </a:pathLst>
            </a:custGeom>
            <a:solidFill>
              <a:srgbClr val="88B9C5"/>
            </a:solidFill>
            <a:ln cap="sq">
              <a:noFill/>
              <a:prstDash val="solid"/>
              <a:miter/>
            </a:ln>
          </p:spPr>
        </p:sp>
        <p:sp>
          <p:nvSpPr>
            <p:cNvPr name="TextBox 20" id="20"/>
            <p:cNvSpPr txBox="true"/>
            <p:nvPr/>
          </p:nvSpPr>
          <p:spPr>
            <a:xfrm>
              <a:off x="0" y="-38100"/>
              <a:ext cx="2167467" cy="50643"/>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sp>
        <p:nvSpPr>
          <p:cNvPr name="Freeform 22" id="22"/>
          <p:cNvSpPr/>
          <p:nvPr/>
        </p:nvSpPr>
        <p:spPr>
          <a:xfrm flipH="false" flipV="false" rot="0">
            <a:off x="1120823" y="254787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3">
              <a:extLst>
                <a:ext uri="{96DAC541-7B7A-43D3-8B79-37D633B846F1}">
                  <asvg:svgBlip xmlns:asvg="http://schemas.microsoft.com/office/drawing/2016/SVG/main" r:embed="rId4"/>
                </a:ext>
              </a:extLst>
            </a:blip>
            <a:stretch>
              <a:fillRect l="0" t="0" r="-45831" b="0"/>
            </a:stretch>
          </a:blipFill>
        </p:spPr>
      </p:sp>
      <p:sp>
        <p:nvSpPr>
          <p:cNvPr name="TextBox 23" id="23"/>
          <p:cNvSpPr txBox="true"/>
          <p:nvPr/>
        </p:nvSpPr>
        <p:spPr>
          <a:xfrm rot="0">
            <a:off x="1028700" y="1352550"/>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4E4"/>
        </a:solidFill>
      </p:bgPr>
    </p:bg>
    <p:spTree>
      <p:nvGrpSpPr>
        <p:cNvPr id="1" name=""/>
        <p:cNvGrpSpPr/>
        <p:nvPr/>
      </p:nvGrpSpPr>
      <p:grpSpPr>
        <a:xfrm>
          <a:off x="0" y="0"/>
          <a:ext cx="0" cy="0"/>
          <a:chOff x="0" y="0"/>
          <a:chExt cx="0" cy="0"/>
        </a:xfrm>
      </p:grpSpPr>
      <p:grpSp>
        <p:nvGrpSpPr>
          <p:cNvPr name="Group 2" id="2"/>
          <p:cNvGrpSpPr/>
          <p:nvPr/>
        </p:nvGrpSpPr>
        <p:grpSpPr>
          <a:xfrm rot="0">
            <a:off x="7812079" y="809701"/>
            <a:ext cx="6462063" cy="702069"/>
            <a:chOff x="0" y="0"/>
            <a:chExt cx="2162249" cy="234917"/>
          </a:xfrm>
        </p:grpSpPr>
        <p:sp>
          <p:nvSpPr>
            <p:cNvPr name="Freeform 3" id="3"/>
            <p:cNvSpPr/>
            <p:nvPr/>
          </p:nvSpPr>
          <p:spPr>
            <a:xfrm flipH="false" flipV="false" rot="0">
              <a:off x="0" y="0"/>
              <a:ext cx="2162249" cy="234917"/>
            </a:xfrm>
            <a:custGeom>
              <a:avLst/>
              <a:gdLst/>
              <a:ahLst/>
              <a:cxnLst/>
              <a:rect r="r" b="b" t="t" l="l"/>
              <a:pathLst>
                <a:path h="234917" w="2162249">
                  <a:moveTo>
                    <a:pt x="17971" y="0"/>
                  </a:moveTo>
                  <a:lnTo>
                    <a:pt x="2144278" y="0"/>
                  </a:lnTo>
                  <a:cubicBezTo>
                    <a:pt x="2149044" y="0"/>
                    <a:pt x="2153615" y="1893"/>
                    <a:pt x="2156985" y="5264"/>
                  </a:cubicBezTo>
                  <a:cubicBezTo>
                    <a:pt x="2160356" y="8634"/>
                    <a:pt x="2162249" y="13205"/>
                    <a:pt x="2162249" y="17971"/>
                  </a:cubicBezTo>
                  <a:lnTo>
                    <a:pt x="2162249" y="216946"/>
                  </a:lnTo>
                  <a:cubicBezTo>
                    <a:pt x="2162249" y="221712"/>
                    <a:pt x="2160356" y="226283"/>
                    <a:pt x="2156985" y="229654"/>
                  </a:cubicBezTo>
                  <a:cubicBezTo>
                    <a:pt x="2153615" y="233024"/>
                    <a:pt x="2149044" y="234917"/>
                    <a:pt x="2144278" y="234917"/>
                  </a:cubicBezTo>
                  <a:lnTo>
                    <a:pt x="17971" y="234917"/>
                  </a:lnTo>
                  <a:cubicBezTo>
                    <a:pt x="13205" y="234917"/>
                    <a:pt x="8634" y="233024"/>
                    <a:pt x="5264" y="229654"/>
                  </a:cubicBezTo>
                  <a:cubicBezTo>
                    <a:pt x="1893" y="226283"/>
                    <a:pt x="0" y="221712"/>
                    <a:pt x="0" y="216946"/>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4" id="4"/>
            <p:cNvSpPr txBox="true"/>
            <p:nvPr/>
          </p:nvSpPr>
          <p:spPr>
            <a:xfrm>
              <a:off x="0" y="-38100"/>
              <a:ext cx="2162249" cy="273017"/>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8302278" y="996630"/>
            <a:ext cx="5481664" cy="372745"/>
          </a:xfrm>
          <a:prstGeom prst="rect">
            <a:avLst/>
          </a:prstGeom>
        </p:spPr>
        <p:txBody>
          <a:bodyPr anchor="t" rtlCol="false" tIns="0" lIns="0" bIns="0" rIns="0">
            <a:spAutoFit/>
          </a:bodyPr>
          <a:lstStyle/>
          <a:p>
            <a:pPr algn="l">
              <a:lnSpc>
                <a:spcPts val="3079"/>
              </a:lnSpc>
            </a:pPr>
            <a:r>
              <a:rPr lang="en-US" sz="2199">
                <a:solidFill>
                  <a:srgbClr val="1F4152"/>
                </a:solidFill>
                <a:latin typeface="Arial Nova"/>
                <a:ea typeface="Arial Nova"/>
                <a:cs typeface="Arial Nova"/>
                <a:sym typeface="Arial Nova"/>
              </a:rPr>
              <a:t>Ignore them so they don’t feel pressured</a:t>
            </a:r>
          </a:p>
        </p:txBody>
      </p:sp>
      <p:grpSp>
        <p:nvGrpSpPr>
          <p:cNvPr name="Group 6" id="6"/>
          <p:cNvGrpSpPr/>
          <p:nvPr/>
        </p:nvGrpSpPr>
        <p:grpSpPr>
          <a:xfrm rot="0">
            <a:off x="8572285" y="1702270"/>
            <a:ext cx="8687015" cy="1086650"/>
            <a:chOff x="0" y="0"/>
            <a:chExt cx="2906733" cy="363600"/>
          </a:xfrm>
        </p:grpSpPr>
        <p:sp>
          <p:nvSpPr>
            <p:cNvPr name="Freeform 7" id="7"/>
            <p:cNvSpPr/>
            <p:nvPr/>
          </p:nvSpPr>
          <p:spPr>
            <a:xfrm flipH="false" flipV="false" rot="0">
              <a:off x="0" y="0"/>
              <a:ext cx="2906733" cy="363600"/>
            </a:xfrm>
            <a:custGeom>
              <a:avLst/>
              <a:gdLst/>
              <a:ahLst/>
              <a:cxnLst/>
              <a:rect r="r" b="b" t="t" l="l"/>
              <a:pathLst>
                <a:path h="363600" w="2906733">
                  <a:moveTo>
                    <a:pt x="13368" y="0"/>
                  </a:moveTo>
                  <a:lnTo>
                    <a:pt x="2893364" y="0"/>
                  </a:lnTo>
                  <a:cubicBezTo>
                    <a:pt x="2896910" y="0"/>
                    <a:pt x="2900310" y="1408"/>
                    <a:pt x="2902817" y="3915"/>
                  </a:cubicBezTo>
                  <a:cubicBezTo>
                    <a:pt x="2905324" y="6422"/>
                    <a:pt x="2906733" y="9823"/>
                    <a:pt x="2906733" y="13368"/>
                  </a:cubicBezTo>
                  <a:lnTo>
                    <a:pt x="2906733" y="350232"/>
                  </a:lnTo>
                  <a:cubicBezTo>
                    <a:pt x="2906733" y="353778"/>
                    <a:pt x="2905324" y="357178"/>
                    <a:pt x="2902817" y="359685"/>
                  </a:cubicBezTo>
                  <a:cubicBezTo>
                    <a:pt x="2900310" y="362192"/>
                    <a:pt x="2896910" y="363600"/>
                    <a:pt x="2893364" y="363600"/>
                  </a:cubicBezTo>
                  <a:lnTo>
                    <a:pt x="13368" y="363600"/>
                  </a:lnTo>
                  <a:cubicBezTo>
                    <a:pt x="9823" y="363600"/>
                    <a:pt x="6422" y="362192"/>
                    <a:pt x="3915" y="359685"/>
                  </a:cubicBezTo>
                  <a:cubicBezTo>
                    <a:pt x="1408" y="357178"/>
                    <a:pt x="0" y="353778"/>
                    <a:pt x="0" y="350232"/>
                  </a:cubicBezTo>
                  <a:lnTo>
                    <a:pt x="0" y="13368"/>
                  </a:lnTo>
                  <a:cubicBezTo>
                    <a:pt x="0" y="9823"/>
                    <a:pt x="1408" y="6422"/>
                    <a:pt x="3915" y="3915"/>
                  </a:cubicBezTo>
                  <a:cubicBezTo>
                    <a:pt x="6422" y="1408"/>
                    <a:pt x="9823" y="0"/>
                    <a:pt x="13368" y="0"/>
                  </a:cubicBezTo>
                  <a:close/>
                </a:path>
              </a:pathLst>
            </a:custGeom>
            <a:solidFill>
              <a:srgbClr val="FFCDCF"/>
            </a:solidFill>
            <a:ln cap="sq">
              <a:noFill/>
              <a:prstDash val="solid"/>
              <a:miter/>
            </a:ln>
          </p:spPr>
        </p:sp>
        <p:sp>
          <p:nvSpPr>
            <p:cNvPr name="TextBox 8" id="8"/>
            <p:cNvSpPr txBox="true"/>
            <p:nvPr/>
          </p:nvSpPr>
          <p:spPr>
            <a:xfrm>
              <a:off x="0" y="-38100"/>
              <a:ext cx="2906733" cy="4017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9062484" y="1898251"/>
            <a:ext cx="8196816" cy="656589"/>
          </a:xfrm>
          <a:prstGeom prst="rect">
            <a:avLst/>
          </a:prstGeom>
        </p:spPr>
        <p:txBody>
          <a:bodyPr anchor="t" rtlCol="false" tIns="0" lIns="0" bIns="0" rIns="0">
            <a:spAutoFit/>
          </a:bodyPr>
          <a:lstStyle/>
          <a:p>
            <a:pPr algn="l">
              <a:lnSpc>
                <a:spcPts val="2660"/>
              </a:lnSpc>
            </a:pPr>
            <a:r>
              <a:rPr lang="en-US" sz="1900">
                <a:solidFill>
                  <a:srgbClr val="1F4152"/>
                </a:solidFill>
                <a:latin typeface="Arial Nova"/>
                <a:ea typeface="Arial Nova"/>
                <a:cs typeface="Arial Nova"/>
                <a:sym typeface="Arial Nova"/>
              </a:rPr>
              <a:t>Ignoring the student may reduce pressure in the short term, but it risks reinforcing disengagement and missing an opportunity to build trust.</a:t>
            </a:r>
          </a:p>
        </p:txBody>
      </p:sp>
      <p:sp>
        <p:nvSpPr>
          <p:cNvPr name="Freeform 10" id="10"/>
          <p:cNvSpPr/>
          <p:nvPr/>
        </p:nvSpPr>
        <p:spPr>
          <a:xfrm flipH="false" flipV="false" rot="0">
            <a:off x="7812079" y="1907840"/>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7812079" y="3297768"/>
            <a:ext cx="6462063" cy="918422"/>
            <a:chOff x="0" y="0"/>
            <a:chExt cx="2162249" cy="307310"/>
          </a:xfrm>
        </p:grpSpPr>
        <p:sp>
          <p:nvSpPr>
            <p:cNvPr name="Freeform 12" id="12"/>
            <p:cNvSpPr/>
            <p:nvPr/>
          </p:nvSpPr>
          <p:spPr>
            <a:xfrm flipH="false" flipV="false" rot="0">
              <a:off x="0" y="0"/>
              <a:ext cx="2162249" cy="307310"/>
            </a:xfrm>
            <a:custGeom>
              <a:avLst/>
              <a:gdLst/>
              <a:ahLst/>
              <a:cxnLst/>
              <a:rect r="r" b="b" t="t" l="l"/>
              <a:pathLst>
                <a:path h="307310" w="2162249">
                  <a:moveTo>
                    <a:pt x="17971" y="0"/>
                  </a:moveTo>
                  <a:lnTo>
                    <a:pt x="2144278" y="0"/>
                  </a:lnTo>
                  <a:cubicBezTo>
                    <a:pt x="2149044" y="0"/>
                    <a:pt x="2153615" y="1893"/>
                    <a:pt x="2156985" y="5264"/>
                  </a:cubicBezTo>
                  <a:cubicBezTo>
                    <a:pt x="2160356" y="8634"/>
                    <a:pt x="2162249" y="13205"/>
                    <a:pt x="2162249" y="17971"/>
                  </a:cubicBezTo>
                  <a:lnTo>
                    <a:pt x="2162249" y="289339"/>
                  </a:lnTo>
                  <a:cubicBezTo>
                    <a:pt x="2162249" y="294105"/>
                    <a:pt x="2160356" y="298676"/>
                    <a:pt x="2156985" y="302046"/>
                  </a:cubicBezTo>
                  <a:cubicBezTo>
                    <a:pt x="2153615" y="305417"/>
                    <a:pt x="2149044" y="307310"/>
                    <a:pt x="2144278" y="307310"/>
                  </a:cubicBezTo>
                  <a:lnTo>
                    <a:pt x="17971" y="307310"/>
                  </a:lnTo>
                  <a:cubicBezTo>
                    <a:pt x="13205" y="307310"/>
                    <a:pt x="8634" y="305417"/>
                    <a:pt x="5264" y="302046"/>
                  </a:cubicBezTo>
                  <a:cubicBezTo>
                    <a:pt x="1893" y="298676"/>
                    <a:pt x="0" y="294105"/>
                    <a:pt x="0" y="289339"/>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13" id="13"/>
            <p:cNvSpPr txBox="true"/>
            <p:nvPr/>
          </p:nvSpPr>
          <p:spPr>
            <a:xfrm>
              <a:off x="0" y="-38100"/>
              <a:ext cx="2162249" cy="34541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8191787" y="3429773"/>
            <a:ext cx="5215411" cy="661162"/>
          </a:xfrm>
          <a:prstGeom prst="rect">
            <a:avLst/>
          </a:prstGeom>
        </p:spPr>
        <p:txBody>
          <a:bodyPr anchor="t" rtlCol="false" tIns="0" lIns="0" bIns="0" rIns="0">
            <a:spAutoFit/>
          </a:bodyPr>
          <a:lstStyle/>
          <a:p>
            <a:pPr algn="l">
              <a:lnSpc>
                <a:spcPts val="2683"/>
              </a:lnSpc>
            </a:pPr>
            <a:r>
              <a:rPr lang="en-US" sz="2199">
                <a:solidFill>
                  <a:srgbClr val="1F4152"/>
                </a:solidFill>
                <a:latin typeface="Arial Nova"/>
                <a:ea typeface="Arial Nova"/>
                <a:cs typeface="Arial Nova"/>
                <a:sym typeface="Arial Nova"/>
              </a:rPr>
              <a:t>Ask them to answer questions to get them involved</a:t>
            </a:r>
          </a:p>
        </p:txBody>
      </p:sp>
      <p:grpSp>
        <p:nvGrpSpPr>
          <p:cNvPr name="Group 15" id="15"/>
          <p:cNvGrpSpPr/>
          <p:nvPr/>
        </p:nvGrpSpPr>
        <p:grpSpPr>
          <a:xfrm rot="0">
            <a:off x="8572285" y="4406690"/>
            <a:ext cx="8687015" cy="1102004"/>
            <a:chOff x="0" y="0"/>
            <a:chExt cx="2906733" cy="368738"/>
          </a:xfrm>
        </p:grpSpPr>
        <p:sp>
          <p:nvSpPr>
            <p:cNvPr name="Freeform 16" id="16"/>
            <p:cNvSpPr/>
            <p:nvPr/>
          </p:nvSpPr>
          <p:spPr>
            <a:xfrm flipH="false" flipV="false" rot="0">
              <a:off x="0" y="0"/>
              <a:ext cx="2906733" cy="368738"/>
            </a:xfrm>
            <a:custGeom>
              <a:avLst/>
              <a:gdLst/>
              <a:ahLst/>
              <a:cxnLst/>
              <a:rect r="r" b="b" t="t" l="l"/>
              <a:pathLst>
                <a:path h="368738" w="2906733">
                  <a:moveTo>
                    <a:pt x="13368" y="0"/>
                  </a:moveTo>
                  <a:lnTo>
                    <a:pt x="2893364" y="0"/>
                  </a:lnTo>
                  <a:cubicBezTo>
                    <a:pt x="2896910" y="0"/>
                    <a:pt x="2900310" y="1408"/>
                    <a:pt x="2902817" y="3915"/>
                  </a:cubicBezTo>
                  <a:cubicBezTo>
                    <a:pt x="2905324" y="6422"/>
                    <a:pt x="2906733" y="9823"/>
                    <a:pt x="2906733" y="13368"/>
                  </a:cubicBezTo>
                  <a:lnTo>
                    <a:pt x="2906733" y="355370"/>
                  </a:lnTo>
                  <a:cubicBezTo>
                    <a:pt x="2906733" y="358915"/>
                    <a:pt x="2905324" y="362315"/>
                    <a:pt x="2902817" y="364822"/>
                  </a:cubicBezTo>
                  <a:cubicBezTo>
                    <a:pt x="2900310" y="367329"/>
                    <a:pt x="2896910" y="368738"/>
                    <a:pt x="2893364" y="368738"/>
                  </a:cubicBezTo>
                  <a:lnTo>
                    <a:pt x="13368" y="368738"/>
                  </a:lnTo>
                  <a:cubicBezTo>
                    <a:pt x="9823" y="368738"/>
                    <a:pt x="6422" y="367329"/>
                    <a:pt x="3915" y="364822"/>
                  </a:cubicBezTo>
                  <a:cubicBezTo>
                    <a:pt x="1408" y="362315"/>
                    <a:pt x="0" y="358915"/>
                    <a:pt x="0" y="355370"/>
                  </a:cubicBezTo>
                  <a:lnTo>
                    <a:pt x="0" y="13368"/>
                  </a:lnTo>
                  <a:cubicBezTo>
                    <a:pt x="0" y="9823"/>
                    <a:pt x="1408" y="6422"/>
                    <a:pt x="3915" y="3915"/>
                  </a:cubicBezTo>
                  <a:cubicBezTo>
                    <a:pt x="6422" y="1408"/>
                    <a:pt x="9823" y="0"/>
                    <a:pt x="13368" y="0"/>
                  </a:cubicBezTo>
                  <a:close/>
                </a:path>
              </a:pathLst>
            </a:custGeom>
            <a:solidFill>
              <a:srgbClr val="FFCDCF"/>
            </a:solidFill>
            <a:ln cap="sq">
              <a:noFill/>
              <a:prstDash val="solid"/>
              <a:miter/>
            </a:ln>
          </p:spPr>
        </p:sp>
        <p:sp>
          <p:nvSpPr>
            <p:cNvPr name="TextBox 17" id="17"/>
            <p:cNvSpPr txBox="true"/>
            <p:nvPr/>
          </p:nvSpPr>
          <p:spPr>
            <a:xfrm>
              <a:off x="0" y="-38100"/>
              <a:ext cx="2906733" cy="406838"/>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9062484" y="4564678"/>
            <a:ext cx="7846143" cy="656589"/>
          </a:xfrm>
          <a:prstGeom prst="rect">
            <a:avLst/>
          </a:prstGeom>
        </p:spPr>
        <p:txBody>
          <a:bodyPr anchor="t" rtlCol="false" tIns="0" lIns="0" bIns="0" rIns="0">
            <a:spAutoFit/>
          </a:bodyPr>
          <a:lstStyle/>
          <a:p>
            <a:pPr algn="l">
              <a:lnSpc>
                <a:spcPts val="2660"/>
              </a:lnSpc>
            </a:pPr>
            <a:r>
              <a:rPr lang="en-US" sz="1900">
                <a:solidFill>
                  <a:srgbClr val="1F4152"/>
                </a:solidFill>
                <a:latin typeface="Arial Nova"/>
                <a:ea typeface="Arial Nova"/>
                <a:cs typeface="Arial Nova"/>
                <a:sym typeface="Arial Nova"/>
              </a:rPr>
              <a:t>Calling on them directly can sometimes help, but it may also increase anxiety if the underlying issue is not understood.</a:t>
            </a:r>
          </a:p>
        </p:txBody>
      </p:sp>
      <p:sp>
        <p:nvSpPr>
          <p:cNvPr name="Freeform 19" id="19"/>
          <p:cNvSpPr/>
          <p:nvPr/>
        </p:nvSpPr>
        <p:spPr>
          <a:xfrm flipH="false" flipV="false" rot="0">
            <a:off x="7812079" y="4536232"/>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0">
            <a:off x="7812079" y="6013519"/>
            <a:ext cx="6462063" cy="968703"/>
            <a:chOff x="0" y="0"/>
            <a:chExt cx="2162249" cy="324134"/>
          </a:xfrm>
        </p:grpSpPr>
        <p:sp>
          <p:nvSpPr>
            <p:cNvPr name="Freeform 21" id="21"/>
            <p:cNvSpPr/>
            <p:nvPr/>
          </p:nvSpPr>
          <p:spPr>
            <a:xfrm flipH="false" flipV="false" rot="0">
              <a:off x="0" y="0"/>
              <a:ext cx="2162249" cy="324134"/>
            </a:xfrm>
            <a:custGeom>
              <a:avLst/>
              <a:gdLst/>
              <a:ahLst/>
              <a:cxnLst/>
              <a:rect r="r" b="b" t="t" l="l"/>
              <a:pathLst>
                <a:path h="324134" w="2162249">
                  <a:moveTo>
                    <a:pt x="17971" y="0"/>
                  </a:moveTo>
                  <a:lnTo>
                    <a:pt x="2144278" y="0"/>
                  </a:lnTo>
                  <a:cubicBezTo>
                    <a:pt x="2149044" y="0"/>
                    <a:pt x="2153615" y="1893"/>
                    <a:pt x="2156985" y="5264"/>
                  </a:cubicBezTo>
                  <a:cubicBezTo>
                    <a:pt x="2160356" y="8634"/>
                    <a:pt x="2162249" y="13205"/>
                    <a:pt x="2162249" y="17971"/>
                  </a:cubicBezTo>
                  <a:lnTo>
                    <a:pt x="2162249" y="306164"/>
                  </a:lnTo>
                  <a:cubicBezTo>
                    <a:pt x="2162249" y="310930"/>
                    <a:pt x="2160356" y="315501"/>
                    <a:pt x="2156985" y="318871"/>
                  </a:cubicBezTo>
                  <a:cubicBezTo>
                    <a:pt x="2153615" y="322241"/>
                    <a:pt x="2149044" y="324134"/>
                    <a:pt x="2144278" y="324134"/>
                  </a:cubicBezTo>
                  <a:lnTo>
                    <a:pt x="17971" y="324134"/>
                  </a:lnTo>
                  <a:cubicBezTo>
                    <a:pt x="13205" y="324134"/>
                    <a:pt x="8634" y="322241"/>
                    <a:pt x="5264" y="318871"/>
                  </a:cubicBezTo>
                  <a:cubicBezTo>
                    <a:pt x="1893" y="315501"/>
                    <a:pt x="0" y="310930"/>
                    <a:pt x="0" y="306164"/>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22" id="22"/>
            <p:cNvSpPr txBox="true"/>
            <p:nvPr/>
          </p:nvSpPr>
          <p:spPr>
            <a:xfrm>
              <a:off x="0" y="-38100"/>
              <a:ext cx="2162249" cy="362234"/>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8191787" y="6145524"/>
            <a:ext cx="5366274" cy="661162"/>
          </a:xfrm>
          <a:prstGeom prst="rect">
            <a:avLst/>
          </a:prstGeom>
        </p:spPr>
        <p:txBody>
          <a:bodyPr anchor="t" rtlCol="false" tIns="0" lIns="0" bIns="0" rIns="0">
            <a:spAutoFit/>
          </a:bodyPr>
          <a:lstStyle/>
          <a:p>
            <a:pPr algn="l">
              <a:lnSpc>
                <a:spcPts val="2684"/>
              </a:lnSpc>
            </a:pPr>
            <a:r>
              <a:rPr lang="en-US" sz="2200">
                <a:solidFill>
                  <a:srgbClr val="1F4152"/>
                </a:solidFill>
                <a:latin typeface="Arial Nova"/>
                <a:ea typeface="Arial Nova"/>
                <a:cs typeface="Arial Nova"/>
                <a:sym typeface="Arial Nova"/>
              </a:rPr>
              <a:t>Have a private chat to understand what’s going on and offer encouragement </a:t>
            </a:r>
          </a:p>
        </p:txBody>
      </p:sp>
      <p:grpSp>
        <p:nvGrpSpPr>
          <p:cNvPr name="Group 24" id="24"/>
          <p:cNvGrpSpPr/>
          <p:nvPr/>
        </p:nvGrpSpPr>
        <p:grpSpPr>
          <a:xfrm rot="0">
            <a:off x="8572285" y="7171327"/>
            <a:ext cx="8687015" cy="1481440"/>
            <a:chOff x="0" y="0"/>
            <a:chExt cx="2906733" cy="495700"/>
          </a:xfrm>
        </p:grpSpPr>
        <p:sp>
          <p:nvSpPr>
            <p:cNvPr name="Freeform 25" id="25"/>
            <p:cNvSpPr/>
            <p:nvPr/>
          </p:nvSpPr>
          <p:spPr>
            <a:xfrm flipH="false" flipV="false" rot="0">
              <a:off x="0" y="0"/>
              <a:ext cx="2906733" cy="495700"/>
            </a:xfrm>
            <a:custGeom>
              <a:avLst/>
              <a:gdLst/>
              <a:ahLst/>
              <a:cxnLst/>
              <a:rect r="r" b="b" t="t" l="l"/>
              <a:pathLst>
                <a:path h="495700" w="2906733">
                  <a:moveTo>
                    <a:pt x="13368" y="0"/>
                  </a:moveTo>
                  <a:lnTo>
                    <a:pt x="2893364" y="0"/>
                  </a:lnTo>
                  <a:cubicBezTo>
                    <a:pt x="2896910" y="0"/>
                    <a:pt x="2900310" y="1408"/>
                    <a:pt x="2902817" y="3915"/>
                  </a:cubicBezTo>
                  <a:cubicBezTo>
                    <a:pt x="2905324" y="6422"/>
                    <a:pt x="2906733" y="9823"/>
                    <a:pt x="2906733" y="13368"/>
                  </a:cubicBezTo>
                  <a:lnTo>
                    <a:pt x="2906733" y="482332"/>
                  </a:lnTo>
                  <a:cubicBezTo>
                    <a:pt x="2906733" y="485877"/>
                    <a:pt x="2905324" y="489277"/>
                    <a:pt x="2902817" y="491784"/>
                  </a:cubicBezTo>
                  <a:cubicBezTo>
                    <a:pt x="2900310" y="494291"/>
                    <a:pt x="2896910" y="495700"/>
                    <a:pt x="2893364" y="495700"/>
                  </a:cubicBezTo>
                  <a:lnTo>
                    <a:pt x="13368" y="495700"/>
                  </a:lnTo>
                  <a:cubicBezTo>
                    <a:pt x="9823" y="495700"/>
                    <a:pt x="6422" y="494291"/>
                    <a:pt x="3915" y="491784"/>
                  </a:cubicBezTo>
                  <a:cubicBezTo>
                    <a:pt x="1408" y="489277"/>
                    <a:pt x="0" y="485877"/>
                    <a:pt x="0" y="482332"/>
                  </a:cubicBezTo>
                  <a:lnTo>
                    <a:pt x="0" y="13368"/>
                  </a:lnTo>
                  <a:cubicBezTo>
                    <a:pt x="0" y="9823"/>
                    <a:pt x="1408" y="6422"/>
                    <a:pt x="3915" y="3915"/>
                  </a:cubicBezTo>
                  <a:cubicBezTo>
                    <a:pt x="6422" y="1408"/>
                    <a:pt x="9823" y="0"/>
                    <a:pt x="13368" y="0"/>
                  </a:cubicBezTo>
                  <a:close/>
                </a:path>
              </a:pathLst>
            </a:custGeom>
            <a:solidFill>
              <a:srgbClr val="FFCDCF"/>
            </a:solidFill>
            <a:ln cap="sq">
              <a:noFill/>
              <a:prstDash val="solid"/>
              <a:miter/>
            </a:ln>
          </p:spPr>
        </p:sp>
        <p:sp>
          <p:nvSpPr>
            <p:cNvPr name="TextBox 26" id="26"/>
            <p:cNvSpPr txBox="true"/>
            <p:nvPr/>
          </p:nvSpPr>
          <p:spPr>
            <a:xfrm>
              <a:off x="0" y="-38100"/>
              <a:ext cx="2906733" cy="53380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9062484" y="7372747"/>
            <a:ext cx="7846143" cy="989964"/>
          </a:xfrm>
          <a:prstGeom prst="rect">
            <a:avLst/>
          </a:prstGeom>
        </p:spPr>
        <p:txBody>
          <a:bodyPr anchor="t" rtlCol="false" tIns="0" lIns="0" bIns="0" rIns="0">
            <a:spAutoFit/>
          </a:bodyPr>
          <a:lstStyle/>
          <a:p>
            <a:pPr algn="l">
              <a:lnSpc>
                <a:spcPts val="2660"/>
              </a:lnSpc>
            </a:pPr>
            <a:r>
              <a:rPr lang="en-US" sz="1900">
                <a:solidFill>
                  <a:srgbClr val="1F4152"/>
                </a:solidFill>
                <a:latin typeface="Arial Nova"/>
                <a:ea typeface="Arial Nova"/>
                <a:cs typeface="Arial Nova"/>
                <a:sym typeface="Arial Nova"/>
              </a:rPr>
              <a:t>This is the best option. It shows sensitivity, builds trust, and allows the teacher to tailor support to the student’s needs while reducing pressure in front of peers.</a:t>
            </a:r>
          </a:p>
        </p:txBody>
      </p:sp>
      <p:sp>
        <p:nvSpPr>
          <p:cNvPr name="Freeform 28" id="28"/>
          <p:cNvSpPr/>
          <p:nvPr/>
        </p:nvSpPr>
        <p:spPr>
          <a:xfrm flipH="false" flipV="false" rot="0">
            <a:off x="7812079" y="7635707"/>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9" id="29"/>
          <p:cNvSpPr txBox="true"/>
          <p:nvPr/>
        </p:nvSpPr>
        <p:spPr>
          <a:xfrm rot="0">
            <a:off x="971550" y="4765669"/>
            <a:ext cx="6037111" cy="2041017"/>
          </a:xfrm>
          <a:prstGeom prst="rect">
            <a:avLst/>
          </a:prstGeom>
        </p:spPr>
        <p:txBody>
          <a:bodyPr anchor="t" rtlCol="false" tIns="0" lIns="0" bIns="0" rIns="0">
            <a:spAutoFit/>
          </a:bodyPr>
          <a:lstStyle/>
          <a:p>
            <a:pPr algn="l">
              <a:lnSpc>
                <a:spcPts val="3294"/>
              </a:lnSpc>
            </a:pPr>
            <a:r>
              <a:rPr lang="en-US" sz="2700">
                <a:solidFill>
                  <a:srgbClr val="0D3A74"/>
                </a:solidFill>
                <a:latin typeface="Arial Nova"/>
                <a:ea typeface="Arial Nova"/>
                <a:cs typeface="Arial Nova"/>
                <a:sym typeface="Arial Nova"/>
              </a:rPr>
              <a:t>A student is quiet and reluctant to participate during class.</a:t>
            </a:r>
          </a:p>
          <a:p>
            <a:pPr algn="l">
              <a:lnSpc>
                <a:spcPts val="3294"/>
              </a:lnSpc>
            </a:pPr>
          </a:p>
          <a:p>
            <a:pPr algn="l">
              <a:lnSpc>
                <a:spcPts val="3294"/>
              </a:lnSpc>
            </a:pPr>
            <a:r>
              <a:rPr lang="en-US" sz="2700">
                <a:solidFill>
                  <a:srgbClr val="0D3A74"/>
                </a:solidFill>
                <a:latin typeface="Arial Nova"/>
                <a:ea typeface="Arial Nova"/>
                <a:cs typeface="Arial Nova"/>
                <a:sym typeface="Arial Nova"/>
              </a:rPr>
              <a:t>What do you do?</a:t>
            </a:r>
          </a:p>
          <a:p>
            <a:pPr algn="l">
              <a:lnSpc>
                <a:spcPts val="3294"/>
              </a:lnSpc>
            </a:pPr>
          </a:p>
        </p:txBody>
      </p:sp>
      <p:sp>
        <p:nvSpPr>
          <p:cNvPr name="Freeform 30" id="3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Freeform 31" id="31"/>
          <p:cNvSpPr/>
          <p:nvPr/>
        </p:nvSpPr>
        <p:spPr>
          <a:xfrm flipH="false" flipV="false" rot="0">
            <a:off x="1028700" y="4192402"/>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5">
              <a:extLst>
                <a:ext uri="{96DAC541-7B7A-43D3-8B79-37D633B846F1}">
                  <asvg:svgBlip xmlns:asvg="http://schemas.microsoft.com/office/drawing/2016/SVG/main" r:embed="rId6"/>
                </a:ext>
              </a:extLst>
            </a:blip>
            <a:stretch>
              <a:fillRect l="0" t="0" r="-45831" b="0"/>
            </a:stretch>
          </a:blipFill>
        </p:spPr>
      </p:sp>
      <p:sp>
        <p:nvSpPr>
          <p:cNvPr name="TextBox 32" id="32"/>
          <p:cNvSpPr txBox="true"/>
          <p:nvPr/>
        </p:nvSpPr>
        <p:spPr>
          <a:xfrm rot="0">
            <a:off x="971550" y="3042891"/>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5F9595"/>
        </a:solidFill>
      </p:bgPr>
    </p:bg>
    <p:spTree>
      <p:nvGrpSpPr>
        <p:cNvPr id="1" name=""/>
        <p:cNvGrpSpPr/>
        <p:nvPr/>
      </p:nvGrpSpPr>
      <p:grpSpPr>
        <a:xfrm>
          <a:off x="0" y="0"/>
          <a:ext cx="0" cy="0"/>
          <a:chOff x="0" y="0"/>
          <a:chExt cx="0" cy="0"/>
        </a:xfrm>
      </p:grpSpPr>
      <p:grpSp>
        <p:nvGrpSpPr>
          <p:cNvPr name="Group 2" id="2"/>
          <p:cNvGrpSpPr/>
          <p:nvPr/>
        </p:nvGrpSpPr>
        <p:grpSpPr>
          <a:xfrm rot="0">
            <a:off x="9498257" y="1881813"/>
            <a:ext cx="6462063" cy="1597026"/>
            <a:chOff x="0" y="0"/>
            <a:chExt cx="8616084" cy="2129368"/>
          </a:xfrm>
        </p:grpSpPr>
        <p:grpSp>
          <p:nvGrpSpPr>
            <p:cNvPr name="Group 3" id="3"/>
            <p:cNvGrpSpPr/>
            <p:nvPr/>
          </p:nvGrpSpPr>
          <p:grpSpPr>
            <a:xfrm rot="0">
              <a:off x="0" y="0"/>
              <a:ext cx="8616084" cy="2129368"/>
              <a:chOff x="0" y="0"/>
              <a:chExt cx="2162249" cy="534375"/>
            </a:xfrm>
          </p:grpSpPr>
          <p:sp>
            <p:nvSpPr>
              <p:cNvPr name="Freeform 4" id="4"/>
              <p:cNvSpPr/>
              <p:nvPr/>
            </p:nvSpPr>
            <p:spPr>
              <a:xfrm flipH="false" flipV="false" rot="0">
                <a:off x="0" y="0"/>
                <a:ext cx="2162249" cy="534375"/>
              </a:xfrm>
              <a:custGeom>
                <a:avLst/>
                <a:gdLst/>
                <a:ahLst/>
                <a:cxnLst/>
                <a:rect r="r" b="b" t="t" l="l"/>
                <a:pathLst>
                  <a:path h="534375" w="2162249">
                    <a:moveTo>
                      <a:pt x="17971" y="0"/>
                    </a:moveTo>
                    <a:lnTo>
                      <a:pt x="2144278" y="0"/>
                    </a:lnTo>
                    <a:cubicBezTo>
                      <a:pt x="2149044" y="0"/>
                      <a:pt x="2153615" y="1893"/>
                      <a:pt x="2156985" y="5264"/>
                    </a:cubicBezTo>
                    <a:cubicBezTo>
                      <a:pt x="2160356" y="8634"/>
                      <a:pt x="2162249" y="13205"/>
                      <a:pt x="2162249" y="17971"/>
                    </a:cubicBezTo>
                    <a:lnTo>
                      <a:pt x="2162249" y="516405"/>
                    </a:lnTo>
                    <a:cubicBezTo>
                      <a:pt x="2162249" y="521171"/>
                      <a:pt x="2160356" y="525742"/>
                      <a:pt x="2156985" y="529112"/>
                    </a:cubicBezTo>
                    <a:cubicBezTo>
                      <a:pt x="2153615" y="532482"/>
                      <a:pt x="2149044" y="534375"/>
                      <a:pt x="2144278" y="534375"/>
                    </a:cubicBezTo>
                    <a:lnTo>
                      <a:pt x="17971" y="534375"/>
                    </a:lnTo>
                    <a:cubicBezTo>
                      <a:pt x="13205" y="534375"/>
                      <a:pt x="8634" y="532482"/>
                      <a:pt x="5264" y="529112"/>
                    </a:cubicBezTo>
                    <a:cubicBezTo>
                      <a:pt x="1893" y="525742"/>
                      <a:pt x="0" y="521171"/>
                      <a:pt x="0" y="516405"/>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5" id="5"/>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506277" y="745279"/>
              <a:ext cx="7308886" cy="591184"/>
            </a:xfrm>
            <a:prstGeom prst="rect">
              <a:avLst/>
            </a:prstGeom>
          </p:spPr>
          <p:txBody>
            <a:bodyPr anchor="t" rtlCol="false" tIns="0" lIns="0" bIns="0" rIns="0">
              <a:spAutoFit/>
            </a:bodyPr>
            <a:lstStyle/>
            <a:p>
              <a:pPr algn="l">
                <a:lnSpc>
                  <a:spcPts val="3780"/>
                </a:lnSpc>
              </a:pPr>
              <a:r>
                <a:rPr lang="en-US" sz="2700">
                  <a:solidFill>
                    <a:srgbClr val="1F4152"/>
                  </a:solidFill>
                  <a:latin typeface="Arial Nova"/>
                  <a:ea typeface="Arial Nova"/>
                  <a:cs typeface="Arial Nova"/>
                  <a:sym typeface="Arial Nova"/>
                </a:rPr>
                <a:t>Deduct marks and move on</a:t>
              </a:r>
            </a:p>
          </p:txBody>
        </p:sp>
      </p:grpSp>
      <p:grpSp>
        <p:nvGrpSpPr>
          <p:cNvPr name="Group 7" id="7"/>
          <p:cNvGrpSpPr/>
          <p:nvPr/>
        </p:nvGrpSpPr>
        <p:grpSpPr>
          <a:xfrm rot="0">
            <a:off x="9498257" y="4140199"/>
            <a:ext cx="6462063" cy="2416176"/>
            <a:chOff x="0" y="0"/>
            <a:chExt cx="8616084" cy="3221568"/>
          </a:xfrm>
        </p:grpSpPr>
        <p:grpSp>
          <p:nvGrpSpPr>
            <p:cNvPr name="Group 8" id="8"/>
            <p:cNvGrpSpPr/>
            <p:nvPr/>
          </p:nvGrpSpPr>
          <p:grpSpPr>
            <a:xfrm rot="0">
              <a:off x="0" y="0"/>
              <a:ext cx="8616084" cy="3221568"/>
              <a:chOff x="0" y="0"/>
              <a:chExt cx="2162249" cy="808469"/>
            </a:xfrm>
          </p:grpSpPr>
          <p:sp>
            <p:nvSpPr>
              <p:cNvPr name="Freeform 9" id="9"/>
              <p:cNvSpPr/>
              <p:nvPr/>
            </p:nvSpPr>
            <p:spPr>
              <a:xfrm flipH="false" flipV="false" rot="0">
                <a:off x="0" y="0"/>
                <a:ext cx="2162249" cy="808468"/>
              </a:xfrm>
              <a:custGeom>
                <a:avLst/>
                <a:gdLst/>
                <a:ahLst/>
                <a:cxnLst/>
                <a:rect r="r" b="b" t="t" l="l"/>
                <a:pathLst>
                  <a:path h="808468" w="2162249">
                    <a:moveTo>
                      <a:pt x="17971" y="0"/>
                    </a:moveTo>
                    <a:lnTo>
                      <a:pt x="2144278" y="0"/>
                    </a:lnTo>
                    <a:cubicBezTo>
                      <a:pt x="2149044" y="0"/>
                      <a:pt x="2153615" y="1893"/>
                      <a:pt x="2156985" y="5264"/>
                    </a:cubicBezTo>
                    <a:cubicBezTo>
                      <a:pt x="2160356" y="8634"/>
                      <a:pt x="2162249" y="13205"/>
                      <a:pt x="2162249" y="17971"/>
                    </a:cubicBezTo>
                    <a:lnTo>
                      <a:pt x="2162249" y="790498"/>
                    </a:lnTo>
                    <a:cubicBezTo>
                      <a:pt x="2162249" y="795264"/>
                      <a:pt x="2160356" y="799835"/>
                      <a:pt x="2156985" y="803205"/>
                    </a:cubicBezTo>
                    <a:cubicBezTo>
                      <a:pt x="2153615" y="806575"/>
                      <a:pt x="2149044" y="808468"/>
                      <a:pt x="2144278" y="808468"/>
                    </a:cubicBezTo>
                    <a:lnTo>
                      <a:pt x="17971" y="808468"/>
                    </a:lnTo>
                    <a:cubicBezTo>
                      <a:pt x="13205" y="808468"/>
                      <a:pt x="8634" y="806575"/>
                      <a:pt x="5264" y="803205"/>
                    </a:cubicBezTo>
                    <a:cubicBezTo>
                      <a:pt x="1893" y="799835"/>
                      <a:pt x="0" y="795264"/>
                      <a:pt x="0" y="790498"/>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10" id="10"/>
              <p:cNvSpPr txBox="true"/>
              <p:nvPr/>
            </p:nvSpPr>
            <p:spPr>
              <a:xfrm>
                <a:off x="0" y="-38100"/>
                <a:ext cx="2162249" cy="846569"/>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506277" y="772435"/>
              <a:ext cx="6953881" cy="1629156"/>
            </a:xfrm>
            <a:prstGeom prst="rect">
              <a:avLst/>
            </a:prstGeom>
          </p:spPr>
          <p:txBody>
            <a:bodyPr anchor="t" rtlCol="false" tIns="0" lIns="0" bIns="0" rIns="0">
              <a:spAutoFit/>
            </a:bodyPr>
            <a:lstStyle/>
            <a:p>
              <a:pPr algn="l">
                <a:lnSpc>
                  <a:spcPts val="3294"/>
                </a:lnSpc>
              </a:pPr>
              <a:r>
                <a:rPr lang="en-US" sz="2700">
                  <a:solidFill>
                    <a:srgbClr val="1F4152"/>
                  </a:solidFill>
                  <a:latin typeface="Arial Nova"/>
                  <a:ea typeface="Arial Nova"/>
                  <a:cs typeface="Arial Nova"/>
                  <a:sym typeface="Arial Nova"/>
                </a:rPr>
                <a:t>Talk to them about what's challenging and suggest a new approach</a:t>
              </a:r>
            </a:p>
          </p:txBody>
        </p:sp>
      </p:grpSp>
      <p:grpSp>
        <p:nvGrpSpPr>
          <p:cNvPr name="Group 12" id="12"/>
          <p:cNvGrpSpPr/>
          <p:nvPr/>
        </p:nvGrpSpPr>
        <p:grpSpPr>
          <a:xfrm rot="0">
            <a:off x="9498257" y="7217736"/>
            <a:ext cx="6462063" cy="1187451"/>
            <a:chOff x="0" y="0"/>
            <a:chExt cx="8616084" cy="1583268"/>
          </a:xfrm>
        </p:grpSpPr>
        <p:grpSp>
          <p:nvGrpSpPr>
            <p:cNvPr name="Group 13" id="13"/>
            <p:cNvGrpSpPr/>
            <p:nvPr/>
          </p:nvGrpSpPr>
          <p:grpSpPr>
            <a:xfrm rot="0">
              <a:off x="0" y="0"/>
              <a:ext cx="8616084" cy="1583268"/>
              <a:chOff x="0" y="0"/>
              <a:chExt cx="2162249" cy="397329"/>
            </a:xfrm>
          </p:grpSpPr>
          <p:sp>
            <p:nvSpPr>
              <p:cNvPr name="Freeform 14" id="14"/>
              <p:cNvSpPr/>
              <p:nvPr/>
            </p:nvSpPr>
            <p:spPr>
              <a:xfrm flipH="false" flipV="false" rot="0">
                <a:off x="0" y="0"/>
                <a:ext cx="2162249" cy="397329"/>
              </a:xfrm>
              <a:custGeom>
                <a:avLst/>
                <a:gdLst/>
                <a:ahLst/>
                <a:cxnLst/>
                <a:rect r="r" b="b" t="t" l="l"/>
                <a:pathLst>
                  <a:path h="397329" w="2162249">
                    <a:moveTo>
                      <a:pt x="17971" y="0"/>
                    </a:moveTo>
                    <a:lnTo>
                      <a:pt x="2144278" y="0"/>
                    </a:lnTo>
                    <a:cubicBezTo>
                      <a:pt x="2149044" y="0"/>
                      <a:pt x="2153615" y="1893"/>
                      <a:pt x="2156985" y="5264"/>
                    </a:cubicBezTo>
                    <a:cubicBezTo>
                      <a:pt x="2160356" y="8634"/>
                      <a:pt x="2162249" y="13205"/>
                      <a:pt x="2162249" y="17971"/>
                    </a:cubicBezTo>
                    <a:lnTo>
                      <a:pt x="2162249" y="379358"/>
                    </a:lnTo>
                    <a:cubicBezTo>
                      <a:pt x="2162249" y="384124"/>
                      <a:pt x="2160356" y="388695"/>
                      <a:pt x="2156985" y="392065"/>
                    </a:cubicBezTo>
                    <a:cubicBezTo>
                      <a:pt x="2153615" y="395436"/>
                      <a:pt x="2149044" y="397329"/>
                      <a:pt x="2144278" y="397329"/>
                    </a:cubicBezTo>
                    <a:lnTo>
                      <a:pt x="17971" y="397329"/>
                    </a:lnTo>
                    <a:cubicBezTo>
                      <a:pt x="13205" y="397329"/>
                      <a:pt x="8634" y="395436"/>
                      <a:pt x="5264" y="392065"/>
                    </a:cubicBezTo>
                    <a:cubicBezTo>
                      <a:pt x="1893" y="388695"/>
                      <a:pt x="0" y="384124"/>
                      <a:pt x="0" y="379358"/>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15" id="15"/>
              <p:cNvSpPr txBox="true"/>
              <p:nvPr/>
            </p:nvSpPr>
            <p:spPr>
              <a:xfrm>
                <a:off x="0" y="-38100"/>
                <a:ext cx="2162249" cy="435429"/>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506277" y="523156"/>
              <a:ext cx="6953881" cy="536956"/>
            </a:xfrm>
            <a:prstGeom prst="rect">
              <a:avLst/>
            </a:prstGeom>
          </p:spPr>
          <p:txBody>
            <a:bodyPr anchor="t" rtlCol="false" tIns="0" lIns="0" bIns="0" rIns="0">
              <a:spAutoFit/>
            </a:bodyPr>
            <a:lstStyle/>
            <a:p>
              <a:pPr algn="l">
                <a:lnSpc>
                  <a:spcPts val="3294"/>
                </a:lnSpc>
              </a:pPr>
              <a:r>
                <a:rPr lang="en-US" sz="2700">
                  <a:solidFill>
                    <a:srgbClr val="1F4152"/>
                  </a:solidFill>
                  <a:latin typeface="Arial Nova"/>
                  <a:ea typeface="Arial Nova"/>
                  <a:cs typeface="Arial Nova"/>
                  <a:sym typeface="Arial Nova"/>
                </a:rPr>
                <a:t>Give the same homework again</a:t>
              </a:r>
            </a:p>
          </p:txBody>
        </p:sp>
      </p:grpSp>
      <p:sp>
        <p:nvSpPr>
          <p:cNvPr name="TextBox 17" id="17"/>
          <p:cNvSpPr txBox="true"/>
          <p:nvPr/>
        </p:nvSpPr>
        <p:spPr>
          <a:xfrm rot="0">
            <a:off x="1028700" y="3571443"/>
            <a:ext cx="6037111" cy="4160520"/>
          </a:xfrm>
          <a:prstGeom prst="rect">
            <a:avLst/>
          </a:prstGeom>
        </p:spPr>
        <p:txBody>
          <a:bodyPr anchor="t" rtlCol="false" tIns="0" lIns="0" bIns="0" rIns="0">
            <a:spAutoFit/>
          </a:bodyPr>
          <a:lstStyle/>
          <a:p>
            <a:pPr algn="l">
              <a:lnSpc>
                <a:spcPts val="5489"/>
              </a:lnSpc>
            </a:pPr>
            <a:r>
              <a:rPr lang="en-US" sz="4499">
                <a:solidFill>
                  <a:srgbClr val="FFFFFF"/>
                </a:solidFill>
                <a:latin typeface="Arial Nova"/>
                <a:ea typeface="Arial Nova"/>
                <a:cs typeface="Arial Nova"/>
                <a:sym typeface="Arial Nova"/>
              </a:rPr>
              <a:t>A student regularly doesn’t complete homework.</a:t>
            </a:r>
          </a:p>
          <a:p>
            <a:pPr algn="l">
              <a:lnSpc>
                <a:spcPts val="5489"/>
              </a:lnSpc>
            </a:pPr>
          </a:p>
          <a:p>
            <a:pPr algn="l">
              <a:lnSpc>
                <a:spcPts val="5489"/>
              </a:lnSpc>
            </a:pPr>
            <a:r>
              <a:rPr lang="en-US" sz="4499">
                <a:solidFill>
                  <a:srgbClr val="FFFFFF"/>
                </a:solidFill>
                <a:latin typeface="Arial Nova"/>
                <a:ea typeface="Arial Nova"/>
                <a:cs typeface="Arial Nova"/>
                <a:sym typeface="Arial Nova"/>
              </a:rPr>
              <a:t>What do you do?</a:t>
            </a:r>
          </a:p>
          <a:p>
            <a:pPr algn="l">
              <a:lnSpc>
                <a:spcPts val="5489"/>
              </a:lnSpc>
            </a:pPr>
          </a:p>
        </p:txBody>
      </p:sp>
      <p:grpSp>
        <p:nvGrpSpPr>
          <p:cNvPr name="Group 18" id="18"/>
          <p:cNvGrpSpPr/>
          <p:nvPr/>
        </p:nvGrpSpPr>
        <p:grpSpPr>
          <a:xfrm rot="5400000">
            <a:off x="3702845" y="5119688"/>
            <a:ext cx="8229600" cy="47625"/>
            <a:chOff x="0" y="0"/>
            <a:chExt cx="2167467" cy="12543"/>
          </a:xfrm>
        </p:grpSpPr>
        <p:sp>
          <p:nvSpPr>
            <p:cNvPr name="Freeform 19" id="19"/>
            <p:cNvSpPr/>
            <p:nvPr/>
          </p:nvSpPr>
          <p:spPr>
            <a:xfrm flipH="false" flipV="false" rot="0">
              <a:off x="0" y="0"/>
              <a:ext cx="2167467" cy="12543"/>
            </a:xfrm>
            <a:custGeom>
              <a:avLst/>
              <a:gdLst/>
              <a:ahLst/>
              <a:cxnLst/>
              <a:rect r="r" b="b" t="t" l="l"/>
              <a:pathLst>
                <a:path h="12543" w="2167467">
                  <a:moveTo>
                    <a:pt x="0" y="0"/>
                  </a:moveTo>
                  <a:lnTo>
                    <a:pt x="2167467" y="0"/>
                  </a:lnTo>
                  <a:lnTo>
                    <a:pt x="2167467" y="12543"/>
                  </a:lnTo>
                  <a:lnTo>
                    <a:pt x="0" y="12543"/>
                  </a:lnTo>
                  <a:close/>
                </a:path>
              </a:pathLst>
            </a:custGeom>
            <a:solidFill>
              <a:srgbClr val="88B9C5"/>
            </a:solidFill>
            <a:ln cap="sq">
              <a:noFill/>
              <a:prstDash val="solid"/>
              <a:miter/>
            </a:ln>
          </p:spPr>
        </p:sp>
        <p:sp>
          <p:nvSpPr>
            <p:cNvPr name="TextBox 20" id="20"/>
            <p:cNvSpPr txBox="true"/>
            <p:nvPr/>
          </p:nvSpPr>
          <p:spPr>
            <a:xfrm>
              <a:off x="0" y="-38100"/>
              <a:ext cx="2167467" cy="50643"/>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sp>
        <p:nvSpPr>
          <p:cNvPr name="Freeform 22" id="22"/>
          <p:cNvSpPr/>
          <p:nvPr/>
        </p:nvSpPr>
        <p:spPr>
          <a:xfrm flipH="false" flipV="false" rot="0">
            <a:off x="1120823" y="254787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3">
              <a:extLst>
                <a:ext uri="{96DAC541-7B7A-43D3-8B79-37D633B846F1}">
                  <asvg:svgBlip xmlns:asvg="http://schemas.microsoft.com/office/drawing/2016/SVG/main" r:embed="rId4"/>
                </a:ext>
              </a:extLst>
            </a:blip>
            <a:stretch>
              <a:fillRect l="0" t="0" r="-45831" b="0"/>
            </a:stretch>
          </a:blipFill>
        </p:spPr>
      </p:sp>
      <p:sp>
        <p:nvSpPr>
          <p:cNvPr name="TextBox 23" id="23"/>
          <p:cNvSpPr txBox="true"/>
          <p:nvPr/>
        </p:nvSpPr>
        <p:spPr>
          <a:xfrm rot="0">
            <a:off x="1028700" y="1352550"/>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BF1E1"/>
        </a:solidFill>
      </p:bgPr>
    </p:bg>
    <p:spTree>
      <p:nvGrpSpPr>
        <p:cNvPr id="1" name=""/>
        <p:cNvGrpSpPr/>
        <p:nvPr/>
      </p:nvGrpSpPr>
      <p:grpSpPr>
        <a:xfrm>
          <a:off x="0" y="0"/>
          <a:ext cx="0" cy="0"/>
          <a:chOff x="0" y="0"/>
          <a:chExt cx="0" cy="0"/>
        </a:xfrm>
      </p:grpSpPr>
      <p:grpSp>
        <p:nvGrpSpPr>
          <p:cNvPr name="Group 2" id="2"/>
          <p:cNvGrpSpPr/>
          <p:nvPr/>
        </p:nvGrpSpPr>
        <p:grpSpPr>
          <a:xfrm rot="0">
            <a:off x="7812079" y="1665977"/>
            <a:ext cx="6462063" cy="775094"/>
            <a:chOff x="0" y="0"/>
            <a:chExt cx="2162249" cy="259352"/>
          </a:xfrm>
        </p:grpSpPr>
        <p:sp>
          <p:nvSpPr>
            <p:cNvPr name="Freeform 3" id="3"/>
            <p:cNvSpPr/>
            <p:nvPr/>
          </p:nvSpPr>
          <p:spPr>
            <a:xfrm flipH="false" flipV="false" rot="0">
              <a:off x="0" y="0"/>
              <a:ext cx="2162249" cy="259352"/>
            </a:xfrm>
            <a:custGeom>
              <a:avLst/>
              <a:gdLst/>
              <a:ahLst/>
              <a:cxnLst/>
              <a:rect r="r" b="b" t="t" l="l"/>
              <a:pathLst>
                <a:path h="259352" w="2162249">
                  <a:moveTo>
                    <a:pt x="17971" y="0"/>
                  </a:moveTo>
                  <a:lnTo>
                    <a:pt x="2144278" y="0"/>
                  </a:lnTo>
                  <a:cubicBezTo>
                    <a:pt x="2149044" y="0"/>
                    <a:pt x="2153615" y="1893"/>
                    <a:pt x="2156985" y="5264"/>
                  </a:cubicBezTo>
                  <a:cubicBezTo>
                    <a:pt x="2160356" y="8634"/>
                    <a:pt x="2162249" y="13205"/>
                    <a:pt x="2162249" y="17971"/>
                  </a:cubicBezTo>
                  <a:lnTo>
                    <a:pt x="2162249" y="241381"/>
                  </a:lnTo>
                  <a:cubicBezTo>
                    <a:pt x="2162249" y="246147"/>
                    <a:pt x="2160356" y="250718"/>
                    <a:pt x="2156985" y="254088"/>
                  </a:cubicBezTo>
                  <a:cubicBezTo>
                    <a:pt x="2153615" y="257458"/>
                    <a:pt x="2149044" y="259352"/>
                    <a:pt x="2144278" y="259352"/>
                  </a:cubicBezTo>
                  <a:lnTo>
                    <a:pt x="17971" y="259352"/>
                  </a:lnTo>
                  <a:cubicBezTo>
                    <a:pt x="13205" y="259352"/>
                    <a:pt x="8634" y="257458"/>
                    <a:pt x="5264" y="254088"/>
                  </a:cubicBezTo>
                  <a:cubicBezTo>
                    <a:pt x="1893" y="250718"/>
                    <a:pt x="0" y="246147"/>
                    <a:pt x="0" y="241381"/>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4" id="4"/>
            <p:cNvSpPr txBox="true"/>
            <p:nvPr/>
          </p:nvSpPr>
          <p:spPr>
            <a:xfrm>
              <a:off x="0" y="-38100"/>
              <a:ext cx="2162249" cy="29745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8302278" y="1852907"/>
            <a:ext cx="5481664" cy="372745"/>
          </a:xfrm>
          <a:prstGeom prst="rect">
            <a:avLst/>
          </a:prstGeom>
        </p:spPr>
        <p:txBody>
          <a:bodyPr anchor="t" rtlCol="false" tIns="0" lIns="0" bIns="0" rIns="0">
            <a:spAutoFit/>
          </a:bodyPr>
          <a:lstStyle/>
          <a:p>
            <a:pPr algn="l">
              <a:lnSpc>
                <a:spcPts val="3079"/>
              </a:lnSpc>
            </a:pPr>
            <a:r>
              <a:rPr lang="en-US" sz="2199">
                <a:solidFill>
                  <a:srgbClr val="1F4152"/>
                </a:solidFill>
                <a:latin typeface="Arial Nova"/>
                <a:ea typeface="Arial Nova"/>
                <a:cs typeface="Arial Nova"/>
                <a:sym typeface="Arial Nova"/>
              </a:rPr>
              <a:t>Deduct marks and move on</a:t>
            </a:r>
          </a:p>
        </p:txBody>
      </p:sp>
      <p:grpSp>
        <p:nvGrpSpPr>
          <p:cNvPr name="Group 6" id="6"/>
          <p:cNvGrpSpPr/>
          <p:nvPr/>
        </p:nvGrpSpPr>
        <p:grpSpPr>
          <a:xfrm rot="0">
            <a:off x="8572285" y="2627556"/>
            <a:ext cx="8687015" cy="973203"/>
            <a:chOff x="0" y="0"/>
            <a:chExt cx="2906733" cy="325640"/>
          </a:xfrm>
        </p:grpSpPr>
        <p:sp>
          <p:nvSpPr>
            <p:cNvPr name="Freeform 7" id="7"/>
            <p:cNvSpPr/>
            <p:nvPr/>
          </p:nvSpPr>
          <p:spPr>
            <a:xfrm flipH="false" flipV="false" rot="0">
              <a:off x="0" y="0"/>
              <a:ext cx="2906733" cy="325640"/>
            </a:xfrm>
            <a:custGeom>
              <a:avLst/>
              <a:gdLst/>
              <a:ahLst/>
              <a:cxnLst/>
              <a:rect r="r" b="b" t="t" l="l"/>
              <a:pathLst>
                <a:path h="325640" w="2906733">
                  <a:moveTo>
                    <a:pt x="13368" y="0"/>
                  </a:moveTo>
                  <a:lnTo>
                    <a:pt x="2893364" y="0"/>
                  </a:lnTo>
                  <a:cubicBezTo>
                    <a:pt x="2896910" y="0"/>
                    <a:pt x="2900310" y="1408"/>
                    <a:pt x="2902817" y="3915"/>
                  </a:cubicBezTo>
                  <a:cubicBezTo>
                    <a:pt x="2905324" y="6422"/>
                    <a:pt x="2906733" y="9823"/>
                    <a:pt x="2906733" y="13368"/>
                  </a:cubicBezTo>
                  <a:lnTo>
                    <a:pt x="2906733" y="312272"/>
                  </a:lnTo>
                  <a:cubicBezTo>
                    <a:pt x="2906733" y="315817"/>
                    <a:pt x="2905324" y="319218"/>
                    <a:pt x="2902817" y="321725"/>
                  </a:cubicBezTo>
                  <a:cubicBezTo>
                    <a:pt x="2900310" y="324232"/>
                    <a:pt x="2896910" y="325640"/>
                    <a:pt x="2893364" y="325640"/>
                  </a:cubicBezTo>
                  <a:lnTo>
                    <a:pt x="13368" y="325640"/>
                  </a:lnTo>
                  <a:cubicBezTo>
                    <a:pt x="9823" y="325640"/>
                    <a:pt x="6422" y="324232"/>
                    <a:pt x="3915" y="321725"/>
                  </a:cubicBezTo>
                  <a:cubicBezTo>
                    <a:pt x="1408" y="319218"/>
                    <a:pt x="0" y="315817"/>
                    <a:pt x="0" y="312272"/>
                  </a:cubicBezTo>
                  <a:lnTo>
                    <a:pt x="0" y="13368"/>
                  </a:lnTo>
                  <a:cubicBezTo>
                    <a:pt x="0" y="9823"/>
                    <a:pt x="1408" y="6422"/>
                    <a:pt x="3915" y="3915"/>
                  </a:cubicBezTo>
                  <a:cubicBezTo>
                    <a:pt x="6422" y="1408"/>
                    <a:pt x="9823" y="0"/>
                    <a:pt x="13368" y="0"/>
                  </a:cubicBezTo>
                  <a:close/>
                </a:path>
              </a:pathLst>
            </a:custGeom>
            <a:solidFill>
              <a:srgbClr val="FFCDCF"/>
            </a:solidFill>
            <a:ln cap="sq">
              <a:noFill/>
              <a:prstDash val="solid"/>
              <a:miter/>
            </a:ln>
          </p:spPr>
        </p:sp>
        <p:sp>
          <p:nvSpPr>
            <p:cNvPr name="TextBox 8" id="8"/>
            <p:cNvSpPr txBox="true"/>
            <p:nvPr/>
          </p:nvSpPr>
          <p:spPr>
            <a:xfrm>
              <a:off x="0" y="-38100"/>
              <a:ext cx="2906733" cy="36374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9062484" y="2737037"/>
            <a:ext cx="7754020" cy="656589"/>
          </a:xfrm>
          <a:prstGeom prst="rect">
            <a:avLst/>
          </a:prstGeom>
        </p:spPr>
        <p:txBody>
          <a:bodyPr anchor="t" rtlCol="false" tIns="0" lIns="0" bIns="0" rIns="0">
            <a:spAutoFit/>
          </a:bodyPr>
          <a:lstStyle/>
          <a:p>
            <a:pPr algn="l">
              <a:lnSpc>
                <a:spcPts val="2660"/>
              </a:lnSpc>
            </a:pPr>
            <a:r>
              <a:rPr lang="en-US" sz="1900">
                <a:solidFill>
                  <a:srgbClr val="1F4152"/>
                </a:solidFill>
                <a:latin typeface="Arial Nova"/>
                <a:ea typeface="Arial Nova"/>
                <a:cs typeface="Arial Nova"/>
                <a:sym typeface="Arial Nova"/>
              </a:rPr>
              <a:t>Punishment without understanding the cause may further disengage the student and overlooks barriers to learning.</a:t>
            </a:r>
          </a:p>
        </p:txBody>
      </p:sp>
      <p:sp>
        <p:nvSpPr>
          <p:cNvPr name="Freeform 10" id="10"/>
          <p:cNvSpPr/>
          <p:nvPr/>
        </p:nvSpPr>
        <p:spPr>
          <a:xfrm flipH="false" flipV="false" rot="0">
            <a:off x="7812079" y="2718116"/>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7812079" y="4096058"/>
            <a:ext cx="6462063" cy="943730"/>
            <a:chOff x="0" y="0"/>
            <a:chExt cx="2162249" cy="315778"/>
          </a:xfrm>
        </p:grpSpPr>
        <p:sp>
          <p:nvSpPr>
            <p:cNvPr name="Freeform 12" id="12"/>
            <p:cNvSpPr/>
            <p:nvPr/>
          </p:nvSpPr>
          <p:spPr>
            <a:xfrm flipH="false" flipV="false" rot="0">
              <a:off x="0" y="0"/>
              <a:ext cx="2162249" cy="315778"/>
            </a:xfrm>
            <a:custGeom>
              <a:avLst/>
              <a:gdLst/>
              <a:ahLst/>
              <a:cxnLst/>
              <a:rect r="r" b="b" t="t" l="l"/>
              <a:pathLst>
                <a:path h="315778" w="2162249">
                  <a:moveTo>
                    <a:pt x="17971" y="0"/>
                  </a:moveTo>
                  <a:lnTo>
                    <a:pt x="2144278" y="0"/>
                  </a:lnTo>
                  <a:cubicBezTo>
                    <a:pt x="2149044" y="0"/>
                    <a:pt x="2153615" y="1893"/>
                    <a:pt x="2156985" y="5264"/>
                  </a:cubicBezTo>
                  <a:cubicBezTo>
                    <a:pt x="2160356" y="8634"/>
                    <a:pt x="2162249" y="13205"/>
                    <a:pt x="2162249" y="17971"/>
                  </a:cubicBezTo>
                  <a:lnTo>
                    <a:pt x="2162249" y="297808"/>
                  </a:lnTo>
                  <a:cubicBezTo>
                    <a:pt x="2162249" y="302574"/>
                    <a:pt x="2160356" y="307145"/>
                    <a:pt x="2156985" y="310515"/>
                  </a:cubicBezTo>
                  <a:cubicBezTo>
                    <a:pt x="2153615" y="313885"/>
                    <a:pt x="2149044" y="315778"/>
                    <a:pt x="2144278" y="315778"/>
                  </a:cubicBezTo>
                  <a:lnTo>
                    <a:pt x="17971" y="315778"/>
                  </a:lnTo>
                  <a:cubicBezTo>
                    <a:pt x="13205" y="315778"/>
                    <a:pt x="8634" y="313885"/>
                    <a:pt x="5264" y="310515"/>
                  </a:cubicBezTo>
                  <a:cubicBezTo>
                    <a:pt x="1893" y="307145"/>
                    <a:pt x="0" y="302574"/>
                    <a:pt x="0" y="297808"/>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13" id="13"/>
            <p:cNvSpPr txBox="true"/>
            <p:nvPr/>
          </p:nvSpPr>
          <p:spPr>
            <a:xfrm>
              <a:off x="0" y="-38100"/>
              <a:ext cx="2162249" cy="353878"/>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8191787" y="4228063"/>
            <a:ext cx="5215411" cy="661162"/>
          </a:xfrm>
          <a:prstGeom prst="rect">
            <a:avLst/>
          </a:prstGeom>
        </p:spPr>
        <p:txBody>
          <a:bodyPr anchor="t" rtlCol="false" tIns="0" lIns="0" bIns="0" rIns="0">
            <a:spAutoFit/>
          </a:bodyPr>
          <a:lstStyle/>
          <a:p>
            <a:pPr algn="l">
              <a:lnSpc>
                <a:spcPts val="2683"/>
              </a:lnSpc>
            </a:pPr>
            <a:r>
              <a:rPr lang="en-US" sz="2199">
                <a:solidFill>
                  <a:srgbClr val="1F4152"/>
                </a:solidFill>
                <a:latin typeface="Arial Nova"/>
                <a:ea typeface="Arial Nova"/>
                <a:cs typeface="Arial Nova"/>
                <a:sym typeface="Arial Nova"/>
              </a:rPr>
              <a:t>Talk to them about what's challenging and suggest a new approach </a:t>
            </a:r>
          </a:p>
        </p:txBody>
      </p:sp>
      <p:grpSp>
        <p:nvGrpSpPr>
          <p:cNvPr name="Group 15" id="15"/>
          <p:cNvGrpSpPr/>
          <p:nvPr/>
        </p:nvGrpSpPr>
        <p:grpSpPr>
          <a:xfrm rot="0">
            <a:off x="8572285" y="5258484"/>
            <a:ext cx="8687015" cy="973203"/>
            <a:chOff x="0" y="0"/>
            <a:chExt cx="2906733" cy="325640"/>
          </a:xfrm>
        </p:grpSpPr>
        <p:sp>
          <p:nvSpPr>
            <p:cNvPr name="Freeform 16" id="16"/>
            <p:cNvSpPr/>
            <p:nvPr/>
          </p:nvSpPr>
          <p:spPr>
            <a:xfrm flipH="false" flipV="false" rot="0">
              <a:off x="0" y="0"/>
              <a:ext cx="2906733" cy="325640"/>
            </a:xfrm>
            <a:custGeom>
              <a:avLst/>
              <a:gdLst/>
              <a:ahLst/>
              <a:cxnLst/>
              <a:rect r="r" b="b" t="t" l="l"/>
              <a:pathLst>
                <a:path h="325640" w="2906733">
                  <a:moveTo>
                    <a:pt x="13368" y="0"/>
                  </a:moveTo>
                  <a:lnTo>
                    <a:pt x="2893364" y="0"/>
                  </a:lnTo>
                  <a:cubicBezTo>
                    <a:pt x="2896910" y="0"/>
                    <a:pt x="2900310" y="1408"/>
                    <a:pt x="2902817" y="3915"/>
                  </a:cubicBezTo>
                  <a:cubicBezTo>
                    <a:pt x="2905324" y="6422"/>
                    <a:pt x="2906733" y="9823"/>
                    <a:pt x="2906733" y="13368"/>
                  </a:cubicBezTo>
                  <a:lnTo>
                    <a:pt x="2906733" y="312272"/>
                  </a:lnTo>
                  <a:cubicBezTo>
                    <a:pt x="2906733" y="315817"/>
                    <a:pt x="2905324" y="319218"/>
                    <a:pt x="2902817" y="321725"/>
                  </a:cubicBezTo>
                  <a:cubicBezTo>
                    <a:pt x="2900310" y="324232"/>
                    <a:pt x="2896910" y="325640"/>
                    <a:pt x="2893364" y="325640"/>
                  </a:cubicBezTo>
                  <a:lnTo>
                    <a:pt x="13368" y="325640"/>
                  </a:lnTo>
                  <a:cubicBezTo>
                    <a:pt x="9823" y="325640"/>
                    <a:pt x="6422" y="324232"/>
                    <a:pt x="3915" y="321725"/>
                  </a:cubicBezTo>
                  <a:cubicBezTo>
                    <a:pt x="1408" y="319218"/>
                    <a:pt x="0" y="315817"/>
                    <a:pt x="0" y="312272"/>
                  </a:cubicBezTo>
                  <a:lnTo>
                    <a:pt x="0" y="13368"/>
                  </a:lnTo>
                  <a:cubicBezTo>
                    <a:pt x="0" y="9823"/>
                    <a:pt x="1408" y="6422"/>
                    <a:pt x="3915" y="3915"/>
                  </a:cubicBezTo>
                  <a:cubicBezTo>
                    <a:pt x="6422" y="1408"/>
                    <a:pt x="9823" y="0"/>
                    <a:pt x="13368" y="0"/>
                  </a:cubicBezTo>
                  <a:close/>
                </a:path>
              </a:pathLst>
            </a:custGeom>
            <a:solidFill>
              <a:srgbClr val="FFCDCF"/>
            </a:solidFill>
            <a:ln cap="sq">
              <a:noFill/>
              <a:prstDash val="solid"/>
              <a:miter/>
            </a:ln>
          </p:spPr>
        </p:sp>
        <p:sp>
          <p:nvSpPr>
            <p:cNvPr name="TextBox 17" id="17"/>
            <p:cNvSpPr txBox="true"/>
            <p:nvPr/>
          </p:nvSpPr>
          <p:spPr>
            <a:xfrm>
              <a:off x="0" y="-38100"/>
              <a:ext cx="2906733" cy="363740"/>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9062484" y="5401739"/>
            <a:ext cx="7754020" cy="656589"/>
          </a:xfrm>
          <a:prstGeom prst="rect">
            <a:avLst/>
          </a:prstGeom>
        </p:spPr>
        <p:txBody>
          <a:bodyPr anchor="t" rtlCol="false" tIns="0" lIns="0" bIns="0" rIns="0">
            <a:spAutoFit/>
          </a:bodyPr>
          <a:lstStyle/>
          <a:p>
            <a:pPr algn="l">
              <a:lnSpc>
                <a:spcPts val="2660"/>
              </a:lnSpc>
            </a:pPr>
            <a:r>
              <a:rPr lang="en-US" sz="1900">
                <a:solidFill>
                  <a:srgbClr val="1F4152"/>
                </a:solidFill>
                <a:latin typeface="Arial Nova"/>
                <a:ea typeface="Arial Nova"/>
                <a:cs typeface="Arial Nova"/>
                <a:sym typeface="Arial Nova"/>
              </a:rPr>
              <a:t>This approach acknowledges challenges, shows care, and helps the student take responsibility while exploring strategies for improvement.</a:t>
            </a:r>
          </a:p>
        </p:txBody>
      </p:sp>
      <p:sp>
        <p:nvSpPr>
          <p:cNvPr name="Freeform 19" id="19"/>
          <p:cNvSpPr/>
          <p:nvPr/>
        </p:nvSpPr>
        <p:spPr>
          <a:xfrm flipH="false" flipV="false" rot="0">
            <a:off x="7877252" y="5407331"/>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0">
            <a:off x="7812079" y="6726987"/>
            <a:ext cx="6462063" cy="681937"/>
            <a:chOff x="0" y="0"/>
            <a:chExt cx="2162249" cy="228181"/>
          </a:xfrm>
        </p:grpSpPr>
        <p:sp>
          <p:nvSpPr>
            <p:cNvPr name="Freeform 21" id="21"/>
            <p:cNvSpPr/>
            <p:nvPr/>
          </p:nvSpPr>
          <p:spPr>
            <a:xfrm flipH="false" flipV="false" rot="0">
              <a:off x="0" y="0"/>
              <a:ext cx="2162249" cy="228181"/>
            </a:xfrm>
            <a:custGeom>
              <a:avLst/>
              <a:gdLst/>
              <a:ahLst/>
              <a:cxnLst/>
              <a:rect r="r" b="b" t="t" l="l"/>
              <a:pathLst>
                <a:path h="228181" w="2162249">
                  <a:moveTo>
                    <a:pt x="17971" y="0"/>
                  </a:moveTo>
                  <a:lnTo>
                    <a:pt x="2144278" y="0"/>
                  </a:lnTo>
                  <a:cubicBezTo>
                    <a:pt x="2149044" y="0"/>
                    <a:pt x="2153615" y="1893"/>
                    <a:pt x="2156985" y="5264"/>
                  </a:cubicBezTo>
                  <a:cubicBezTo>
                    <a:pt x="2160356" y="8634"/>
                    <a:pt x="2162249" y="13205"/>
                    <a:pt x="2162249" y="17971"/>
                  </a:cubicBezTo>
                  <a:lnTo>
                    <a:pt x="2162249" y="210210"/>
                  </a:lnTo>
                  <a:cubicBezTo>
                    <a:pt x="2162249" y="214976"/>
                    <a:pt x="2160356" y="219547"/>
                    <a:pt x="2156985" y="222917"/>
                  </a:cubicBezTo>
                  <a:cubicBezTo>
                    <a:pt x="2153615" y="226287"/>
                    <a:pt x="2149044" y="228181"/>
                    <a:pt x="2144278" y="228181"/>
                  </a:cubicBezTo>
                  <a:lnTo>
                    <a:pt x="17971" y="228181"/>
                  </a:lnTo>
                  <a:cubicBezTo>
                    <a:pt x="13205" y="228181"/>
                    <a:pt x="8634" y="226287"/>
                    <a:pt x="5264" y="222917"/>
                  </a:cubicBezTo>
                  <a:cubicBezTo>
                    <a:pt x="1893" y="219547"/>
                    <a:pt x="0" y="214976"/>
                    <a:pt x="0" y="210210"/>
                  </a:cubicBezTo>
                  <a:lnTo>
                    <a:pt x="0" y="17971"/>
                  </a:lnTo>
                  <a:cubicBezTo>
                    <a:pt x="0" y="13205"/>
                    <a:pt x="1893" y="8634"/>
                    <a:pt x="5264" y="5264"/>
                  </a:cubicBezTo>
                  <a:cubicBezTo>
                    <a:pt x="8634" y="1893"/>
                    <a:pt x="13205" y="0"/>
                    <a:pt x="17971" y="0"/>
                  </a:cubicBezTo>
                  <a:close/>
                </a:path>
              </a:pathLst>
            </a:custGeom>
            <a:solidFill>
              <a:srgbClr val="FFCDCF"/>
            </a:solidFill>
            <a:ln cap="sq">
              <a:noFill/>
              <a:prstDash val="solid"/>
              <a:miter/>
            </a:ln>
          </p:spPr>
        </p:sp>
        <p:sp>
          <p:nvSpPr>
            <p:cNvPr name="TextBox 22" id="22"/>
            <p:cNvSpPr txBox="true"/>
            <p:nvPr/>
          </p:nvSpPr>
          <p:spPr>
            <a:xfrm>
              <a:off x="0" y="-38100"/>
              <a:ext cx="2162249" cy="266281"/>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8191787" y="6858992"/>
            <a:ext cx="5366274" cy="327787"/>
          </a:xfrm>
          <a:prstGeom prst="rect">
            <a:avLst/>
          </a:prstGeom>
        </p:spPr>
        <p:txBody>
          <a:bodyPr anchor="t" rtlCol="false" tIns="0" lIns="0" bIns="0" rIns="0">
            <a:spAutoFit/>
          </a:bodyPr>
          <a:lstStyle/>
          <a:p>
            <a:pPr algn="l">
              <a:lnSpc>
                <a:spcPts val="2683"/>
              </a:lnSpc>
            </a:pPr>
            <a:r>
              <a:rPr lang="en-US" sz="2199">
                <a:solidFill>
                  <a:srgbClr val="1F4152"/>
                </a:solidFill>
                <a:latin typeface="Arial Nova"/>
                <a:ea typeface="Arial Nova"/>
                <a:cs typeface="Arial Nova"/>
                <a:sym typeface="Arial Nova"/>
              </a:rPr>
              <a:t>Give the same homework again</a:t>
            </a:r>
          </a:p>
        </p:txBody>
      </p:sp>
      <p:grpSp>
        <p:nvGrpSpPr>
          <p:cNvPr name="Group 24" id="24"/>
          <p:cNvGrpSpPr/>
          <p:nvPr/>
        </p:nvGrpSpPr>
        <p:grpSpPr>
          <a:xfrm rot="0">
            <a:off x="8572285" y="7647820"/>
            <a:ext cx="8687015" cy="973203"/>
            <a:chOff x="0" y="0"/>
            <a:chExt cx="2906733" cy="325640"/>
          </a:xfrm>
        </p:grpSpPr>
        <p:sp>
          <p:nvSpPr>
            <p:cNvPr name="Freeform 25" id="25"/>
            <p:cNvSpPr/>
            <p:nvPr/>
          </p:nvSpPr>
          <p:spPr>
            <a:xfrm flipH="false" flipV="false" rot="0">
              <a:off x="0" y="0"/>
              <a:ext cx="2906733" cy="325640"/>
            </a:xfrm>
            <a:custGeom>
              <a:avLst/>
              <a:gdLst/>
              <a:ahLst/>
              <a:cxnLst/>
              <a:rect r="r" b="b" t="t" l="l"/>
              <a:pathLst>
                <a:path h="325640" w="2906733">
                  <a:moveTo>
                    <a:pt x="13368" y="0"/>
                  </a:moveTo>
                  <a:lnTo>
                    <a:pt x="2893364" y="0"/>
                  </a:lnTo>
                  <a:cubicBezTo>
                    <a:pt x="2896910" y="0"/>
                    <a:pt x="2900310" y="1408"/>
                    <a:pt x="2902817" y="3915"/>
                  </a:cubicBezTo>
                  <a:cubicBezTo>
                    <a:pt x="2905324" y="6422"/>
                    <a:pt x="2906733" y="9823"/>
                    <a:pt x="2906733" y="13368"/>
                  </a:cubicBezTo>
                  <a:lnTo>
                    <a:pt x="2906733" y="312272"/>
                  </a:lnTo>
                  <a:cubicBezTo>
                    <a:pt x="2906733" y="315817"/>
                    <a:pt x="2905324" y="319218"/>
                    <a:pt x="2902817" y="321725"/>
                  </a:cubicBezTo>
                  <a:cubicBezTo>
                    <a:pt x="2900310" y="324232"/>
                    <a:pt x="2896910" y="325640"/>
                    <a:pt x="2893364" y="325640"/>
                  </a:cubicBezTo>
                  <a:lnTo>
                    <a:pt x="13368" y="325640"/>
                  </a:lnTo>
                  <a:cubicBezTo>
                    <a:pt x="9823" y="325640"/>
                    <a:pt x="6422" y="324232"/>
                    <a:pt x="3915" y="321725"/>
                  </a:cubicBezTo>
                  <a:cubicBezTo>
                    <a:pt x="1408" y="319218"/>
                    <a:pt x="0" y="315817"/>
                    <a:pt x="0" y="312272"/>
                  </a:cubicBezTo>
                  <a:lnTo>
                    <a:pt x="0" y="13368"/>
                  </a:lnTo>
                  <a:cubicBezTo>
                    <a:pt x="0" y="9823"/>
                    <a:pt x="1408" y="6422"/>
                    <a:pt x="3915" y="3915"/>
                  </a:cubicBezTo>
                  <a:cubicBezTo>
                    <a:pt x="6422" y="1408"/>
                    <a:pt x="9823" y="0"/>
                    <a:pt x="13368" y="0"/>
                  </a:cubicBezTo>
                  <a:close/>
                </a:path>
              </a:pathLst>
            </a:custGeom>
            <a:solidFill>
              <a:srgbClr val="FFCDCF"/>
            </a:solidFill>
            <a:ln cap="sq">
              <a:noFill/>
              <a:prstDash val="solid"/>
              <a:miter/>
            </a:ln>
          </p:spPr>
        </p:sp>
        <p:sp>
          <p:nvSpPr>
            <p:cNvPr name="TextBox 26" id="26"/>
            <p:cNvSpPr txBox="true"/>
            <p:nvPr/>
          </p:nvSpPr>
          <p:spPr>
            <a:xfrm>
              <a:off x="0" y="-38100"/>
              <a:ext cx="2906733" cy="36374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9062484" y="7757301"/>
            <a:ext cx="7754020" cy="656589"/>
          </a:xfrm>
          <a:prstGeom prst="rect">
            <a:avLst/>
          </a:prstGeom>
        </p:spPr>
        <p:txBody>
          <a:bodyPr anchor="t" rtlCol="false" tIns="0" lIns="0" bIns="0" rIns="0">
            <a:spAutoFit/>
          </a:bodyPr>
          <a:lstStyle/>
          <a:p>
            <a:pPr algn="l">
              <a:lnSpc>
                <a:spcPts val="2660"/>
              </a:lnSpc>
            </a:pPr>
            <a:r>
              <a:rPr lang="en-US" sz="1900">
                <a:solidFill>
                  <a:srgbClr val="1F4152"/>
                </a:solidFill>
                <a:latin typeface="Arial Nova"/>
                <a:ea typeface="Arial Nova"/>
                <a:cs typeface="Arial Nova"/>
                <a:sym typeface="Arial Nova"/>
              </a:rPr>
              <a:t>Repetition without addressing the underlying problem is unlikely to change the outcome and may increase frustration or avoidance.</a:t>
            </a:r>
          </a:p>
        </p:txBody>
      </p:sp>
      <p:sp>
        <p:nvSpPr>
          <p:cNvPr name="Freeform 28" id="28"/>
          <p:cNvSpPr/>
          <p:nvPr/>
        </p:nvSpPr>
        <p:spPr>
          <a:xfrm flipH="false" flipV="false" rot="0">
            <a:off x="7877252" y="7796666"/>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9" id="29"/>
          <p:cNvSpPr txBox="true"/>
          <p:nvPr/>
        </p:nvSpPr>
        <p:spPr>
          <a:xfrm rot="0">
            <a:off x="1085850" y="5026939"/>
            <a:ext cx="6037111" cy="2041017"/>
          </a:xfrm>
          <a:prstGeom prst="rect">
            <a:avLst/>
          </a:prstGeom>
        </p:spPr>
        <p:txBody>
          <a:bodyPr anchor="t" rtlCol="false" tIns="0" lIns="0" bIns="0" rIns="0">
            <a:spAutoFit/>
          </a:bodyPr>
          <a:lstStyle/>
          <a:p>
            <a:pPr algn="l">
              <a:lnSpc>
                <a:spcPts val="3294"/>
              </a:lnSpc>
            </a:pPr>
            <a:r>
              <a:rPr lang="en-US" sz="2700">
                <a:solidFill>
                  <a:srgbClr val="0D3A74"/>
                </a:solidFill>
                <a:latin typeface="Arial Nova"/>
                <a:ea typeface="Arial Nova"/>
                <a:cs typeface="Arial Nova"/>
                <a:sym typeface="Arial Nova"/>
              </a:rPr>
              <a:t>A student is quiet and reluctant to participate during class.</a:t>
            </a:r>
          </a:p>
          <a:p>
            <a:pPr algn="l">
              <a:lnSpc>
                <a:spcPts val="3294"/>
              </a:lnSpc>
            </a:pPr>
          </a:p>
          <a:p>
            <a:pPr algn="l">
              <a:lnSpc>
                <a:spcPts val="3294"/>
              </a:lnSpc>
            </a:pPr>
            <a:r>
              <a:rPr lang="en-US" sz="2700">
                <a:solidFill>
                  <a:srgbClr val="0D3A74"/>
                </a:solidFill>
                <a:latin typeface="Arial Nova"/>
                <a:ea typeface="Arial Nova"/>
                <a:cs typeface="Arial Nova"/>
                <a:sym typeface="Arial Nova"/>
              </a:rPr>
              <a:t>What do you do?</a:t>
            </a:r>
          </a:p>
          <a:p>
            <a:pPr algn="l">
              <a:lnSpc>
                <a:spcPts val="3294"/>
              </a:lnSpc>
            </a:pPr>
          </a:p>
        </p:txBody>
      </p:sp>
      <p:sp>
        <p:nvSpPr>
          <p:cNvPr name="Freeform 30" id="3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Freeform 31" id="31"/>
          <p:cNvSpPr/>
          <p:nvPr/>
        </p:nvSpPr>
        <p:spPr>
          <a:xfrm flipH="false" flipV="false" rot="0">
            <a:off x="1085850" y="445968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5">
              <a:extLst>
                <a:ext uri="{96DAC541-7B7A-43D3-8B79-37D633B846F1}">
                  <asvg:svgBlip xmlns:asvg="http://schemas.microsoft.com/office/drawing/2016/SVG/main" r:embed="rId6"/>
                </a:ext>
              </a:extLst>
            </a:blip>
            <a:stretch>
              <a:fillRect l="0" t="0" r="-45831" b="0"/>
            </a:stretch>
          </a:blipFill>
        </p:spPr>
      </p:sp>
      <p:sp>
        <p:nvSpPr>
          <p:cNvPr name="TextBox 32" id="32"/>
          <p:cNvSpPr txBox="true"/>
          <p:nvPr/>
        </p:nvSpPr>
        <p:spPr>
          <a:xfrm rot="0">
            <a:off x="1028700" y="3310174"/>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5F9595"/>
        </a:solidFill>
      </p:bgPr>
    </p:bg>
    <p:spTree>
      <p:nvGrpSpPr>
        <p:cNvPr id="1" name=""/>
        <p:cNvGrpSpPr/>
        <p:nvPr/>
      </p:nvGrpSpPr>
      <p:grpSpPr>
        <a:xfrm>
          <a:off x="0" y="0"/>
          <a:ext cx="0" cy="0"/>
          <a:chOff x="0" y="0"/>
          <a:chExt cx="0" cy="0"/>
        </a:xfrm>
      </p:grpSpPr>
      <p:sp>
        <p:nvSpPr>
          <p:cNvPr name="TextBox 2" id="2"/>
          <p:cNvSpPr txBox="true"/>
          <p:nvPr/>
        </p:nvSpPr>
        <p:spPr>
          <a:xfrm rot="0">
            <a:off x="1041302" y="3824434"/>
            <a:ext cx="9632656" cy="1772285"/>
          </a:xfrm>
          <a:prstGeom prst="rect">
            <a:avLst/>
          </a:prstGeom>
        </p:spPr>
        <p:txBody>
          <a:bodyPr anchor="t" rtlCol="false" tIns="0" lIns="0" bIns="0" rIns="0">
            <a:spAutoFit/>
          </a:bodyPr>
          <a:lstStyle/>
          <a:p>
            <a:pPr algn="l">
              <a:lnSpc>
                <a:spcPts val="4720"/>
              </a:lnSpc>
            </a:pPr>
            <a:r>
              <a:rPr lang="en-US" sz="4000">
                <a:solidFill>
                  <a:srgbClr val="FFFFFF"/>
                </a:solidFill>
                <a:latin typeface="Arial Nova"/>
                <a:ea typeface="Arial Nova"/>
                <a:cs typeface="Arial Nova"/>
                <a:sym typeface="Arial Nova"/>
              </a:rPr>
              <a:t>What is one way you show appreciation or interest in your students daily? How might this affect their emotional engagement?</a:t>
            </a:r>
          </a:p>
        </p:txBody>
      </p:sp>
      <p:sp>
        <p:nvSpPr>
          <p:cNvPr name="Freeform 3" id="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sp>
        <p:nvSpPr>
          <p:cNvPr name="TextBox 4" id="4"/>
          <p:cNvSpPr txBox="true"/>
          <p:nvPr/>
        </p:nvSpPr>
        <p:spPr>
          <a:xfrm rot="0">
            <a:off x="1028700" y="1292447"/>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grpSp>
        <p:nvGrpSpPr>
          <p:cNvPr name="Group 5" id="5"/>
          <p:cNvGrpSpPr/>
          <p:nvPr/>
        </p:nvGrpSpPr>
        <p:grpSpPr>
          <a:xfrm rot="0">
            <a:off x="1041302" y="2971325"/>
            <a:ext cx="9018830" cy="247973"/>
            <a:chOff x="0" y="0"/>
            <a:chExt cx="12025106" cy="330631"/>
          </a:xfrm>
        </p:grpSpPr>
        <p:sp>
          <p:nvSpPr>
            <p:cNvPr name="Freeform 6" id="6"/>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3">
                <a:extLst>
                  <a:ext uri="{96DAC541-7B7A-43D3-8B79-37D633B846F1}">
                    <asvg:svgBlip xmlns:asvg="http://schemas.microsoft.com/office/drawing/2016/SVG/main" r:embed="rId4"/>
                  </a:ext>
                </a:extLst>
              </a:blip>
              <a:stretch>
                <a:fillRect l="0" t="0" r="-398113" b="0"/>
              </a:stretch>
            </a:blipFill>
          </p:spPr>
        </p:sp>
      </p:grpSp>
      <p:grpSp>
        <p:nvGrpSpPr>
          <p:cNvPr name="Group 8" id="8"/>
          <p:cNvGrpSpPr/>
          <p:nvPr/>
        </p:nvGrpSpPr>
        <p:grpSpPr>
          <a:xfrm rot="0">
            <a:off x="11665893" y="1666024"/>
            <a:ext cx="5442140" cy="544214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2051699" y="2825972"/>
            <a:ext cx="3291960" cy="7439457"/>
          </a:xfrm>
          <a:custGeom>
            <a:avLst/>
            <a:gdLst/>
            <a:ahLst/>
            <a:cxnLst/>
            <a:rect r="r" b="b" t="t" l="l"/>
            <a:pathLst>
              <a:path h="7439457" w="3291960">
                <a:moveTo>
                  <a:pt x="0" y="0"/>
                </a:moveTo>
                <a:lnTo>
                  <a:pt x="3291959" y="0"/>
                </a:lnTo>
                <a:lnTo>
                  <a:pt x="3291959" y="7439457"/>
                </a:lnTo>
                <a:lnTo>
                  <a:pt x="0" y="74394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158106"/>
            <a:ext cx="6015500" cy="248811"/>
          </a:xfrm>
          <a:custGeom>
            <a:avLst/>
            <a:gdLst/>
            <a:ahLst/>
            <a:cxnLst/>
            <a:rect r="r" b="b" t="t" l="l"/>
            <a:pathLst>
              <a:path h="248811" w="6015500">
                <a:moveTo>
                  <a:pt x="0" y="0"/>
                </a:moveTo>
                <a:lnTo>
                  <a:pt x="6015500" y="0"/>
                </a:lnTo>
                <a:lnTo>
                  <a:pt x="6015500" y="248812"/>
                </a:lnTo>
                <a:lnTo>
                  <a:pt x="0" y="248812"/>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3" id="3"/>
          <p:cNvSpPr txBox="true"/>
          <p:nvPr/>
        </p:nvSpPr>
        <p:spPr>
          <a:xfrm rot="0">
            <a:off x="1028700" y="1133475"/>
            <a:ext cx="14511409" cy="696608"/>
          </a:xfrm>
          <a:prstGeom prst="rect">
            <a:avLst/>
          </a:prstGeom>
        </p:spPr>
        <p:txBody>
          <a:bodyPr anchor="t" rtlCol="false" tIns="0" lIns="0" bIns="0" rIns="0">
            <a:spAutoFit/>
          </a:bodyPr>
          <a:lstStyle/>
          <a:p>
            <a:pPr algn="l">
              <a:lnSpc>
                <a:spcPts val="5300"/>
              </a:lnSpc>
            </a:pPr>
            <a:r>
              <a:rPr lang="en-US" sz="5300">
                <a:solidFill>
                  <a:srgbClr val="0D3A74"/>
                </a:solidFill>
                <a:latin typeface="Arial Nova"/>
                <a:ea typeface="Arial Nova"/>
                <a:cs typeface="Arial Nova"/>
                <a:sym typeface="Arial Nova"/>
              </a:rPr>
              <a:t>Strategies for building strong connections</a:t>
            </a:r>
          </a:p>
        </p:txBody>
      </p:sp>
      <p:sp>
        <p:nvSpPr>
          <p:cNvPr name="TextBox 4" id="4"/>
          <p:cNvSpPr txBox="true"/>
          <p:nvPr/>
        </p:nvSpPr>
        <p:spPr>
          <a:xfrm rot="0">
            <a:off x="1509882" y="3141547"/>
            <a:ext cx="15901818" cy="409575"/>
          </a:xfrm>
          <a:prstGeom prst="rect">
            <a:avLst/>
          </a:prstGeom>
        </p:spPr>
        <p:txBody>
          <a:bodyPr anchor="t" rtlCol="false" tIns="0" lIns="0" bIns="0" rIns="0">
            <a:spAutoFit/>
          </a:bodyPr>
          <a:lstStyle/>
          <a:p>
            <a:pPr algn="l">
              <a:lnSpc>
                <a:spcPts val="3000"/>
              </a:lnSpc>
            </a:pPr>
            <a:r>
              <a:rPr lang="en-US" b="true" sz="3000">
                <a:solidFill>
                  <a:srgbClr val="1F4152"/>
                </a:solidFill>
                <a:latin typeface="Arial Nova Bold"/>
                <a:ea typeface="Arial Nova Bold"/>
                <a:cs typeface="Arial Nova Bold"/>
                <a:sym typeface="Arial Nova Bold"/>
              </a:rPr>
              <a:t>Providing emotional encouragement:</a:t>
            </a:r>
            <a:r>
              <a:rPr lang="en-US" sz="3000">
                <a:solidFill>
                  <a:srgbClr val="1F4152"/>
                </a:solidFill>
                <a:latin typeface="Arial Nova"/>
                <a:ea typeface="Arial Nova"/>
                <a:cs typeface="Arial Nova"/>
                <a:sym typeface="Arial Nova"/>
              </a:rPr>
              <a:t> Celebrate effort and growth, not just outcomes.</a:t>
            </a:r>
          </a:p>
        </p:txBody>
      </p:sp>
      <p:sp>
        <p:nvSpPr>
          <p:cNvPr name="Freeform 5" id="5"/>
          <p:cNvSpPr/>
          <p:nvPr/>
        </p:nvSpPr>
        <p:spPr>
          <a:xfrm flipH="false" flipV="false" rot="0">
            <a:off x="728413" y="2875612"/>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509882" y="4294072"/>
            <a:ext cx="15901818" cy="409575"/>
          </a:xfrm>
          <a:prstGeom prst="rect">
            <a:avLst/>
          </a:prstGeom>
        </p:spPr>
        <p:txBody>
          <a:bodyPr anchor="t" rtlCol="false" tIns="0" lIns="0" bIns="0" rIns="0">
            <a:spAutoFit/>
          </a:bodyPr>
          <a:lstStyle/>
          <a:p>
            <a:pPr algn="l">
              <a:lnSpc>
                <a:spcPts val="3000"/>
              </a:lnSpc>
            </a:pPr>
            <a:r>
              <a:rPr lang="en-US" b="true" sz="3000">
                <a:solidFill>
                  <a:srgbClr val="1F4152"/>
                </a:solidFill>
                <a:latin typeface="Arial Nova Bold"/>
                <a:ea typeface="Arial Nova Bold"/>
                <a:cs typeface="Arial Nova Bold"/>
                <a:sym typeface="Arial Nova Bold"/>
              </a:rPr>
              <a:t>Setting goals collaboratively:</a:t>
            </a:r>
            <a:r>
              <a:rPr lang="en-US" sz="3000">
                <a:solidFill>
                  <a:srgbClr val="1F4152"/>
                </a:solidFill>
                <a:latin typeface="Arial Nova"/>
                <a:ea typeface="Arial Nova"/>
                <a:cs typeface="Arial Nova"/>
                <a:sym typeface="Arial Nova"/>
              </a:rPr>
              <a:t> Involve students in shaping learning objectives.</a:t>
            </a:r>
          </a:p>
        </p:txBody>
      </p:sp>
      <p:sp>
        <p:nvSpPr>
          <p:cNvPr name="Freeform 7" id="7"/>
          <p:cNvSpPr/>
          <p:nvPr/>
        </p:nvSpPr>
        <p:spPr>
          <a:xfrm flipH="false" flipV="false" rot="0">
            <a:off x="728413" y="4021041"/>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527453" y="5437072"/>
            <a:ext cx="15901818" cy="409575"/>
          </a:xfrm>
          <a:prstGeom prst="rect">
            <a:avLst/>
          </a:prstGeom>
        </p:spPr>
        <p:txBody>
          <a:bodyPr anchor="t" rtlCol="false" tIns="0" lIns="0" bIns="0" rIns="0">
            <a:spAutoFit/>
          </a:bodyPr>
          <a:lstStyle/>
          <a:p>
            <a:pPr algn="l">
              <a:lnSpc>
                <a:spcPts val="3000"/>
              </a:lnSpc>
            </a:pPr>
            <a:r>
              <a:rPr lang="en-US" b="true" sz="3000">
                <a:solidFill>
                  <a:srgbClr val="1F4152"/>
                </a:solidFill>
                <a:latin typeface="Arial Nova Bold"/>
                <a:ea typeface="Arial Nova Bold"/>
                <a:cs typeface="Arial Nova Bold"/>
                <a:sym typeface="Arial Nova Bold"/>
              </a:rPr>
              <a:t>Using peer collaboration:</a:t>
            </a:r>
            <a:r>
              <a:rPr lang="en-US" sz="3000">
                <a:solidFill>
                  <a:srgbClr val="1F4152"/>
                </a:solidFill>
                <a:latin typeface="Arial Nova"/>
                <a:ea typeface="Arial Nova"/>
                <a:cs typeface="Arial Nova"/>
                <a:sym typeface="Arial Nova"/>
              </a:rPr>
              <a:t> Facilitate learning partnerships to build social and academic trust.</a:t>
            </a:r>
          </a:p>
        </p:txBody>
      </p:sp>
      <p:sp>
        <p:nvSpPr>
          <p:cNvPr name="Freeform 9" id="9"/>
          <p:cNvSpPr/>
          <p:nvPr/>
        </p:nvSpPr>
        <p:spPr>
          <a:xfrm flipH="false" flipV="false" rot="0">
            <a:off x="728413" y="5171615"/>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509882" y="6675322"/>
            <a:ext cx="15901818" cy="409575"/>
          </a:xfrm>
          <a:prstGeom prst="rect">
            <a:avLst/>
          </a:prstGeom>
        </p:spPr>
        <p:txBody>
          <a:bodyPr anchor="t" rtlCol="false" tIns="0" lIns="0" bIns="0" rIns="0">
            <a:spAutoFit/>
          </a:bodyPr>
          <a:lstStyle/>
          <a:p>
            <a:pPr algn="l">
              <a:lnSpc>
                <a:spcPts val="3000"/>
              </a:lnSpc>
            </a:pPr>
            <a:r>
              <a:rPr lang="en-US" b="true" sz="3000">
                <a:solidFill>
                  <a:srgbClr val="1F4152"/>
                </a:solidFill>
                <a:latin typeface="Arial Nova Bold"/>
                <a:ea typeface="Arial Nova Bold"/>
                <a:cs typeface="Arial Nova Bold"/>
                <a:sym typeface="Arial Nova Bold"/>
              </a:rPr>
              <a:t>Adapting approaches:</a:t>
            </a:r>
            <a:r>
              <a:rPr lang="en-US" sz="3000">
                <a:solidFill>
                  <a:srgbClr val="1F4152"/>
                </a:solidFill>
                <a:latin typeface="Arial Nova"/>
                <a:ea typeface="Arial Nova"/>
                <a:cs typeface="Arial Nova"/>
                <a:sym typeface="Arial Nova"/>
              </a:rPr>
              <a:t> Differentiate tasks and communication styles for student needs.</a:t>
            </a:r>
          </a:p>
        </p:txBody>
      </p:sp>
      <p:sp>
        <p:nvSpPr>
          <p:cNvPr name="Freeform 11" id="11"/>
          <p:cNvSpPr/>
          <p:nvPr/>
        </p:nvSpPr>
        <p:spPr>
          <a:xfrm flipH="false" flipV="false" rot="0">
            <a:off x="714166" y="6420312"/>
            <a:ext cx="629069" cy="675510"/>
          </a:xfrm>
          <a:custGeom>
            <a:avLst/>
            <a:gdLst/>
            <a:ahLst/>
            <a:cxnLst/>
            <a:rect r="r" b="b" t="t" l="l"/>
            <a:pathLst>
              <a:path h="675510" w="629069">
                <a:moveTo>
                  <a:pt x="0" y="0"/>
                </a:moveTo>
                <a:lnTo>
                  <a:pt x="629068" y="0"/>
                </a:lnTo>
                <a:lnTo>
                  <a:pt x="629068" y="675511"/>
                </a:lnTo>
                <a:lnTo>
                  <a:pt x="0" y="6755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509882" y="7808797"/>
            <a:ext cx="15901818" cy="857250"/>
          </a:xfrm>
          <a:prstGeom prst="rect">
            <a:avLst/>
          </a:prstGeom>
        </p:spPr>
        <p:txBody>
          <a:bodyPr anchor="t" rtlCol="false" tIns="0" lIns="0" bIns="0" rIns="0">
            <a:spAutoFit/>
          </a:bodyPr>
          <a:lstStyle/>
          <a:p>
            <a:pPr algn="l">
              <a:lnSpc>
                <a:spcPts val="3300"/>
              </a:lnSpc>
            </a:pPr>
            <a:r>
              <a:rPr lang="en-US" b="true" sz="3000">
                <a:solidFill>
                  <a:srgbClr val="1F4152"/>
                </a:solidFill>
                <a:latin typeface="Arial Nova Bold"/>
                <a:ea typeface="Arial Nova Bold"/>
                <a:cs typeface="Arial Nova Bold"/>
                <a:sym typeface="Arial Nova Bold"/>
              </a:rPr>
              <a:t>Understand that engagement varies between students.</a:t>
            </a:r>
            <a:r>
              <a:rPr lang="en-US" sz="3000">
                <a:solidFill>
                  <a:srgbClr val="1F4152"/>
                </a:solidFill>
                <a:latin typeface="Arial Nova"/>
                <a:ea typeface="Arial Nova"/>
                <a:cs typeface="Arial Nova"/>
                <a:sym typeface="Arial Nova"/>
              </a:rPr>
              <a:t> Identify influencing factors (e.g., personal interests, family background, learning needs).</a:t>
            </a:r>
          </a:p>
        </p:txBody>
      </p:sp>
      <p:sp>
        <p:nvSpPr>
          <p:cNvPr name="Freeform 13" id="13"/>
          <p:cNvSpPr/>
          <p:nvPr/>
        </p:nvSpPr>
        <p:spPr>
          <a:xfrm flipH="false" flipV="false" rot="0">
            <a:off x="728413" y="7747017"/>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158106"/>
            <a:ext cx="6015500" cy="248811"/>
          </a:xfrm>
          <a:custGeom>
            <a:avLst/>
            <a:gdLst/>
            <a:ahLst/>
            <a:cxnLst/>
            <a:rect r="r" b="b" t="t" l="l"/>
            <a:pathLst>
              <a:path h="248811" w="6015500">
                <a:moveTo>
                  <a:pt x="0" y="0"/>
                </a:moveTo>
                <a:lnTo>
                  <a:pt x="6015500" y="0"/>
                </a:lnTo>
                <a:lnTo>
                  <a:pt x="6015500" y="248812"/>
                </a:lnTo>
                <a:lnTo>
                  <a:pt x="0" y="248812"/>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3" id="3"/>
          <p:cNvSpPr txBox="true"/>
          <p:nvPr/>
        </p:nvSpPr>
        <p:spPr>
          <a:xfrm rot="0">
            <a:off x="1028700" y="1133475"/>
            <a:ext cx="14511409" cy="696608"/>
          </a:xfrm>
          <a:prstGeom prst="rect">
            <a:avLst/>
          </a:prstGeom>
        </p:spPr>
        <p:txBody>
          <a:bodyPr anchor="t" rtlCol="false" tIns="0" lIns="0" bIns="0" rIns="0">
            <a:spAutoFit/>
          </a:bodyPr>
          <a:lstStyle/>
          <a:p>
            <a:pPr algn="l">
              <a:lnSpc>
                <a:spcPts val="5300"/>
              </a:lnSpc>
            </a:pPr>
            <a:r>
              <a:rPr lang="en-US" sz="5300">
                <a:solidFill>
                  <a:srgbClr val="0D3A74"/>
                </a:solidFill>
                <a:latin typeface="Arial Nova"/>
                <a:ea typeface="Arial Nova"/>
                <a:cs typeface="Arial Nova"/>
                <a:sym typeface="Arial Nova"/>
              </a:rPr>
              <a:t>Review</a:t>
            </a:r>
          </a:p>
        </p:txBody>
      </p:sp>
      <p:sp>
        <p:nvSpPr>
          <p:cNvPr name="Freeform 4" id="4"/>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TextBox 5" id="5"/>
          <p:cNvSpPr txBox="true"/>
          <p:nvPr/>
        </p:nvSpPr>
        <p:spPr>
          <a:xfrm rot="0">
            <a:off x="1650501" y="3060967"/>
            <a:ext cx="15901818" cy="409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E</a:t>
            </a:r>
            <a:r>
              <a:rPr lang="en-US" b="true" sz="3000">
                <a:solidFill>
                  <a:srgbClr val="1F4152"/>
                </a:solidFill>
                <a:latin typeface="Arial Nova Bold"/>
                <a:ea typeface="Arial Nova Bold"/>
                <a:cs typeface="Arial Nova Bold"/>
                <a:sym typeface="Arial Nova Bold"/>
              </a:rPr>
              <a:t>ngagement is multifaceted: </a:t>
            </a:r>
            <a:r>
              <a:rPr lang="en-US" sz="3000">
                <a:solidFill>
                  <a:srgbClr val="1F4152"/>
                </a:solidFill>
                <a:latin typeface="Arial Nova"/>
                <a:ea typeface="Arial Nova"/>
                <a:cs typeface="Arial Nova"/>
                <a:sym typeface="Arial Nova"/>
              </a:rPr>
              <a:t>It requires attention to emotions, actions, and thinking.</a:t>
            </a:r>
          </a:p>
        </p:txBody>
      </p:sp>
      <p:sp>
        <p:nvSpPr>
          <p:cNvPr name="Freeform 6" id="6"/>
          <p:cNvSpPr/>
          <p:nvPr/>
        </p:nvSpPr>
        <p:spPr>
          <a:xfrm flipH="false" flipV="false" rot="0">
            <a:off x="869032" y="2875612"/>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650501" y="4185358"/>
            <a:ext cx="15901818"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R</a:t>
            </a:r>
            <a:r>
              <a:rPr lang="en-US" b="true" sz="3000">
                <a:solidFill>
                  <a:srgbClr val="1F4152"/>
                </a:solidFill>
                <a:latin typeface="Arial Nova Bold"/>
                <a:ea typeface="Arial Nova Bold"/>
                <a:cs typeface="Arial Nova Bold"/>
                <a:sym typeface="Arial Nova Bold"/>
              </a:rPr>
              <a:t>elationships are foundational: </a:t>
            </a:r>
            <a:r>
              <a:rPr lang="en-US" sz="3000">
                <a:solidFill>
                  <a:srgbClr val="1F4152"/>
                </a:solidFill>
                <a:latin typeface="Arial Nova"/>
                <a:ea typeface="Arial Nova"/>
                <a:cs typeface="Arial Nova"/>
                <a:sym typeface="Arial Nova"/>
              </a:rPr>
              <a:t>Students engage more when they feel known and supported.</a:t>
            </a:r>
          </a:p>
        </p:txBody>
      </p:sp>
      <p:sp>
        <p:nvSpPr>
          <p:cNvPr name="Freeform 8" id="8"/>
          <p:cNvSpPr/>
          <p:nvPr/>
        </p:nvSpPr>
        <p:spPr>
          <a:xfrm flipH="false" flipV="false" rot="0">
            <a:off x="869032" y="4017847"/>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659286" y="5580566"/>
            <a:ext cx="15600014" cy="790575"/>
          </a:xfrm>
          <a:prstGeom prst="rect">
            <a:avLst/>
          </a:prstGeom>
        </p:spPr>
        <p:txBody>
          <a:bodyPr anchor="t" rtlCol="false" tIns="0" lIns="0" bIns="0" rIns="0">
            <a:spAutoFit/>
          </a:bodyPr>
          <a:lstStyle/>
          <a:p>
            <a:pPr algn="l">
              <a:lnSpc>
                <a:spcPts val="3000"/>
              </a:lnSpc>
            </a:pPr>
            <a:r>
              <a:rPr lang="en-US" b="true" sz="3000">
                <a:solidFill>
                  <a:srgbClr val="1F4152"/>
                </a:solidFill>
                <a:latin typeface="Arial Nova Bold"/>
                <a:ea typeface="Arial Nova Bold"/>
                <a:cs typeface="Arial Nova Bold"/>
                <a:sym typeface="Arial Nova Bold"/>
              </a:rPr>
              <a:t>Using peer collaboration:</a:t>
            </a:r>
            <a:r>
              <a:rPr lang="en-US" sz="3000">
                <a:solidFill>
                  <a:srgbClr val="1F4152"/>
                </a:solidFill>
                <a:latin typeface="Arial Nova"/>
                <a:ea typeface="Arial Nova"/>
                <a:cs typeface="Arial Nova"/>
                <a:sym typeface="Arial Nova"/>
              </a:rPr>
              <a:t> Facilitate learning partnerships to build social and academic trust.</a:t>
            </a:r>
          </a:p>
        </p:txBody>
      </p:sp>
      <p:sp>
        <p:nvSpPr>
          <p:cNvPr name="Freeform 10" id="10"/>
          <p:cNvSpPr/>
          <p:nvPr/>
        </p:nvSpPr>
        <p:spPr>
          <a:xfrm flipH="false" flipV="false" rot="0">
            <a:off x="860246" y="5375983"/>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657624" y="6773338"/>
            <a:ext cx="15601676" cy="790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Reflec</a:t>
            </a:r>
            <a:r>
              <a:rPr lang="en-US" b="true" sz="3000">
                <a:solidFill>
                  <a:srgbClr val="1F4152"/>
                </a:solidFill>
                <a:latin typeface="Arial Nova Bold"/>
                <a:ea typeface="Arial Nova Bold"/>
                <a:cs typeface="Arial Nova Bold"/>
                <a:sym typeface="Arial Nova Bold"/>
              </a:rPr>
              <a:t>tion and personalization matter: </a:t>
            </a:r>
            <a:r>
              <a:rPr lang="en-US" sz="3000">
                <a:solidFill>
                  <a:srgbClr val="1F4152"/>
                </a:solidFill>
                <a:latin typeface="Arial Nova"/>
                <a:ea typeface="Arial Nova"/>
                <a:cs typeface="Arial Nova"/>
                <a:sym typeface="Arial Nova"/>
              </a:rPr>
              <a:t>Tailor engagement strategies to your class context.</a:t>
            </a:r>
          </a:p>
          <a:p>
            <a:pPr algn="l">
              <a:lnSpc>
                <a:spcPts val="3000"/>
              </a:lnSpc>
            </a:pPr>
          </a:p>
        </p:txBody>
      </p:sp>
      <p:sp>
        <p:nvSpPr>
          <p:cNvPr name="Freeform 12" id="12"/>
          <p:cNvSpPr/>
          <p:nvPr/>
        </p:nvSpPr>
        <p:spPr>
          <a:xfrm flipH="false" flipV="false" rot="0">
            <a:off x="861908" y="6507100"/>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BF1E1"/>
        </a:solidFill>
      </p:bgPr>
    </p:bg>
    <p:spTree>
      <p:nvGrpSpPr>
        <p:cNvPr id="1" name=""/>
        <p:cNvGrpSpPr/>
        <p:nvPr/>
      </p:nvGrpSpPr>
      <p:grpSpPr>
        <a:xfrm>
          <a:off x="0" y="0"/>
          <a:ext cx="0" cy="0"/>
          <a:chOff x="0" y="0"/>
          <a:chExt cx="0" cy="0"/>
        </a:xfrm>
      </p:grpSpPr>
      <p:grpSp>
        <p:nvGrpSpPr>
          <p:cNvPr name="Group 2" id="2"/>
          <p:cNvGrpSpPr/>
          <p:nvPr/>
        </p:nvGrpSpPr>
        <p:grpSpPr>
          <a:xfrm rot="0">
            <a:off x="14951130" y="7275436"/>
            <a:ext cx="3490226" cy="349022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A90"/>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2405838"/>
            <a:ext cx="8994878" cy="248811"/>
            <a:chOff x="0" y="0"/>
            <a:chExt cx="11993171" cy="331748"/>
          </a:xfrm>
        </p:grpSpPr>
        <p:sp>
          <p:nvSpPr>
            <p:cNvPr name="Freeform 6" id="6"/>
            <p:cNvSpPr/>
            <p:nvPr/>
          </p:nvSpPr>
          <p:spPr>
            <a:xfrm flipH="false" flipV="false" rot="0">
              <a:off x="0" y="0"/>
              <a:ext cx="6652120" cy="331748"/>
            </a:xfrm>
            <a:custGeom>
              <a:avLst/>
              <a:gdLst/>
              <a:ahLst/>
              <a:cxnLst/>
              <a:rect r="r" b="b" t="t" l="l"/>
              <a:pathLst>
                <a:path h="331748" w="6652120">
                  <a:moveTo>
                    <a:pt x="0" y="0"/>
                  </a:moveTo>
                  <a:lnTo>
                    <a:pt x="6652120" y="0"/>
                  </a:lnTo>
                  <a:lnTo>
                    <a:pt x="6652120" y="331748"/>
                  </a:lnTo>
                  <a:lnTo>
                    <a:pt x="0" y="331748"/>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sp>
          <p:nvSpPr>
            <p:cNvPr name="Freeform 7" id="7"/>
            <p:cNvSpPr/>
            <p:nvPr/>
          </p:nvSpPr>
          <p:spPr>
            <a:xfrm flipH="false" flipV="false" rot="0">
              <a:off x="6829737" y="0"/>
              <a:ext cx="5163434" cy="331748"/>
            </a:xfrm>
            <a:custGeom>
              <a:avLst/>
              <a:gdLst/>
              <a:ahLst/>
              <a:cxnLst/>
              <a:rect r="r" b="b" t="t" l="l"/>
              <a:pathLst>
                <a:path h="331748" w="5163434">
                  <a:moveTo>
                    <a:pt x="0" y="0"/>
                  </a:moveTo>
                  <a:lnTo>
                    <a:pt x="5163434" y="0"/>
                  </a:lnTo>
                  <a:lnTo>
                    <a:pt x="5163434" y="331748"/>
                  </a:lnTo>
                  <a:lnTo>
                    <a:pt x="0" y="331748"/>
                  </a:lnTo>
                  <a:lnTo>
                    <a:pt x="0" y="0"/>
                  </a:lnTo>
                  <a:close/>
                </a:path>
              </a:pathLst>
            </a:custGeom>
            <a:blipFill>
              <a:blip r:embed="rId2">
                <a:extLst>
                  <a:ext uri="{96DAC541-7B7A-43D3-8B79-37D633B846F1}">
                    <asvg:svgBlip xmlns:asvg="http://schemas.microsoft.com/office/drawing/2016/SVG/main" r:embed="rId3"/>
                  </a:ext>
                </a:extLst>
              </a:blip>
              <a:stretch>
                <a:fillRect l="0" t="0" r="-89536" b="0"/>
              </a:stretch>
            </a:blipFill>
          </p:spPr>
        </p:sp>
      </p:gr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TextBox 9" id="9"/>
          <p:cNvSpPr txBox="true"/>
          <p:nvPr/>
        </p:nvSpPr>
        <p:spPr>
          <a:xfrm rot="0">
            <a:off x="1583826" y="3188512"/>
            <a:ext cx="11203569" cy="8572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Whe</a:t>
            </a:r>
            <a:r>
              <a:rPr lang="en-US" sz="3000">
                <a:solidFill>
                  <a:srgbClr val="1F4152"/>
                </a:solidFill>
                <a:latin typeface="Arial Nova"/>
                <a:ea typeface="Arial Nova"/>
                <a:cs typeface="Arial Nova"/>
                <a:sym typeface="Arial Nova"/>
              </a:rPr>
              <a:t>n are your students most engaged? What are you doing at those times?</a:t>
            </a:r>
          </a:p>
        </p:txBody>
      </p:sp>
      <p:sp>
        <p:nvSpPr>
          <p:cNvPr name="Freeform 10" id="10"/>
          <p:cNvSpPr/>
          <p:nvPr/>
        </p:nvSpPr>
        <p:spPr>
          <a:xfrm flipH="false" flipV="false" rot="0">
            <a:off x="802357" y="3174607"/>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583826" y="4546206"/>
            <a:ext cx="10681542" cy="8572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Do certai</a:t>
            </a:r>
            <a:r>
              <a:rPr lang="en-US" sz="3000">
                <a:solidFill>
                  <a:srgbClr val="1F4152"/>
                </a:solidFill>
                <a:latin typeface="Arial Nova"/>
                <a:ea typeface="Arial Nova"/>
                <a:cs typeface="Arial Nova"/>
                <a:sym typeface="Arial Nova"/>
              </a:rPr>
              <a:t>n strategies work for some students and not others? What might explain the difference?</a:t>
            </a:r>
          </a:p>
        </p:txBody>
      </p:sp>
      <p:sp>
        <p:nvSpPr>
          <p:cNvPr name="Freeform 12" id="12"/>
          <p:cNvSpPr/>
          <p:nvPr/>
        </p:nvSpPr>
        <p:spPr>
          <a:xfrm flipH="false" flipV="false" rot="0">
            <a:off x="802357" y="4508106"/>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1583826" y="5882880"/>
            <a:ext cx="10681542" cy="8572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Which relatio</a:t>
            </a:r>
            <a:r>
              <a:rPr lang="en-US" sz="3000">
                <a:solidFill>
                  <a:srgbClr val="1F4152"/>
                </a:solidFill>
                <a:latin typeface="Arial Nova"/>
                <a:ea typeface="Arial Nova"/>
                <a:cs typeface="Arial Nova"/>
                <a:sym typeface="Arial Nova"/>
              </a:rPr>
              <a:t>nship-building strategy has had the biggest impact in your class, and why?</a:t>
            </a:r>
          </a:p>
        </p:txBody>
      </p:sp>
      <p:sp>
        <p:nvSpPr>
          <p:cNvPr name="Freeform 14" id="14"/>
          <p:cNvSpPr/>
          <p:nvPr/>
        </p:nvSpPr>
        <p:spPr>
          <a:xfrm flipH="false" flipV="false" rot="0">
            <a:off x="802357" y="5816205"/>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583826" y="7142590"/>
            <a:ext cx="12440201" cy="12763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Write 3 specific strategies you plan to </a:t>
            </a:r>
            <a:r>
              <a:rPr lang="en-US" sz="3000">
                <a:solidFill>
                  <a:srgbClr val="1F4152"/>
                </a:solidFill>
                <a:latin typeface="Arial Nova"/>
                <a:ea typeface="Arial Nova"/>
                <a:cs typeface="Arial Nova"/>
                <a:sym typeface="Arial Nova"/>
              </a:rPr>
              <a:t>implement in your teaching to improve engagement. Try to include one each for behavioral, emotional, and cognitive engagement.</a:t>
            </a:r>
          </a:p>
        </p:txBody>
      </p:sp>
      <p:sp>
        <p:nvSpPr>
          <p:cNvPr name="Freeform 16" id="16"/>
          <p:cNvSpPr/>
          <p:nvPr/>
        </p:nvSpPr>
        <p:spPr>
          <a:xfrm flipH="false" flipV="false" rot="0">
            <a:off x="802357" y="7361665"/>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4818651" y="8246063"/>
            <a:ext cx="3469349" cy="3352259"/>
          </a:xfrm>
          <a:custGeom>
            <a:avLst/>
            <a:gdLst/>
            <a:ahLst/>
            <a:cxnLst/>
            <a:rect r="r" b="b" t="t" l="l"/>
            <a:pathLst>
              <a:path h="3352259" w="3469349">
                <a:moveTo>
                  <a:pt x="0" y="0"/>
                </a:moveTo>
                <a:lnTo>
                  <a:pt x="3469349" y="0"/>
                </a:lnTo>
                <a:lnTo>
                  <a:pt x="3469349" y="3352258"/>
                </a:lnTo>
                <a:lnTo>
                  <a:pt x="0" y="3352258"/>
                </a:lnTo>
                <a:lnTo>
                  <a:pt x="0" y="0"/>
                </a:lnTo>
                <a:close/>
              </a:path>
            </a:pathLst>
          </a:custGeom>
          <a:blipFill>
            <a:blip r:embed="rId7"/>
            <a:stretch>
              <a:fillRect l="0" t="0" r="0" b="0"/>
            </a:stretch>
          </a:blipFill>
        </p:spPr>
      </p:sp>
      <p:sp>
        <p:nvSpPr>
          <p:cNvPr name="TextBox 18" id="18"/>
          <p:cNvSpPr txBox="true"/>
          <p:nvPr/>
        </p:nvSpPr>
        <p:spPr>
          <a:xfrm rot="0">
            <a:off x="1028700" y="1588296"/>
            <a:ext cx="12995326" cy="673100"/>
          </a:xfrm>
          <a:prstGeom prst="rect">
            <a:avLst/>
          </a:prstGeom>
        </p:spPr>
        <p:txBody>
          <a:bodyPr anchor="t" rtlCol="false" tIns="0" lIns="0" bIns="0" rIns="0">
            <a:spAutoFit/>
          </a:bodyPr>
          <a:lstStyle/>
          <a:p>
            <a:pPr algn="l">
              <a:lnSpc>
                <a:spcPts val="5035"/>
              </a:lnSpc>
            </a:pPr>
            <a:r>
              <a:rPr lang="en-US" sz="5300">
                <a:solidFill>
                  <a:srgbClr val="0D3A74"/>
                </a:solidFill>
                <a:latin typeface="Arial Nova"/>
                <a:ea typeface="Arial Nova"/>
                <a:cs typeface="Arial Nova"/>
                <a:sym typeface="Arial Nova"/>
              </a:rPr>
              <a:t>Formulate your personal engagement plan</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8517331" y="722853"/>
            <a:ext cx="1253338" cy="1227206"/>
          </a:xfrm>
          <a:custGeom>
            <a:avLst/>
            <a:gdLst/>
            <a:ahLst/>
            <a:cxnLst/>
            <a:rect r="r" b="b" t="t" l="l"/>
            <a:pathLst>
              <a:path h="1227206" w="1253338">
                <a:moveTo>
                  <a:pt x="0" y="0"/>
                </a:moveTo>
                <a:lnTo>
                  <a:pt x="1253338" y="0"/>
                </a:lnTo>
                <a:lnTo>
                  <a:pt x="1253338" y="1227205"/>
                </a:lnTo>
                <a:lnTo>
                  <a:pt x="0" y="1227205"/>
                </a:lnTo>
                <a:lnTo>
                  <a:pt x="0" y="0"/>
                </a:lnTo>
                <a:close/>
              </a:path>
            </a:pathLst>
          </a:custGeom>
          <a:blipFill>
            <a:blip r:embed="rId2"/>
            <a:stretch>
              <a:fillRect l="0" t="0" r="0" b="0"/>
            </a:stretch>
          </a:blipFill>
        </p:spPr>
      </p:sp>
      <p:sp>
        <p:nvSpPr>
          <p:cNvPr name="Freeform 3" id="3"/>
          <p:cNvSpPr/>
          <p:nvPr/>
        </p:nvSpPr>
        <p:spPr>
          <a:xfrm flipH="false" flipV="false" rot="0">
            <a:off x="11965082" y="5357612"/>
            <a:ext cx="1222302" cy="1004372"/>
          </a:xfrm>
          <a:custGeom>
            <a:avLst/>
            <a:gdLst/>
            <a:ahLst/>
            <a:cxnLst/>
            <a:rect r="r" b="b" t="t" l="l"/>
            <a:pathLst>
              <a:path h="1004372" w="1222302">
                <a:moveTo>
                  <a:pt x="0" y="0"/>
                </a:moveTo>
                <a:lnTo>
                  <a:pt x="1222302" y="0"/>
                </a:lnTo>
                <a:lnTo>
                  <a:pt x="1222302" y="1004372"/>
                </a:lnTo>
                <a:lnTo>
                  <a:pt x="0" y="1004372"/>
                </a:lnTo>
                <a:lnTo>
                  <a:pt x="0" y="0"/>
                </a:lnTo>
                <a:close/>
              </a:path>
            </a:pathLst>
          </a:custGeom>
          <a:blipFill>
            <a:blip r:embed="rId3"/>
            <a:stretch>
              <a:fillRect l="0" t="0" r="0" b="0"/>
            </a:stretch>
          </a:blipFill>
        </p:spPr>
      </p:sp>
      <p:sp>
        <p:nvSpPr>
          <p:cNvPr name="Freeform 4" id="4"/>
          <p:cNvSpPr/>
          <p:nvPr/>
        </p:nvSpPr>
        <p:spPr>
          <a:xfrm flipH="false" flipV="false" rot="0">
            <a:off x="2842693" y="7182068"/>
            <a:ext cx="1468127" cy="485582"/>
          </a:xfrm>
          <a:custGeom>
            <a:avLst/>
            <a:gdLst/>
            <a:ahLst/>
            <a:cxnLst/>
            <a:rect r="r" b="b" t="t" l="l"/>
            <a:pathLst>
              <a:path h="485582" w="1468127">
                <a:moveTo>
                  <a:pt x="0" y="0"/>
                </a:moveTo>
                <a:lnTo>
                  <a:pt x="1468127" y="0"/>
                </a:lnTo>
                <a:lnTo>
                  <a:pt x="1468127" y="485582"/>
                </a:lnTo>
                <a:lnTo>
                  <a:pt x="0" y="485582"/>
                </a:lnTo>
                <a:lnTo>
                  <a:pt x="0" y="0"/>
                </a:lnTo>
                <a:close/>
              </a:path>
            </a:pathLst>
          </a:custGeom>
          <a:blipFill>
            <a:blip r:embed="rId4"/>
            <a:stretch>
              <a:fillRect l="0" t="0" r="0" b="0"/>
            </a:stretch>
          </a:blipFill>
        </p:spPr>
      </p:sp>
      <p:sp>
        <p:nvSpPr>
          <p:cNvPr name="Freeform 5" id="5"/>
          <p:cNvSpPr/>
          <p:nvPr/>
        </p:nvSpPr>
        <p:spPr>
          <a:xfrm flipH="false" flipV="false" rot="0">
            <a:off x="7483442" y="5534204"/>
            <a:ext cx="1650258" cy="747668"/>
          </a:xfrm>
          <a:custGeom>
            <a:avLst/>
            <a:gdLst/>
            <a:ahLst/>
            <a:cxnLst/>
            <a:rect r="r" b="b" t="t" l="l"/>
            <a:pathLst>
              <a:path h="747668" w="1650258">
                <a:moveTo>
                  <a:pt x="0" y="0"/>
                </a:moveTo>
                <a:lnTo>
                  <a:pt x="1650258" y="0"/>
                </a:lnTo>
                <a:lnTo>
                  <a:pt x="1650258" y="747668"/>
                </a:lnTo>
                <a:lnTo>
                  <a:pt x="0" y="747668"/>
                </a:lnTo>
                <a:lnTo>
                  <a:pt x="0" y="0"/>
                </a:lnTo>
                <a:close/>
              </a:path>
            </a:pathLst>
          </a:custGeom>
          <a:blipFill>
            <a:blip r:embed="rId5"/>
            <a:stretch>
              <a:fillRect l="0" t="0" r="0" b="0"/>
            </a:stretch>
          </a:blipFill>
        </p:spPr>
      </p:sp>
      <p:sp>
        <p:nvSpPr>
          <p:cNvPr name="Freeform 6" id="6"/>
          <p:cNvSpPr/>
          <p:nvPr/>
        </p:nvSpPr>
        <p:spPr>
          <a:xfrm flipH="false" flipV="false" rot="0">
            <a:off x="4780220" y="6664577"/>
            <a:ext cx="1104476" cy="1096752"/>
          </a:xfrm>
          <a:custGeom>
            <a:avLst/>
            <a:gdLst/>
            <a:ahLst/>
            <a:cxnLst/>
            <a:rect r="r" b="b" t="t" l="l"/>
            <a:pathLst>
              <a:path h="1096752" w="1104476">
                <a:moveTo>
                  <a:pt x="0" y="0"/>
                </a:moveTo>
                <a:lnTo>
                  <a:pt x="1104476" y="0"/>
                </a:lnTo>
                <a:lnTo>
                  <a:pt x="1104476" y="1096752"/>
                </a:lnTo>
                <a:lnTo>
                  <a:pt x="0" y="1096752"/>
                </a:lnTo>
                <a:lnTo>
                  <a:pt x="0" y="0"/>
                </a:lnTo>
                <a:close/>
              </a:path>
            </a:pathLst>
          </a:custGeom>
          <a:blipFill>
            <a:blip r:embed="rId6"/>
            <a:stretch>
              <a:fillRect l="0" t="0" r="0" b="0"/>
            </a:stretch>
          </a:blipFill>
        </p:spPr>
      </p:sp>
      <p:sp>
        <p:nvSpPr>
          <p:cNvPr name="Freeform 7" id="7"/>
          <p:cNvSpPr/>
          <p:nvPr/>
        </p:nvSpPr>
        <p:spPr>
          <a:xfrm flipH="false" flipV="false" rot="0">
            <a:off x="9413059" y="5668861"/>
            <a:ext cx="2272664" cy="592869"/>
          </a:xfrm>
          <a:custGeom>
            <a:avLst/>
            <a:gdLst/>
            <a:ahLst/>
            <a:cxnLst/>
            <a:rect r="r" b="b" t="t" l="l"/>
            <a:pathLst>
              <a:path h="592869" w="2272664">
                <a:moveTo>
                  <a:pt x="0" y="0"/>
                </a:moveTo>
                <a:lnTo>
                  <a:pt x="2272664" y="0"/>
                </a:lnTo>
                <a:lnTo>
                  <a:pt x="2272664" y="592869"/>
                </a:lnTo>
                <a:lnTo>
                  <a:pt x="0" y="592869"/>
                </a:lnTo>
                <a:lnTo>
                  <a:pt x="0" y="0"/>
                </a:lnTo>
                <a:close/>
              </a:path>
            </a:pathLst>
          </a:custGeom>
          <a:blipFill>
            <a:blip r:embed="rId7"/>
            <a:stretch>
              <a:fillRect l="0" t="0" r="0" b="0"/>
            </a:stretch>
          </a:blipFill>
        </p:spPr>
      </p:sp>
      <p:sp>
        <p:nvSpPr>
          <p:cNvPr name="Freeform 8" id="8"/>
          <p:cNvSpPr/>
          <p:nvPr/>
        </p:nvSpPr>
        <p:spPr>
          <a:xfrm flipH="false" flipV="false" rot="0">
            <a:off x="6354097" y="7088389"/>
            <a:ext cx="1340128" cy="672940"/>
          </a:xfrm>
          <a:custGeom>
            <a:avLst/>
            <a:gdLst/>
            <a:ahLst/>
            <a:cxnLst/>
            <a:rect r="r" b="b" t="t" l="l"/>
            <a:pathLst>
              <a:path h="672940" w="1340128">
                <a:moveTo>
                  <a:pt x="0" y="0"/>
                </a:moveTo>
                <a:lnTo>
                  <a:pt x="1340128" y="0"/>
                </a:lnTo>
                <a:lnTo>
                  <a:pt x="1340128" y="672940"/>
                </a:lnTo>
                <a:lnTo>
                  <a:pt x="0" y="672940"/>
                </a:lnTo>
                <a:lnTo>
                  <a:pt x="0" y="0"/>
                </a:lnTo>
                <a:close/>
              </a:path>
            </a:pathLst>
          </a:custGeom>
          <a:blipFill>
            <a:blip r:embed="rId8"/>
            <a:stretch>
              <a:fillRect l="0" t="0" r="0" b="0"/>
            </a:stretch>
          </a:blipFill>
        </p:spPr>
      </p:sp>
      <p:sp>
        <p:nvSpPr>
          <p:cNvPr name="Freeform 9" id="9"/>
          <p:cNvSpPr/>
          <p:nvPr/>
        </p:nvSpPr>
        <p:spPr>
          <a:xfrm flipH="false" flipV="false" rot="0">
            <a:off x="2760884" y="5543221"/>
            <a:ext cx="1630080" cy="844149"/>
          </a:xfrm>
          <a:custGeom>
            <a:avLst/>
            <a:gdLst/>
            <a:ahLst/>
            <a:cxnLst/>
            <a:rect r="r" b="b" t="t" l="l"/>
            <a:pathLst>
              <a:path h="844149" w="1630080">
                <a:moveTo>
                  <a:pt x="0" y="0"/>
                </a:moveTo>
                <a:lnTo>
                  <a:pt x="1630080" y="0"/>
                </a:lnTo>
                <a:lnTo>
                  <a:pt x="1630080" y="844149"/>
                </a:lnTo>
                <a:lnTo>
                  <a:pt x="0" y="844149"/>
                </a:lnTo>
                <a:lnTo>
                  <a:pt x="0" y="0"/>
                </a:lnTo>
                <a:close/>
              </a:path>
            </a:pathLst>
          </a:custGeom>
          <a:blipFill>
            <a:blip r:embed="rId9"/>
            <a:stretch>
              <a:fillRect l="0" t="0" r="0" b="0"/>
            </a:stretch>
          </a:blipFill>
        </p:spPr>
      </p:sp>
      <p:sp>
        <p:nvSpPr>
          <p:cNvPr name="Freeform 10" id="10"/>
          <p:cNvSpPr/>
          <p:nvPr/>
        </p:nvSpPr>
        <p:spPr>
          <a:xfrm flipH="false" flipV="false" rot="0">
            <a:off x="13466744" y="5735418"/>
            <a:ext cx="2026875" cy="567042"/>
          </a:xfrm>
          <a:custGeom>
            <a:avLst/>
            <a:gdLst/>
            <a:ahLst/>
            <a:cxnLst/>
            <a:rect r="r" b="b" t="t" l="l"/>
            <a:pathLst>
              <a:path h="567042" w="2026875">
                <a:moveTo>
                  <a:pt x="0" y="0"/>
                </a:moveTo>
                <a:lnTo>
                  <a:pt x="2026874" y="0"/>
                </a:lnTo>
                <a:lnTo>
                  <a:pt x="2026874" y="567042"/>
                </a:lnTo>
                <a:lnTo>
                  <a:pt x="0" y="567042"/>
                </a:lnTo>
                <a:lnTo>
                  <a:pt x="0" y="0"/>
                </a:lnTo>
                <a:close/>
              </a:path>
            </a:pathLst>
          </a:custGeom>
          <a:blipFill>
            <a:blip r:embed="rId10"/>
            <a:stretch>
              <a:fillRect l="0" t="0" r="0" b="0"/>
            </a:stretch>
          </a:blipFill>
        </p:spPr>
      </p:sp>
      <p:sp>
        <p:nvSpPr>
          <p:cNvPr name="Freeform 11" id="11"/>
          <p:cNvSpPr/>
          <p:nvPr/>
        </p:nvSpPr>
        <p:spPr>
          <a:xfrm flipH="false" flipV="false" rot="0">
            <a:off x="13674444" y="7225317"/>
            <a:ext cx="1852672" cy="529335"/>
          </a:xfrm>
          <a:custGeom>
            <a:avLst/>
            <a:gdLst/>
            <a:ahLst/>
            <a:cxnLst/>
            <a:rect r="r" b="b" t="t" l="l"/>
            <a:pathLst>
              <a:path h="529335" w="1852672">
                <a:moveTo>
                  <a:pt x="0" y="0"/>
                </a:moveTo>
                <a:lnTo>
                  <a:pt x="1852672" y="0"/>
                </a:lnTo>
                <a:lnTo>
                  <a:pt x="1852672" y="529335"/>
                </a:lnTo>
                <a:lnTo>
                  <a:pt x="0" y="529335"/>
                </a:lnTo>
                <a:lnTo>
                  <a:pt x="0" y="0"/>
                </a:lnTo>
                <a:close/>
              </a:path>
            </a:pathLst>
          </a:custGeom>
          <a:blipFill>
            <a:blip r:embed="rId11"/>
            <a:stretch>
              <a:fillRect l="0" t="0" r="0" b="0"/>
            </a:stretch>
          </a:blipFill>
        </p:spPr>
      </p:sp>
      <p:sp>
        <p:nvSpPr>
          <p:cNvPr name="Freeform 12" id="12"/>
          <p:cNvSpPr/>
          <p:nvPr/>
        </p:nvSpPr>
        <p:spPr>
          <a:xfrm flipH="false" flipV="false" rot="0">
            <a:off x="8163626" y="7095066"/>
            <a:ext cx="5041418" cy="659585"/>
          </a:xfrm>
          <a:custGeom>
            <a:avLst/>
            <a:gdLst/>
            <a:ahLst/>
            <a:cxnLst/>
            <a:rect r="r" b="b" t="t" l="l"/>
            <a:pathLst>
              <a:path h="659585" w="5041418">
                <a:moveTo>
                  <a:pt x="0" y="0"/>
                </a:moveTo>
                <a:lnTo>
                  <a:pt x="5041417" y="0"/>
                </a:lnTo>
                <a:lnTo>
                  <a:pt x="5041417" y="659586"/>
                </a:lnTo>
                <a:lnTo>
                  <a:pt x="0" y="659586"/>
                </a:lnTo>
                <a:lnTo>
                  <a:pt x="0" y="0"/>
                </a:lnTo>
                <a:close/>
              </a:path>
            </a:pathLst>
          </a:custGeom>
          <a:blipFill>
            <a:blip r:embed="rId12"/>
            <a:stretch>
              <a:fillRect l="0" t="0" r="0" b="0"/>
            </a:stretch>
          </a:blipFill>
        </p:spPr>
      </p:sp>
      <p:sp>
        <p:nvSpPr>
          <p:cNvPr name="Freeform 13" id="13"/>
          <p:cNvSpPr/>
          <p:nvPr/>
        </p:nvSpPr>
        <p:spPr>
          <a:xfrm flipH="false" flipV="false" rot="0">
            <a:off x="4670324" y="5533930"/>
            <a:ext cx="2533759" cy="651735"/>
          </a:xfrm>
          <a:custGeom>
            <a:avLst/>
            <a:gdLst/>
            <a:ahLst/>
            <a:cxnLst/>
            <a:rect r="r" b="b" t="t" l="l"/>
            <a:pathLst>
              <a:path h="651735" w="2533759">
                <a:moveTo>
                  <a:pt x="0" y="0"/>
                </a:moveTo>
                <a:lnTo>
                  <a:pt x="2533759" y="0"/>
                </a:lnTo>
                <a:lnTo>
                  <a:pt x="2533759" y="651736"/>
                </a:lnTo>
                <a:lnTo>
                  <a:pt x="0" y="651736"/>
                </a:lnTo>
                <a:lnTo>
                  <a:pt x="0" y="0"/>
                </a:lnTo>
                <a:close/>
              </a:path>
            </a:pathLst>
          </a:custGeom>
          <a:blipFill>
            <a:blip r:embed="rId13"/>
            <a:stretch>
              <a:fillRect l="0" t="0" r="0" b="0"/>
            </a:stretch>
          </a:blipFill>
        </p:spPr>
      </p:sp>
      <p:sp>
        <p:nvSpPr>
          <p:cNvPr name="Freeform 14" id="14"/>
          <p:cNvSpPr/>
          <p:nvPr/>
        </p:nvSpPr>
        <p:spPr>
          <a:xfrm flipH="false" flipV="false" rot="0">
            <a:off x="2358972" y="8551904"/>
            <a:ext cx="1274934" cy="824619"/>
          </a:xfrm>
          <a:custGeom>
            <a:avLst/>
            <a:gdLst/>
            <a:ahLst/>
            <a:cxnLst/>
            <a:rect r="r" b="b" t="t" l="l"/>
            <a:pathLst>
              <a:path h="824619" w="1274934">
                <a:moveTo>
                  <a:pt x="0" y="0"/>
                </a:moveTo>
                <a:lnTo>
                  <a:pt x="1274934" y="0"/>
                </a:lnTo>
                <a:lnTo>
                  <a:pt x="1274934" y="824619"/>
                </a:lnTo>
                <a:lnTo>
                  <a:pt x="0" y="824619"/>
                </a:lnTo>
                <a:lnTo>
                  <a:pt x="0" y="0"/>
                </a:lnTo>
                <a:close/>
              </a:path>
            </a:pathLst>
          </a:custGeom>
          <a:blipFill>
            <a:blip r:embed="rId14"/>
            <a:stretch>
              <a:fillRect l="0" t="-2180" r="0" b="-2180"/>
            </a:stretch>
          </a:blipFill>
        </p:spPr>
      </p:sp>
      <p:sp>
        <p:nvSpPr>
          <p:cNvPr name="TextBox 15" id="15"/>
          <p:cNvSpPr txBox="true"/>
          <p:nvPr/>
        </p:nvSpPr>
        <p:spPr>
          <a:xfrm rot="0">
            <a:off x="3940896" y="8609054"/>
            <a:ext cx="12374148" cy="642185"/>
          </a:xfrm>
          <a:prstGeom prst="rect">
            <a:avLst/>
          </a:prstGeom>
        </p:spPr>
        <p:txBody>
          <a:bodyPr anchor="t" rtlCol="false" tIns="0" lIns="0" bIns="0" rIns="0">
            <a:spAutoFit/>
          </a:bodyPr>
          <a:lstStyle/>
          <a:p>
            <a:pPr algn="l">
              <a:lnSpc>
                <a:spcPts val="1780"/>
              </a:lnSpc>
            </a:pPr>
            <a:r>
              <a:rPr lang="en-US" sz="1271">
                <a:solidFill>
                  <a:srgbClr val="364468"/>
                </a:solidFill>
                <a:latin typeface="Arial Nova"/>
                <a:ea typeface="Arial Nova"/>
                <a:cs typeface="Arial Nova"/>
                <a:sym typeface="Arial Nova"/>
              </a:rPr>
              <a:t>This project has receiThis project has received funding from the European Union’s Horizon Europe Research and Innovation program under grant agreement No. 101061288</a:t>
            </a:r>
          </a:p>
          <a:p>
            <a:pPr algn="l">
              <a:lnSpc>
                <a:spcPts val="1780"/>
              </a:lnSpc>
            </a:pPr>
            <a:r>
              <a:rPr lang="en-US" sz="1271">
                <a:solidFill>
                  <a:srgbClr val="364468"/>
                </a:solidFill>
                <a:latin typeface="Arial Nova"/>
                <a:ea typeface="Arial Nova"/>
                <a:cs typeface="Arial Nova"/>
                <a:sym typeface="Arial Nova"/>
              </a:rPr>
              <a:t>Views and opinions expressed are however those of the author(s) only and do not necessarily reflect those of the European Union or the European Research Executive Agency. Neither the European Union nor the European Research Executive Agency can be held responsible for them.</a:t>
            </a:r>
          </a:p>
        </p:txBody>
      </p:sp>
      <p:sp>
        <p:nvSpPr>
          <p:cNvPr name="TextBox 16" id="16"/>
          <p:cNvSpPr txBox="true"/>
          <p:nvPr/>
        </p:nvSpPr>
        <p:spPr>
          <a:xfrm rot="0">
            <a:off x="2448922" y="2409942"/>
            <a:ext cx="13390156" cy="2442845"/>
          </a:xfrm>
          <a:prstGeom prst="rect">
            <a:avLst/>
          </a:prstGeom>
        </p:spPr>
        <p:txBody>
          <a:bodyPr anchor="t" rtlCol="false" tIns="0" lIns="0" bIns="0" rIns="0">
            <a:spAutoFit/>
          </a:bodyPr>
          <a:lstStyle/>
          <a:p>
            <a:pPr algn="ctr">
              <a:lnSpc>
                <a:spcPts val="2440"/>
              </a:lnSpc>
            </a:pPr>
            <a:r>
              <a:rPr lang="en-US" sz="2000">
                <a:solidFill>
                  <a:srgbClr val="1F4152"/>
                </a:solidFill>
                <a:latin typeface="Arial Nova"/>
                <a:ea typeface="Arial Nova"/>
                <a:cs typeface="Arial Nova"/>
                <a:sym typeface="Arial Nova"/>
              </a:rPr>
              <a:t>This material was developed by the SCIREARLY Project.</a:t>
            </a:r>
          </a:p>
          <a:p>
            <a:pPr algn="ctr">
              <a:lnSpc>
                <a:spcPts val="2440"/>
              </a:lnSpc>
            </a:pPr>
            <a:r>
              <a:rPr lang="en-US" sz="2000">
                <a:solidFill>
                  <a:srgbClr val="1F4152"/>
                </a:solidFill>
                <a:latin typeface="Arial Nova"/>
                <a:ea typeface="Arial Nova"/>
                <a:cs typeface="Arial Nova"/>
                <a:sym typeface="Arial Nova"/>
              </a:rPr>
              <a:t>SCIREARLY was a three-year long research project funded by the European Union’s Horizon Europe programme.</a:t>
            </a:r>
          </a:p>
          <a:p>
            <a:pPr algn="ctr">
              <a:lnSpc>
                <a:spcPts val="2440"/>
              </a:lnSpc>
            </a:pPr>
          </a:p>
          <a:p>
            <a:pPr algn="ctr">
              <a:lnSpc>
                <a:spcPts val="2440"/>
              </a:lnSpc>
            </a:pPr>
            <a:r>
              <a:rPr lang="en-US" sz="2000">
                <a:solidFill>
                  <a:srgbClr val="1F4152"/>
                </a:solidFill>
                <a:latin typeface="Arial Nova"/>
                <a:ea typeface="Arial Nova"/>
                <a:cs typeface="Arial Nova"/>
                <a:sym typeface="Arial Nova"/>
              </a:rPr>
              <a:t>The University of Helsinki led the part of the research providing the basis for this trainng material.</a:t>
            </a:r>
          </a:p>
          <a:p>
            <a:pPr algn="ctr">
              <a:lnSpc>
                <a:spcPts val="2440"/>
              </a:lnSpc>
            </a:pPr>
          </a:p>
          <a:p>
            <a:pPr algn="ctr">
              <a:lnSpc>
                <a:spcPts val="2440"/>
              </a:lnSpc>
            </a:pPr>
            <a:r>
              <a:rPr lang="en-US" sz="2000">
                <a:solidFill>
                  <a:srgbClr val="1F4152"/>
                </a:solidFill>
                <a:latin typeface="Arial Nova"/>
                <a:ea typeface="Arial Nova"/>
                <a:cs typeface="Arial Nova"/>
                <a:sym typeface="Arial Nova"/>
              </a:rPr>
              <a:t>For more resources on creating learning environments that reduce early scool leaving and promote academic achievement and wellbeing, please visit the SCIREARLY Impact platform at:</a:t>
            </a:r>
          </a:p>
          <a:p>
            <a:pPr algn="ctr">
              <a:lnSpc>
                <a:spcPts val="2440"/>
              </a:lnSpc>
            </a:pPr>
            <a:r>
              <a:rPr lang="en-US" sz="2000">
                <a:solidFill>
                  <a:srgbClr val="1F4152"/>
                </a:solidFill>
                <a:latin typeface="Arial Nova"/>
                <a:ea typeface="Arial Nova"/>
                <a:cs typeface="Arial Nova"/>
                <a:sym typeface="Arial Nova"/>
              </a:rPr>
              <a:t>www.SCIREARLY.EU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28700" y="6795069"/>
            <a:ext cx="9453446" cy="234506"/>
            <a:chOff x="0" y="0"/>
            <a:chExt cx="12604594" cy="312674"/>
          </a:xfrm>
        </p:grpSpPr>
        <p:sp>
          <p:nvSpPr>
            <p:cNvPr name="Freeform 3" id="3"/>
            <p:cNvSpPr/>
            <p:nvPr/>
          </p:nvSpPr>
          <p:spPr>
            <a:xfrm flipH="false" flipV="false" rot="0">
              <a:off x="0" y="0"/>
              <a:ext cx="9223890" cy="312674"/>
            </a:xfrm>
            <a:custGeom>
              <a:avLst/>
              <a:gdLst/>
              <a:ahLst/>
              <a:cxnLst/>
              <a:rect r="r" b="b" t="t" l="l"/>
              <a:pathLst>
                <a:path h="312674" w="9223890">
                  <a:moveTo>
                    <a:pt x="0" y="0"/>
                  </a:moveTo>
                  <a:lnTo>
                    <a:pt x="9223890" y="0"/>
                  </a:lnTo>
                  <a:lnTo>
                    <a:pt x="9223890"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560706" y="0"/>
              <a:ext cx="3043888" cy="312674"/>
            </a:xfrm>
            <a:custGeom>
              <a:avLst/>
              <a:gdLst/>
              <a:ahLst/>
              <a:cxnLst/>
              <a:rect r="r" b="b" t="t" l="l"/>
              <a:pathLst>
                <a:path h="312674" w="3043888">
                  <a:moveTo>
                    <a:pt x="0" y="0"/>
                  </a:moveTo>
                  <a:lnTo>
                    <a:pt x="3043888" y="0"/>
                  </a:lnTo>
                  <a:lnTo>
                    <a:pt x="3043888"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203029" b="0"/>
              </a:stretch>
            </a:blipFill>
          </p:spPr>
        </p:sp>
      </p:grpSp>
      <p:grpSp>
        <p:nvGrpSpPr>
          <p:cNvPr name="Group 5" id="5"/>
          <p:cNvGrpSpPr/>
          <p:nvPr/>
        </p:nvGrpSpPr>
        <p:grpSpPr>
          <a:xfrm rot="0">
            <a:off x="12001217" y="1028700"/>
            <a:ext cx="5284702" cy="8297005"/>
            <a:chOff x="0" y="0"/>
            <a:chExt cx="7046270" cy="11062674"/>
          </a:xfrm>
        </p:grpSpPr>
        <p:grpSp>
          <p:nvGrpSpPr>
            <p:cNvPr name="Group 6" id="6"/>
            <p:cNvGrpSpPr/>
            <p:nvPr/>
          </p:nvGrpSpPr>
          <p:grpSpPr>
            <a:xfrm rot="0">
              <a:off x="2384784" y="8785973"/>
              <a:ext cx="2276701" cy="22767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Freeform 9" id="9"/>
            <p:cNvSpPr/>
            <p:nvPr/>
          </p:nvSpPr>
          <p:spPr>
            <a:xfrm flipH="false" flipV="false" rot="0">
              <a:off x="0" y="0"/>
              <a:ext cx="7046270" cy="9924323"/>
            </a:xfrm>
            <a:custGeom>
              <a:avLst/>
              <a:gdLst/>
              <a:ahLst/>
              <a:cxnLst/>
              <a:rect r="r" b="b" t="t" l="l"/>
              <a:pathLst>
                <a:path h="9924323" w="7046270">
                  <a:moveTo>
                    <a:pt x="0" y="0"/>
                  </a:moveTo>
                  <a:lnTo>
                    <a:pt x="7046270" y="0"/>
                  </a:lnTo>
                  <a:lnTo>
                    <a:pt x="7046270" y="9924323"/>
                  </a:lnTo>
                  <a:lnTo>
                    <a:pt x="0" y="992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0" id="10"/>
          <p:cNvGrpSpPr/>
          <p:nvPr/>
        </p:nvGrpSpPr>
        <p:grpSpPr>
          <a:xfrm rot="0">
            <a:off x="11586735" y="5434141"/>
            <a:ext cx="8493925" cy="849392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A74"/>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4" id="14"/>
          <p:cNvSpPr/>
          <p:nvPr/>
        </p:nvSpPr>
        <p:spPr>
          <a:xfrm flipH="false" flipV="false" rot="0">
            <a:off x="13330967" y="4670774"/>
            <a:ext cx="5005461" cy="5616226"/>
          </a:xfrm>
          <a:custGeom>
            <a:avLst/>
            <a:gdLst/>
            <a:ahLst/>
            <a:cxnLst/>
            <a:rect r="r" b="b" t="t" l="l"/>
            <a:pathLst>
              <a:path h="5616226" w="5005461">
                <a:moveTo>
                  <a:pt x="0" y="0"/>
                </a:moveTo>
                <a:lnTo>
                  <a:pt x="5005461" y="0"/>
                </a:lnTo>
                <a:lnTo>
                  <a:pt x="5005461" y="5616226"/>
                </a:lnTo>
                <a:lnTo>
                  <a:pt x="0" y="5616226"/>
                </a:lnTo>
                <a:lnTo>
                  <a:pt x="0" y="0"/>
                </a:lnTo>
                <a:close/>
              </a:path>
            </a:pathLst>
          </a:custGeom>
          <a:blipFill>
            <a:blip r:embed="rId7"/>
            <a:stretch>
              <a:fillRect l="0" t="0" r="0" b="0"/>
            </a:stretch>
          </a:blipFill>
        </p:spPr>
      </p:sp>
      <p:sp>
        <p:nvSpPr>
          <p:cNvPr name="TextBox 15" id="15"/>
          <p:cNvSpPr txBox="true"/>
          <p:nvPr/>
        </p:nvSpPr>
        <p:spPr>
          <a:xfrm rot="0">
            <a:off x="1028700" y="3087182"/>
            <a:ext cx="10408610" cy="1277899"/>
          </a:xfrm>
          <a:prstGeom prst="rect">
            <a:avLst/>
          </a:prstGeom>
        </p:spPr>
        <p:txBody>
          <a:bodyPr anchor="t" rtlCol="false" tIns="0" lIns="0" bIns="0" rIns="0">
            <a:spAutoFit/>
          </a:bodyPr>
          <a:lstStyle/>
          <a:p>
            <a:pPr algn="l">
              <a:lnSpc>
                <a:spcPts val="9603"/>
              </a:lnSpc>
            </a:pPr>
            <a:r>
              <a:rPr lang="en-US" b="true" sz="9700">
                <a:solidFill>
                  <a:srgbClr val="5F9595"/>
                </a:solidFill>
                <a:latin typeface="Arial Nova Bold"/>
                <a:ea typeface="Arial Nova Bold"/>
                <a:cs typeface="Arial Nova Bold"/>
                <a:sym typeface="Arial Nova Bold"/>
              </a:rPr>
              <a:t>STRENGTHENING</a:t>
            </a:r>
          </a:p>
        </p:txBody>
      </p:sp>
      <p:sp>
        <p:nvSpPr>
          <p:cNvPr name="TextBox 16" id="16"/>
          <p:cNvSpPr txBox="true"/>
          <p:nvPr/>
        </p:nvSpPr>
        <p:spPr>
          <a:xfrm rot="0">
            <a:off x="1028700" y="4380995"/>
            <a:ext cx="10408610" cy="2073396"/>
          </a:xfrm>
          <a:prstGeom prst="rect">
            <a:avLst/>
          </a:prstGeom>
        </p:spPr>
        <p:txBody>
          <a:bodyPr anchor="t" rtlCol="false" tIns="0" lIns="0" bIns="0" rIns="0">
            <a:spAutoFit/>
          </a:bodyPr>
          <a:lstStyle/>
          <a:p>
            <a:pPr algn="l">
              <a:lnSpc>
                <a:spcPts val="8018"/>
              </a:lnSpc>
            </a:pPr>
            <a:r>
              <a:rPr lang="en-US" sz="8099">
                <a:solidFill>
                  <a:srgbClr val="19467E"/>
                </a:solidFill>
                <a:latin typeface="Arial Nova"/>
                <a:ea typeface="Arial Nova"/>
                <a:cs typeface="Arial Nova"/>
                <a:sym typeface="Arial Nova"/>
              </a:rPr>
              <a:t>STUDENT - TEACHER</a:t>
            </a:r>
          </a:p>
          <a:p>
            <a:pPr algn="l">
              <a:lnSpc>
                <a:spcPts val="8018"/>
              </a:lnSpc>
            </a:pPr>
            <a:r>
              <a:rPr lang="en-US" sz="8099">
                <a:solidFill>
                  <a:srgbClr val="19467E"/>
                </a:solidFill>
                <a:latin typeface="Arial Nova"/>
                <a:ea typeface="Arial Nova"/>
                <a:cs typeface="Arial Nova"/>
                <a:sym typeface="Arial Nova"/>
              </a:rPr>
              <a:t>RELATIONSHIPS</a:t>
            </a:r>
          </a:p>
        </p:txBody>
      </p:sp>
      <p:sp>
        <p:nvSpPr>
          <p:cNvPr name="TextBox 17" id="17"/>
          <p:cNvSpPr txBox="true"/>
          <p:nvPr/>
        </p:nvSpPr>
        <p:spPr>
          <a:xfrm rot="0">
            <a:off x="1028700" y="2052142"/>
            <a:ext cx="7619102" cy="613408"/>
          </a:xfrm>
          <a:prstGeom prst="rect">
            <a:avLst/>
          </a:prstGeom>
        </p:spPr>
        <p:txBody>
          <a:bodyPr anchor="t" rtlCol="false" tIns="0" lIns="0" bIns="0" rIns="0">
            <a:spAutoFit/>
          </a:bodyPr>
          <a:lstStyle/>
          <a:p>
            <a:pPr algn="l">
              <a:lnSpc>
                <a:spcPts val="5040"/>
              </a:lnSpc>
            </a:pPr>
            <a:r>
              <a:rPr lang="en-US" sz="3600" spc="288">
                <a:solidFill>
                  <a:srgbClr val="EC7357"/>
                </a:solidFill>
                <a:latin typeface="Arial Nova"/>
                <a:ea typeface="Arial Nova"/>
                <a:cs typeface="Arial Nova"/>
                <a:sym typeface="Arial Nova"/>
              </a:rPr>
              <a:t>Module 1</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4088304" y="2841565"/>
            <a:ext cx="4989090" cy="248811"/>
          </a:xfrm>
          <a:custGeom>
            <a:avLst/>
            <a:gdLst/>
            <a:ahLst/>
            <a:cxnLst/>
            <a:rect r="r" b="b" t="t" l="l"/>
            <a:pathLst>
              <a:path h="248811" w="4989090">
                <a:moveTo>
                  <a:pt x="0" y="0"/>
                </a:moveTo>
                <a:lnTo>
                  <a:pt x="4989090" y="0"/>
                </a:lnTo>
                <a:lnTo>
                  <a:pt x="498909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sp>
        <p:nvSpPr>
          <p:cNvPr name="Freeform 3" id="3"/>
          <p:cNvSpPr/>
          <p:nvPr/>
        </p:nvSpPr>
        <p:spPr>
          <a:xfrm flipH="false" flipV="false" rot="0">
            <a:off x="9210606" y="2841565"/>
            <a:ext cx="4989090" cy="248811"/>
          </a:xfrm>
          <a:custGeom>
            <a:avLst/>
            <a:gdLst/>
            <a:ahLst/>
            <a:cxnLst/>
            <a:rect r="r" b="b" t="t" l="l"/>
            <a:pathLst>
              <a:path h="248811" w="4989090">
                <a:moveTo>
                  <a:pt x="0" y="0"/>
                </a:moveTo>
                <a:lnTo>
                  <a:pt x="4989090" y="0"/>
                </a:lnTo>
                <a:lnTo>
                  <a:pt x="498909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grpSp>
        <p:nvGrpSpPr>
          <p:cNvPr name="Group 4" id="4"/>
          <p:cNvGrpSpPr/>
          <p:nvPr/>
        </p:nvGrpSpPr>
        <p:grpSpPr>
          <a:xfrm rot="0">
            <a:off x="1654558" y="3628289"/>
            <a:ext cx="942448" cy="1479647"/>
            <a:chOff x="0" y="0"/>
            <a:chExt cx="1256597" cy="1972862"/>
          </a:xfrm>
        </p:grpSpPr>
        <p:grpSp>
          <p:nvGrpSpPr>
            <p:cNvPr name="Group 5" id="5"/>
            <p:cNvGrpSpPr/>
            <p:nvPr/>
          </p:nvGrpSpPr>
          <p:grpSpPr>
            <a:xfrm rot="0">
              <a:off x="425291" y="1566847"/>
              <a:ext cx="406016" cy="40601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7" id="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8" id="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9" id="9"/>
          <p:cNvGrpSpPr/>
          <p:nvPr/>
        </p:nvGrpSpPr>
        <p:grpSpPr>
          <a:xfrm rot="0">
            <a:off x="10624414" y="3628289"/>
            <a:ext cx="942448" cy="1479647"/>
            <a:chOff x="0" y="0"/>
            <a:chExt cx="1256597" cy="1972862"/>
          </a:xfrm>
        </p:grpSpPr>
        <p:grpSp>
          <p:nvGrpSpPr>
            <p:cNvPr name="Group 10" id="10"/>
            <p:cNvGrpSpPr/>
            <p:nvPr/>
          </p:nvGrpSpPr>
          <p:grpSpPr>
            <a:xfrm rot="0">
              <a:off x="425291" y="1566847"/>
              <a:ext cx="406016" cy="40601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12" id="12"/>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13" id="13"/>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4" id="14"/>
          <p:cNvGrpSpPr/>
          <p:nvPr/>
        </p:nvGrpSpPr>
        <p:grpSpPr>
          <a:xfrm rot="0">
            <a:off x="14517194" y="3628289"/>
            <a:ext cx="942448" cy="1479647"/>
            <a:chOff x="0" y="0"/>
            <a:chExt cx="1256597" cy="1972862"/>
          </a:xfrm>
        </p:grpSpPr>
        <p:grpSp>
          <p:nvGrpSpPr>
            <p:cNvPr name="Group 15" id="15"/>
            <p:cNvGrpSpPr/>
            <p:nvPr/>
          </p:nvGrpSpPr>
          <p:grpSpPr>
            <a:xfrm rot="0">
              <a:off x="425291" y="1566847"/>
              <a:ext cx="406016" cy="40601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17" id="1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18" id="1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9" id="19"/>
          <p:cNvGrpSpPr/>
          <p:nvPr/>
        </p:nvGrpSpPr>
        <p:grpSpPr>
          <a:xfrm rot="0">
            <a:off x="4368907" y="5107935"/>
            <a:ext cx="47625" cy="4157345"/>
            <a:chOff x="0" y="0"/>
            <a:chExt cx="12543" cy="1094939"/>
          </a:xfrm>
        </p:grpSpPr>
        <p:sp>
          <p:nvSpPr>
            <p:cNvPr name="Freeform 20" id="20"/>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21" id="21"/>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2034020" y="869259"/>
            <a:ext cx="14219960" cy="1467481"/>
          </a:xfrm>
          <a:prstGeom prst="rect">
            <a:avLst/>
          </a:prstGeom>
        </p:spPr>
        <p:txBody>
          <a:bodyPr anchor="t" rtlCol="false" tIns="0" lIns="0" bIns="0" rIns="0">
            <a:spAutoFit/>
          </a:bodyPr>
          <a:lstStyle/>
          <a:p>
            <a:pPr algn="ctr">
              <a:lnSpc>
                <a:spcPts val="12040"/>
              </a:lnSpc>
            </a:pPr>
            <a:r>
              <a:rPr lang="en-US" sz="8600">
                <a:solidFill>
                  <a:srgbClr val="1F4152"/>
                </a:solidFill>
                <a:latin typeface="Arial Nova"/>
                <a:ea typeface="Arial Nova"/>
                <a:cs typeface="Arial Nova"/>
                <a:sym typeface="Arial Nova"/>
              </a:rPr>
              <a:t>Module 1 l</a:t>
            </a:r>
            <a:r>
              <a:rPr lang="en-US" sz="8600">
                <a:solidFill>
                  <a:srgbClr val="1F4152"/>
                </a:solidFill>
                <a:latin typeface="Arial Nova"/>
                <a:ea typeface="Arial Nova"/>
                <a:cs typeface="Arial Nova"/>
                <a:sym typeface="Arial Nova"/>
              </a:rPr>
              <a:t>earning objectives</a:t>
            </a:r>
          </a:p>
        </p:txBody>
      </p:sp>
      <p:sp>
        <p:nvSpPr>
          <p:cNvPr name="TextBox 23" id="23"/>
          <p:cNvSpPr txBox="true"/>
          <p:nvPr/>
        </p:nvSpPr>
        <p:spPr>
          <a:xfrm rot="0">
            <a:off x="1028700" y="5638329"/>
            <a:ext cx="2949682" cy="2234565"/>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Understand the three dimensions of school engagement and their impact on learning.</a:t>
            </a:r>
          </a:p>
        </p:txBody>
      </p:sp>
      <p:sp>
        <p:nvSpPr>
          <p:cNvPr name="TextBox 24" id="24"/>
          <p:cNvSpPr txBox="true"/>
          <p:nvPr/>
        </p:nvSpPr>
        <p:spPr>
          <a:xfrm rot="0">
            <a:off x="4892782" y="5638329"/>
            <a:ext cx="3598042" cy="2606040"/>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Recognize how emotional support and feedback foster student engagement, observe and interpret signs of student engagement or disengagement.</a:t>
            </a:r>
          </a:p>
        </p:txBody>
      </p:sp>
      <p:sp>
        <p:nvSpPr>
          <p:cNvPr name="TextBox 25" id="25"/>
          <p:cNvSpPr txBox="true"/>
          <p:nvPr/>
        </p:nvSpPr>
        <p:spPr>
          <a:xfrm rot="0">
            <a:off x="9415470" y="5638329"/>
            <a:ext cx="3632010" cy="1491615"/>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Ex</a:t>
            </a:r>
            <a:r>
              <a:rPr lang="en-US" sz="2700">
                <a:solidFill>
                  <a:srgbClr val="1F4152"/>
                </a:solidFill>
                <a:latin typeface="Arial Nova"/>
                <a:ea typeface="Arial Nova"/>
                <a:cs typeface="Arial Nova"/>
                <a:sym typeface="Arial Nova"/>
              </a:rPr>
              <a:t>plore strategies for developing meaningful teacher–student relationships.</a:t>
            </a:r>
          </a:p>
        </p:txBody>
      </p:sp>
      <p:grpSp>
        <p:nvGrpSpPr>
          <p:cNvPr name="Group 26" id="26"/>
          <p:cNvGrpSpPr/>
          <p:nvPr/>
        </p:nvGrpSpPr>
        <p:grpSpPr>
          <a:xfrm rot="0">
            <a:off x="8928974" y="5188431"/>
            <a:ext cx="47625" cy="4157345"/>
            <a:chOff x="0" y="0"/>
            <a:chExt cx="12543" cy="1094939"/>
          </a:xfrm>
        </p:grpSpPr>
        <p:sp>
          <p:nvSpPr>
            <p:cNvPr name="Freeform 27" id="27"/>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28" id="28"/>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30" id="30"/>
          <p:cNvSpPr txBox="true"/>
          <p:nvPr/>
        </p:nvSpPr>
        <p:spPr>
          <a:xfrm rot="0">
            <a:off x="14021769" y="5638329"/>
            <a:ext cx="3237531" cy="1491615"/>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C</a:t>
            </a:r>
            <a:r>
              <a:rPr lang="en-US" sz="2700">
                <a:solidFill>
                  <a:srgbClr val="1F4152"/>
                </a:solidFill>
                <a:latin typeface="Arial Nova"/>
                <a:ea typeface="Arial Nova"/>
                <a:cs typeface="Arial Nova"/>
                <a:sym typeface="Arial Nova"/>
              </a:rPr>
              <a:t>onsolidate learning and formulate a personal engagement plan.</a:t>
            </a:r>
          </a:p>
        </p:txBody>
      </p:sp>
      <p:grpSp>
        <p:nvGrpSpPr>
          <p:cNvPr name="Group 31" id="31"/>
          <p:cNvGrpSpPr/>
          <p:nvPr/>
        </p:nvGrpSpPr>
        <p:grpSpPr>
          <a:xfrm rot="0">
            <a:off x="13583619" y="5285904"/>
            <a:ext cx="47625" cy="4157345"/>
            <a:chOff x="0" y="0"/>
            <a:chExt cx="12543" cy="1094939"/>
          </a:xfrm>
        </p:grpSpPr>
        <p:sp>
          <p:nvSpPr>
            <p:cNvPr name="Freeform 32" id="32"/>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33" id="33"/>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5950584" y="3628289"/>
            <a:ext cx="942448" cy="1479647"/>
            <a:chOff x="0" y="0"/>
            <a:chExt cx="1256597" cy="1972862"/>
          </a:xfrm>
        </p:grpSpPr>
        <p:grpSp>
          <p:nvGrpSpPr>
            <p:cNvPr name="Group 35" id="35"/>
            <p:cNvGrpSpPr/>
            <p:nvPr/>
          </p:nvGrpSpPr>
          <p:grpSpPr>
            <a:xfrm rot="0">
              <a:off x="425291" y="1566847"/>
              <a:ext cx="406016" cy="406016"/>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37" id="3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38" id="3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26661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5F9595"/>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643876"/>
            <a:ext cx="6015500" cy="248811"/>
          </a:xfrm>
          <a:custGeom>
            <a:avLst/>
            <a:gdLst/>
            <a:ahLst/>
            <a:cxnLst/>
            <a:rect r="r" b="b" t="t" l="l"/>
            <a:pathLst>
              <a:path h="248811" w="6015500">
                <a:moveTo>
                  <a:pt x="0" y="0"/>
                </a:moveTo>
                <a:lnTo>
                  <a:pt x="6015500" y="0"/>
                </a:lnTo>
                <a:lnTo>
                  <a:pt x="6015500" y="248812"/>
                </a:lnTo>
                <a:lnTo>
                  <a:pt x="0" y="248812"/>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8" id="8"/>
          <p:cNvSpPr txBox="true"/>
          <p:nvPr/>
        </p:nvSpPr>
        <p:spPr>
          <a:xfrm rot="0">
            <a:off x="1028700" y="1646676"/>
            <a:ext cx="5575548" cy="2797175"/>
          </a:xfrm>
          <a:prstGeom prst="rect">
            <a:avLst/>
          </a:prstGeom>
        </p:spPr>
        <p:txBody>
          <a:bodyPr anchor="t" rtlCol="false" tIns="0" lIns="0" bIns="0" rIns="0">
            <a:spAutoFit/>
          </a:bodyPr>
          <a:lstStyle/>
          <a:p>
            <a:pPr algn="l">
              <a:lnSpc>
                <a:spcPts val="5500"/>
              </a:lnSpc>
            </a:pPr>
            <a:r>
              <a:rPr lang="en-US" sz="5000">
                <a:solidFill>
                  <a:srgbClr val="1F4152"/>
                </a:solidFill>
                <a:latin typeface="Arial Nova"/>
                <a:ea typeface="Arial Nova"/>
                <a:cs typeface="Arial Nova"/>
                <a:sym typeface="Arial Nova"/>
              </a:rPr>
              <a:t>School engagement encompasses three key dimensions</a:t>
            </a:r>
          </a:p>
        </p:txBody>
      </p:sp>
      <p:sp>
        <p:nvSpPr>
          <p:cNvPr name="TextBox 9" id="9"/>
          <p:cNvSpPr txBox="true"/>
          <p:nvPr/>
        </p:nvSpPr>
        <p:spPr>
          <a:xfrm rot="0">
            <a:off x="9355053" y="2260600"/>
            <a:ext cx="7904247" cy="5603875"/>
          </a:xfrm>
          <a:prstGeom prst="rect">
            <a:avLst/>
          </a:prstGeom>
        </p:spPr>
        <p:txBody>
          <a:bodyPr anchor="t" rtlCol="false" tIns="0" lIns="0" bIns="0" rIns="0">
            <a:spAutoFit/>
          </a:bodyPr>
          <a:lstStyle/>
          <a:p>
            <a:pPr algn="l">
              <a:lnSpc>
                <a:spcPts val="5599"/>
              </a:lnSpc>
            </a:pPr>
            <a:r>
              <a:rPr lang="en-US" b="true" sz="3999" spc="39">
                <a:solidFill>
                  <a:srgbClr val="FFFFFF"/>
                </a:solidFill>
                <a:latin typeface="Arial Nova Bold"/>
                <a:ea typeface="Arial Nova Bold"/>
                <a:cs typeface="Arial Nova Bold"/>
                <a:sym typeface="Arial Nova Bold"/>
              </a:rPr>
              <a:t>Participation in academic and social activities</a:t>
            </a:r>
            <a:r>
              <a:rPr lang="en-US" sz="3999" spc="39">
                <a:solidFill>
                  <a:srgbClr val="FFFFFF"/>
                </a:solidFill>
                <a:latin typeface="Arial Nova"/>
                <a:ea typeface="Arial Nova"/>
                <a:cs typeface="Arial Nova"/>
                <a:sym typeface="Arial Nova"/>
              </a:rPr>
              <a:t>; e.g., homework completion, classroom participation. This reflects how students behave in school and participate in tasks, routines, and social activities.</a:t>
            </a:r>
          </a:p>
          <a:p>
            <a:pPr algn="l">
              <a:lnSpc>
                <a:spcPts val="5599"/>
              </a:lnSpc>
            </a:pPr>
          </a:p>
        </p:txBody>
      </p:sp>
      <p:sp>
        <p:nvSpPr>
          <p:cNvPr name="TextBox 10" id="10"/>
          <p:cNvSpPr txBox="true"/>
          <p:nvPr/>
        </p:nvSpPr>
        <p:spPr>
          <a:xfrm rot="0">
            <a:off x="1028700" y="5229225"/>
            <a:ext cx="6068229" cy="884555"/>
          </a:xfrm>
          <a:prstGeom prst="rect">
            <a:avLst/>
          </a:prstGeom>
        </p:spPr>
        <p:txBody>
          <a:bodyPr anchor="t" rtlCol="false" tIns="0" lIns="0" bIns="0" rIns="0">
            <a:spAutoFit/>
          </a:bodyPr>
          <a:lstStyle/>
          <a:p>
            <a:pPr algn="l">
              <a:lnSpc>
                <a:spcPts val="6699"/>
              </a:lnSpc>
            </a:pPr>
            <a:r>
              <a:rPr lang="en-US" sz="6699">
                <a:solidFill>
                  <a:srgbClr val="5F9595"/>
                </a:solidFill>
                <a:latin typeface="Arial Nova"/>
                <a:ea typeface="Arial Nova"/>
                <a:cs typeface="Arial Nova"/>
                <a:sym typeface="Arial Nova"/>
              </a:rPr>
              <a:t>BEHAVIOURAL</a:t>
            </a:r>
          </a:p>
        </p:txBody>
      </p:sp>
      <p:sp>
        <p:nvSpPr>
          <p:cNvPr name="TextBox 11" id="11"/>
          <p:cNvSpPr txBox="true"/>
          <p:nvPr/>
        </p:nvSpPr>
        <p:spPr>
          <a:xfrm rot="0">
            <a:off x="1028700" y="6170930"/>
            <a:ext cx="5775146" cy="894080"/>
          </a:xfrm>
          <a:prstGeom prst="rect">
            <a:avLst/>
          </a:prstGeom>
        </p:spPr>
        <p:txBody>
          <a:bodyPr anchor="t" rtlCol="false" tIns="0" lIns="0" bIns="0" rIns="0">
            <a:spAutoFit/>
          </a:bodyPr>
          <a:lstStyle/>
          <a:p>
            <a:pPr algn="l">
              <a:lnSpc>
                <a:spcPts val="6700"/>
              </a:lnSpc>
            </a:pPr>
            <a:r>
              <a:rPr lang="en-US" sz="6700">
                <a:solidFill>
                  <a:srgbClr val="1F4152"/>
                </a:solidFill>
                <a:latin typeface="Arial Nova"/>
                <a:ea typeface="Arial Nova"/>
                <a:cs typeface="Arial Nova"/>
                <a:sym typeface="Arial Nova"/>
              </a:rPr>
              <a:t>ENGAGEMENT</a:t>
            </a:r>
          </a:p>
        </p:txBody>
      </p:sp>
      <p:sp>
        <p:nvSpPr>
          <p:cNvPr name="Freeform 12" id="12"/>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26661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5F9595"/>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776942"/>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8" id="8"/>
          <p:cNvSpPr txBox="true"/>
          <p:nvPr/>
        </p:nvSpPr>
        <p:spPr>
          <a:xfrm rot="0">
            <a:off x="1028700" y="2549338"/>
            <a:ext cx="6572250" cy="1917700"/>
          </a:xfrm>
          <a:prstGeom prst="rect">
            <a:avLst/>
          </a:prstGeom>
        </p:spPr>
        <p:txBody>
          <a:bodyPr anchor="t" rtlCol="false" tIns="0" lIns="0" bIns="0" rIns="0">
            <a:spAutoFit/>
          </a:bodyPr>
          <a:lstStyle/>
          <a:p>
            <a:pPr algn="l">
              <a:lnSpc>
                <a:spcPts val="5000"/>
              </a:lnSpc>
            </a:pPr>
            <a:r>
              <a:rPr lang="en-US" sz="5000">
                <a:solidFill>
                  <a:srgbClr val="1F4152"/>
                </a:solidFill>
                <a:latin typeface="Arial Nova"/>
                <a:ea typeface="Arial Nova"/>
                <a:cs typeface="Arial Nova"/>
                <a:sym typeface="Arial Nova"/>
              </a:rPr>
              <a:t>School engagement encompasses three key dimensions</a:t>
            </a:r>
          </a:p>
        </p:txBody>
      </p:sp>
      <p:sp>
        <p:nvSpPr>
          <p:cNvPr name="TextBox 9" id="9"/>
          <p:cNvSpPr txBox="true"/>
          <p:nvPr/>
        </p:nvSpPr>
        <p:spPr>
          <a:xfrm rot="0">
            <a:off x="9941050" y="2406463"/>
            <a:ext cx="7318250" cy="4899025"/>
          </a:xfrm>
          <a:prstGeom prst="rect">
            <a:avLst/>
          </a:prstGeom>
        </p:spPr>
        <p:txBody>
          <a:bodyPr anchor="t" rtlCol="false" tIns="0" lIns="0" bIns="0" rIns="0">
            <a:spAutoFit/>
          </a:bodyPr>
          <a:lstStyle/>
          <a:p>
            <a:pPr algn="l">
              <a:lnSpc>
                <a:spcPts val="5599"/>
              </a:lnSpc>
            </a:pPr>
            <a:r>
              <a:rPr lang="en-US" b="true" sz="3999" spc="39">
                <a:solidFill>
                  <a:srgbClr val="FFFFFF"/>
                </a:solidFill>
                <a:latin typeface="Arial Nova Bold"/>
                <a:ea typeface="Arial Nova Bold"/>
                <a:cs typeface="Arial Nova Bold"/>
                <a:sym typeface="Arial Nova Bold"/>
              </a:rPr>
              <a:t>Emotional</a:t>
            </a:r>
            <a:r>
              <a:rPr lang="en-US" sz="3999" spc="39">
                <a:solidFill>
                  <a:srgbClr val="FFFFFF"/>
                </a:solidFill>
                <a:latin typeface="Arial Nova"/>
                <a:ea typeface="Arial Nova"/>
                <a:cs typeface="Arial Nova"/>
                <a:sym typeface="Arial Nova"/>
              </a:rPr>
              <a:t> reactions to school; e.g., sense of belonging, enjoyment. It includes how students feel about school and their emotional connection to teachers, peers, and the environment</a:t>
            </a:r>
          </a:p>
        </p:txBody>
      </p:sp>
      <p:sp>
        <p:nvSpPr>
          <p:cNvPr name="TextBox 10" id="10"/>
          <p:cNvSpPr txBox="true"/>
          <p:nvPr/>
        </p:nvSpPr>
        <p:spPr>
          <a:xfrm rot="0">
            <a:off x="1028700" y="5364488"/>
            <a:ext cx="5775146" cy="884555"/>
          </a:xfrm>
          <a:prstGeom prst="rect">
            <a:avLst/>
          </a:prstGeom>
        </p:spPr>
        <p:txBody>
          <a:bodyPr anchor="t" rtlCol="false" tIns="0" lIns="0" bIns="0" rIns="0">
            <a:spAutoFit/>
          </a:bodyPr>
          <a:lstStyle/>
          <a:p>
            <a:pPr algn="l">
              <a:lnSpc>
                <a:spcPts val="6699"/>
              </a:lnSpc>
            </a:pPr>
            <a:r>
              <a:rPr lang="en-US" sz="6699">
                <a:solidFill>
                  <a:srgbClr val="5F9595"/>
                </a:solidFill>
                <a:latin typeface="Arial Nova"/>
                <a:ea typeface="Arial Nova"/>
                <a:cs typeface="Arial Nova"/>
                <a:sym typeface="Arial Nova"/>
              </a:rPr>
              <a:t>EMOTIONAL</a:t>
            </a:r>
          </a:p>
        </p:txBody>
      </p:sp>
      <p:sp>
        <p:nvSpPr>
          <p:cNvPr name="TextBox 11" id="11"/>
          <p:cNvSpPr txBox="true"/>
          <p:nvPr/>
        </p:nvSpPr>
        <p:spPr>
          <a:xfrm rot="0">
            <a:off x="1028700" y="6277618"/>
            <a:ext cx="5775146" cy="884555"/>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ENGAGEMENT</a:t>
            </a:r>
          </a:p>
        </p:txBody>
      </p:sp>
      <p:sp>
        <p:nvSpPr>
          <p:cNvPr name="Freeform 12" id="12"/>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26661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5F9595"/>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809938"/>
            <a:ext cx="6015500" cy="248811"/>
          </a:xfrm>
          <a:custGeom>
            <a:avLst/>
            <a:gdLst/>
            <a:ahLst/>
            <a:cxnLst/>
            <a:rect r="r" b="b" t="t" l="l"/>
            <a:pathLst>
              <a:path h="248811" w="6015500">
                <a:moveTo>
                  <a:pt x="0" y="0"/>
                </a:moveTo>
                <a:lnTo>
                  <a:pt x="6015500" y="0"/>
                </a:lnTo>
                <a:lnTo>
                  <a:pt x="6015500" y="248812"/>
                </a:lnTo>
                <a:lnTo>
                  <a:pt x="0" y="248812"/>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8" id="8"/>
          <p:cNvSpPr txBox="true"/>
          <p:nvPr/>
        </p:nvSpPr>
        <p:spPr>
          <a:xfrm rot="0">
            <a:off x="1028700" y="2568388"/>
            <a:ext cx="6572250" cy="1917700"/>
          </a:xfrm>
          <a:prstGeom prst="rect">
            <a:avLst/>
          </a:prstGeom>
        </p:spPr>
        <p:txBody>
          <a:bodyPr anchor="t" rtlCol="false" tIns="0" lIns="0" bIns="0" rIns="0">
            <a:spAutoFit/>
          </a:bodyPr>
          <a:lstStyle/>
          <a:p>
            <a:pPr algn="l">
              <a:lnSpc>
                <a:spcPts val="5000"/>
              </a:lnSpc>
            </a:pPr>
            <a:r>
              <a:rPr lang="en-US" sz="5000">
                <a:solidFill>
                  <a:srgbClr val="1F4152"/>
                </a:solidFill>
                <a:latin typeface="Arial Nova"/>
                <a:ea typeface="Arial Nova"/>
                <a:cs typeface="Arial Nova"/>
                <a:sym typeface="Arial Nova"/>
              </a:rPr>
              <a:t>School engagement encompasses three key dimensions</a:t>
            </a:r>
          </a:p>
        </p:txBody>
      </p:sp>
      <p:sp>
        <p:nvSpPr>
          <p:cNvPr name="TextBox 9" id="9"/>
          <p:cNvSpPr txBox="true"/>
          <p:nvPr/>
        </p:nvSpPr>
        <p:spPr>
          <a:xfrm rot="0">
            <a:off x="9144000" y="2506547"/>
            <a:ext cx="7858185" cy="4194175"/>
          </a:xfrm>
          <a:prstGeom prst="rect">
            <a:avLst/>
          </a:prstGeom>
        </p:spPr>
        <p:txBody>
          <a:bodyPr anchor="t" rtlCol="false" tIns="0" lIns="0" bIns="0" rIns="0">
            <a:spAutoFit/>
          </a:bodyPr>
          <a:lstStyle/>
          <a:p>
            <a:pPr algn="l">
              <a:lnSpc>
                <a:spcPts val="5599"/>
              </a:lnSpc>
            </a:pPr>
            <a:r>
              <a:rPr lang="en-US" sz="3999" spc="39">
                <a:solidFill>
                  <a:srgbClr val="FFFFFF"/>
                </a:solidFill>
                <a:latin typeface="Arial Nova"/>
                <a:ea typeface="Arial Nova"/>
                <a:cs typeface="Arial Nova"/>
                <a:sym typeface="Arial Nova"/>
              </a:rPr>
              <a:t>Investment in learning; e.g., effort, use of learning strategies. This involves mental effort, persistence, and the use of effective strategies to </a:t>
            </a:r>
            <a:r>
              <a:rPr lang="en-US" b="true" sz="3999" spc="39">
                <a:solidFill>
                  <a:srgbClr val="FFFFFF"/>
                </a:solidFill>
                <a:latin typeface="Arial Nova Bold"/>
                <a:ea typeface="Arial Nova Bold"/>
                <a:cs typeface="Arial Nova Bold"/>
                <a:sym typeface="Arial Nova Bold"/>
              </a:rPr>
              <a:t>understand</a:t>
            </a:r>
            <a:r>
              <a:rPr lang="en-US" sz="3999" spc="39">
                <a:solidFill>
                  <a:srgbClr val="FFFFFF"/>
                </a:solidFill>
                <a:latin typeface="Arial Nova"/>
                <a:ea typeface="Arial Nova"/>
                <a:cs typeface="Arial Nova"/>
                <a:sym typeface="Arial Nova"/>
              </a:rPr>
              <a:t> and </a:t>
            </a:r>
            <a:r>
              <a:rPr lang="en-US" b="true" sz="3999" spc="39">
                <a:solidFill>
                  <a:srgbClr val="FFFFFF"/>
                </a:solidFill>
                <a:latin typeface="Arial Nova Bold"/>
                <a:ea typeface="Arial Nova Bold"/>
                <a:cs typeface="Arial Nova Bold"/>
                <a:sym typeface="Arial Nova Bold"/>
              </a:rPr>
              <a:t>master learning</a:t>
            </a:r>
            <a:r>
              <a:rPr lang="en-US" sz="3999" spc="39">
                <a:solidFill>
                  <a:srgbClr val="FFFFFF"/>
                </a:solidFill>
                <a:latin typeface="Arial Nova"/>
                <a:ea typeface="Arial Nova"/>
                <a:cs typeface="Arial Nova"/>
                <a:sym typeface="Arial Nova"/>
              </a:rPr>
              <a:t> material.</a:t>
            </a:r>
          </a:p>
        </p:txBody>
      </p:sp>
      <p:sp>
        <p:nvSpPr>
          <p:cNvPr name="TextBox 10" id="10"/>
          <p:cNvSpPr txBox="true"/>
          <p:nvPr/>
        </p:nvSpPr>
        <p:spPr>
          <a:xfrm rot="0">
            <a:off x="1028700" y="5515905"/>
            <a:ext cx="5775146" cy="884555"/>
          </a:xfrm>
          <a:prstGeom prst="rect">
            <a:avLst/>
          </a:prstGeom>
        </p:spPr>
        <p:txBody>
          <a:bodyPr anchor="t" rtlCol="false" tIns="0" lIns="0" bIns="0" rIns="0">
            <a:spAutoFit/>
          </a:bodyPr>
          <a:lstStyle/>
          <a:p>
            <a:pPr algn="l">
              <a:lnSpc>
                <a:spcPts val="6699"/>
              </a:lnSpc>
            </a:pPr>
            <a:r>
              <a:rPr lang="en-US" sz="6699">
                <a:solidFill>
                  <a:srgbClr val="5F9595"/>
                </a:solidFill>
                <a:latin typeface="Arial Nova"/>
                <a:ea typeface="Arial Nova"/>
                <a:cs typeface="Arial Nova"/>
                <a:sym typeface="Arial Nova"/>
              </a:rPr>
              <a:t>COGNITIVE</a:t>
            </a:r>
          </a:p>
        </p:txBody>
      </p:sp>
      <p:sp>
        <p:nvSpPr>
          <p:cNvPr name="TextBox 11" id="11"/>
          <p:cNvSpPr txBox="true"/>
          <p:nvPr/>
        </p:nvSpPr>
        <p:spPr>
          <a:xfrm rot="0">
            <a:off x="1057275" y="6467135"/>
            <a:ext cx="5775146" cy="884555"/>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ENGAGEMENT</a:t>
            </a:r>
          </a:p>
        </p:txBody>
      </p:sp>
      <p:sp>
        <p:nvSpPr>
          <p:cNvPr name="Freeform 12" id="12"/>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28700" y="2395679"/>
            <a:ext cx="13988854" cy="247973"/>
            <a:chOff x="0" y="0"/>
            <a:chExt cx="18651805" cy="330631"/>
          </a:xfrm>
        </p:grpSpPr>
        <p:sp>
          <p:nvSpPr>
            <p:cNvPr name="Freeform 3" id="3"/>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050605" y="0"/>
              <a:ext cx="8601200" cy="330631"/>
            </a:xfrm>
            <a:custGeom>
              <a:avLst/>
              <a:gdLst/>
              <a:ahLst/>
              <a:cxnLst/>
              <a:rect r="r" b="b" t="t" l="l"/>
              <a:pathLst>
                <a:path h="330631" w="8601200">
                  <a:moveTo>
                    <a:pt x="0" y="0"/>
                  </a:moveTo>
                  <a:lnTo>
                    <a:pt x="8601200" y="0"/>
                  </a:lnTo>
                  <a:lnTo>
                    <a:pt x="86012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13398" b="0"/>
              </a:stretch>
            </a:blipFill>
          </p:spPr>
        </p:sp>
      </p:grpSp>
      <p:sp>
        <p:nvSpPr>
          <p:cNvPr name="Freeform 5" id="5"/>
          <p:cNvSpPr/>
          <p:nvPr/>
        </p:nvSpPr>
        <p:spPr>
          <a:xfrm flipH="false" flipV="false" rot="0">
            <a:off x="13243693" y="5143500"/>
            <a:ext cx="4931440" cy="4765004"/>
          </a:xfrm>
          <a:custGeom>
            <a:avLst/>
            <a:gdLst/>
            <a:ahLst/>
            <a:cxnLst/>
            <a:rect r="r" b="b" t="t" l="l"/>
            <a:pathLst>
              <a:path h="4765004" w="4931440">
                <a:moveTo>
                  <a:pt x="0" y="0"/>
                </a:moveTo>
                <a:lnTo>
                  <a:pt x="4931440" y="0"/>
                </a:lnTo>
                <a:lnTo>
                  <a:pt x="4931440" y="4765004"/>
                </a:lnTo>
                <a:lnTo>
                  <a:pt x="0" y="4765004"/>
                </a:lnTo>
                <a:lnTo>
                  <a:pt x="0" y="0"/>
                </a:lnTo>
                <a:close/>
              </a:path>
            </a:pathLst>
          </a:custGeom>
          <a:blipFill>
            <a:blip r:embed="rId4"/>
            <a:stretch>
              <a:fillRect l="0" t="0" r="0" b="0"/>
            </a:stretch>
          </a:blipFill>
        </p:spPr>
      </p:sp>
      <p:sp>
        <p:nvSpPr>
          <p:cNvPr name="TextBox 6" id="6"/>
          <p:cNvSpPr txBox="true"/>
          <p:nvPr/>
        </p:nvSpPr>
        <p:spPr>
          <a:xfrm rot="0">
            <a:off x="1028700" y="1238250"/>
            <a:ext cx="15924246" cy="805688"/>
          </a:xfrm>
          <a:prstGeom prst="rect">
            <a:avLst/>
          </a:prstGeom>
        </p:spPr>
        <p:txBody>
          <a:bodyPr anchor="t" rtlCol="false" tIns="0" lIns="0" bIns="0" rIns="0">
            <a:spAutoFit/>
          </a:bodyPr>
          <a:lstStyle/>
          <a:p>
            <a:pPr algn="l">
              <a:lnSpc>
                <a:spcPts val="5895"/>
              </a:lnSpc>
            </a:pPr>
            <a:r>
              <a:rPr lang="en-US" sz="6699">
                <a:solidFill>
                  <a:srgbClr val="1F4152"/>
                </a:solidFill>
                <a:latin typeface="Arial Nova"/>
                <a:ea typeface="Arial Nova"/>
                <a:cs typeface="Arial Nova"/>
                <a:sym typeface="Arial Nova"/>
              </a:rPr>
              <a:t>Engaged students are more likely to</a:t>
            </a:r>
          </a:p>
        </p:txBody>
      </p:sp>
      <p:sp>
        <p:nvSpPr>
          <p:cNvPr name="TextBox 7" id="7"/>
          <p:cNvSpPr txBox="true"/>
          <p:nvPr/>
        </p:nvSpPr>
        <p:spPr>
          <a:xfrm rot="0">
            <a:off x="1028700" y="2995393"/>
            <a:ext cx="12661528" cy="5827395"/>
          </a:xfrm>
          <a:prstGeom prst="rect">
            <a:avLst/>
          </a:prstGeom>
        </p:spPr>
        <p:txBody>
          <a:bodyPr anchor="t" rtlCol="false" tIns="0" lIns="0" bIns="0" rIns="0">
            <a:spAutoFit/>
          </a:bodyPr>
          <a:lstStyle/>
          <a:p>
            <a:pPr algn="l">
              <a:lnSpc>
                <a:spcPts val="3540"/>
              </a:lnSpc>
            </a:pPr>
            <a:r>
              <a:rPr lang="en-US" sz="3000">
                <a:solidFill>
                  <a:srgbClr val="5F9595"/>
                </a:solidFill>
                <a:latin typeface="Arial Nova"/>
                <a:ea typeface="Arial Nova"/>
                <a:cs typeface="Arial Nova"/>
                <a:sym typeface="Arial Nova"/>
              </a:rPr>
              <a:t>See value in their schoolwork:</a:t>
            </a:r>
            <a:r>
              <a:rPr lang="en-US" sz="3000">
                <a:solidFill>
                  <a:srgbClr val="706D64"/>
                </a:solidFill>
                <a:latin typeface="Arial Nova"/>
                <a:ea typeface="Arial Nova"/>
                <a:cs typeface="Arial Nova"/>
                <a:sym typeface="Arial Nova"/>
              </a:rPr>
              <a:t> </a:t>
            </a:r>
          </a:p>
          <a:p>
            <a:pPr algn="l">
              <a:lnSpc>
                <a:spcPts val="3540"/>
              </a:lnSpc>
            </a:pPr>
            <a:r>
              <a:rPr lang="en-US" sz="3000">
                <a:solidFill>
                  <a:srgbClr val="706D64"/>
                </a:solidFill>
                <a:latin typeface="Arial Nova"/>
                <a:ea typeface="Arial Nova"/>
                <a:cs typeface="Arial Nova"/>
                <a:sym typeface="Arial Nova"/>
              </a:rPr>
              <a:t>They recognize how learning is relevant to their lives and future.</a:t>
            </a:r>
          </a:p>
          <a:p>
            <a:pPr algn="l">
              <a:lnSpc>
                <a:spcPts val="3540"/>
              </a:lnSpc>
            </a:pPr>
          </a:p>
          <a:p>
            <a:pPr algn="l">
              <a:lnSpc>
                <a:spcPts val="3540"/>
              </a:lnSpc>
            </a:pPr>
            <a:r>
              <a:rPr lang="en-US" sz="3000">
                <a:solidFill>
                  <a:srgbClr val="5F9595"/>
                </a:solidFill>
                <a:latin typeface="Arial Nova"/>
                <a:ea typeface="Arial Nova"/>
                <a:cs typeface="Arial Nova"/>
                <a:sym typeface="Arial Nova"/>
              </a:rPr>
              <a:t>Use advanced learning strategies: </a:t>
            </a:r>
          </a:p>
          <a:p>
            <a:pPr algn="l">
              <a:lnSpc>
                <a:spcPts val="3540"/>
              </a:lnSpc>
            </a:pPr>
            <a:r>
              <a:rPr lang="en-US" sz="3000">
                <a:solidFill>
                  <a:srgbClr val="706D64"/>
                </a:solidFill>
                <a:latin typeface="Arial Nova"/>
                <a:ea typeface="Arial Nova"/>
                <a:cs typeface="Arial Nova"/>
                <a:sym typeface="Arial Nova"/>
              </a:rPr>
              <a:t>These students apply planning, monitoring, and revision techniques.</a:t>
            </a:r>
          </a:p>
          <a:p>
            <a:pPr algn="l">
              <a:lnSpc>
                <a:spcPts val="3540"/>
              </a:lnSpc>
            </a:pPr>
          </a:p>
          <a:p>
            <a:pPr algn="l">
              <a:lnSpc>
                <a:spcPts val="3540"/>
              </a:lnSpc>
            </a:pPr>
            <a:r>
              <a:rPr lang="en-US" sz="3000">
                <a:solidFill>
                  <a:srgbClr val="5F9595"/>
                </a:solidFill>
                <a:latin typeface="Arial Nova"/>
                <a:ea typeface="Arial Nova"/>
                <a:cs typeface="Arial Nova"/>
                <a:sym typeface="Arial Nova"/>
              </a:rPr>
              <a:t>Experience less anxiety and behavioral problems: </a:t>
            </a:r>
          </a:p>
          <a:p>
            <a:pPr algn="l">
              <a:lnSpc>
                <a:spcPts val="3540"/>
              </a:lnSpc>
            </a:pPr>
            <a:r>
              <a:rPr lang="en-US" sz="3000">
                <a:solidFill>
                  <a:srgbClr val="706D64"/>
                </a:solidFill>
                <a:latin typeface="Arial Nova"/>
                <a:ea typeface="Arial Nova"/>
                <a:cs typeface="Arial Nova"/>
                <a:sym typeface="Arial Nova"/>
              </a:rPr>
              <a:t>Emotional and academic security helps students manage challenges better.</a:t>
            </a:r>
          </a:p>
          <a:p>
            <a:pPr algn="l">
              <a:lnSpc>
                <a:spcPts val="3540"/>
              </a:lnSpc>
            </a:pPr>
          </a:p>
          <a:p>
            <a:pPr algn="l">
              <a:lnSpc>
                <a:spcPts val="3540"/>
              </a:lnSpc>
            </a:pPr>
            <a:r>
              <a:rPr lang="en-US" sz="3000">
                <a:solidFill>
                  <a:srgbClr val="5F9595"/>
                </a:solidFill>
                <a:latin typeface="Arial Nova"/>
                <a:ea typeface="Arial Nova"/>
                <a:cs typeface="Arial Nova"/>
                <a:sym typeface="Arial Nova"/>
              </a:rPr>
              <a:t>Achieve better outcomes:</a:t>
            </a:r>
            <a:r>
              <a:rPr lang="en-US" sz="3000">
                <a:solidFill>
                  <a:srgbClr val="706D64"/>
                </a:solidFill>
                <a:latin typeface="Arial Nova"/>
                <a:ea typeface="Arial Nova"/>
                <a:cs typeface="Arial Nova"/>
                <a:sym typeface="Arial Nova"/>
              </a:rPr>
              <a:t> </a:t>
            </a:r>
          </a:p>
          <a:p>
            <a:pPr algn="l">
              <a:lnSpc>
                <a:spcPts val="3540"/>
              </a:lnSpc>
            </a:pPr>
            <a:r>
              <a:rPr lang="en-US" sz="3000">
                <a:solidFill>
                  <a:srgbClr val="706D64"/>
                </a:solidFill>
                <a:latin typeface="Arial Nova"/>
                <a:ea typeface="Arial Nova"/>
                <a:cs typeface="Arial Nova"/>
                <a:sym typeface="Arial Nova"/>
              </a:rPr>
              <a:t>Engagement supports academic growth and personal development.</a:t>
            </a:r>
          </a:p>
          <a:p>
            <a:pPr algn="l">
              <a:lnSpc>
                <a:spcPts val="3540"/>
              </a:lnSpc>
            </a:pPr>
          </a:p>
        </p:txBody>
      </p:sp>
      <p:sp>
        <p:nvSpPr>
          <p:cNvPr name="Freeform 8" id="8"/>
          <p:cNvSpPr/>
          <p:nvPr/>
        </p:nvSpPr>
        <p:spPr>
          <a:xfrm flipH="false" flipV="false" rot="0">
            <a:off x="300055" y="935355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5"/>
            <a:stretch>
              <a:fillRect l="0" t="-37623" r="0" b="-33187"/>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47750" y="2294422"/>
            <a:ext cx="13988854" cy="247973"/>
            <a:chOff x="0" y="0"/>
            <a:chExt cx="18651805" cy="330631"/>
          </a:xfrm>
        </p:grpSpPr>
        <p:sp>
          <p:nvSpPr>
            <p:cNvPr name="Freeform 3" id="3"/>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050605" y="0"/>
              <a:ext cx="8601200" cy="330631"/>
            </a:xfrm>
            <a:custGeom>
              <a:avLst/>
              <a:gdLst/>
              <a:ahLst/>
              <a:cxnLst/>
              <a:rect r="r" b="b" t="t" l="l"/>
              <a:pathLst>
                <a:path h="330631" w="8601200">
                  <a:moveTo>
                    <a:pt x="0" y="0"/>
                  </a:moveTo>
                  <a:lnTo>
                    <a:pt x="8601200" y="0"/>
                  </a:lnTo>
                  <a:lnTo>
                    <a:pt x="86012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13398" b="0"/>
              </a:stretch>
            </a:blipFill>
          </p:spPr>
        </p:sp>
      </p:grpSp>
      <p:sp>
        <p:nvSpPr>
          <p:cNvPr name="Freeform 5" id="5"/>
          <p:cNvSpPr/>
          <p:nvPr/>
        </p:nvSpPr>
        <p:spPr>
          <a:xfrm flipH="false" flipV="false" rot="0">
            <a:off x="12492302" y="4776834"/>
            <a:ext cx="5262483" cy="4900687"/>
          </a:xfrm>
          <a:custGeom>
            <a:avLst/>
            <a:gdLst/>
            <a:ahLst/>
            <a:cxnLst/>
            <a:rect r="r" b="b" t="t" l="l"/>
            <a:pathLst>
              <a:path h="4900687" w="5262483">
                <a:moveTo>
                  <a:pt x="0" y="0"/>
                </a:moveTo>
                <a:lnTo>
                  <a:pt x="5262482" y="0"/>
                </a:lnTo>
                <a:lnTo>
                  <a:pt x="5262482" y="4900687"/>
                </a:lnTo>
                <a:lnTo>
                  <a:pt x="0" y="4900687"/>
                </a:lnTo>
                <a:lnTo>
                  <a:pt x="0" y="0"/>
                </a:lnTo>
                <a:close/>
              </a:path>
            </a:pathLst>
          </a:custGeom>
          <a:blipFill>
            <a:blip r:embed="rId4"/>
            <a:stretch>
              <a:fillRect l="0" t="0" r="0" b="0"/>
            </a:stretch>
          </a:blipFill>
        </p:spPr>
      </p:sp>
      <p:sp>
        <p:nvSpPr>
          <p:cNvPr name="TextBox 6" id="6"/>
          <p:cNvSpPr txBox="true"/>
          <p:nvPr/>
        </p:nvSpPr>
        <p:spPr>
          <a:xfrm rot="0">
            <a:off x="1028700" y="1238250"/>
            <a:ext cx="16230600" cy="805688"/>
          </a:xfrm>
          <a:prstGeom prst="rect">
            <a:avLst/>
          </a:prstGeom>
        </p:spPr>
        <p:txBody>
          <a:bodyPr anchor="t" rtlCol="false" tIns="0" lIns="0" bIns="0" rIns="0">
            <a:spAutoFit/>
          </a:bodyPr>
          <a:lstStyle/>
          <a:p>
            <a:pPr algn="l">
              <a:lnSpc>
                <a:spcPts val="5895"/>
              </a:lnSpc>
            </a:pPr>
            <a:r>
              <a:rPr lang="en-US" sz="6699">
                <a:solidFill>
                  <a:srgbClr val="1F4152"/>
                </a:solidFill>
                <a:latin typeface="Arial Nova"/>
                <a:ea typeface="Arial Nova"/>
                <a:cs typeface="Arial Nova"/>
                <a:sym typeface="Arial Nova"/>
              </a:rPr>
              <a:t>Disengaged students are at higher risk for:</a:t>
            </a:r>
          </a:p>
        </p:txBody>
      </p:sp>
      <p:sp>
        <p:nvSpPr>
          <p:cNvPr name="TextBox 7" id="7"/>
          <p:cNvSpPr txBox="true"/>
          <p:nvPr/>
        </p:nvSpPr>
        <p:spPr>
          <a:xfrm rot="0">
            <a:off x="1028700" y="3050189"/>
            <a:ext cx="11755656" cy="4932045"/>
          </a:xfrm>
          <a:prstGeom prst="rect">
            <a:avLst/>
          </a:prstGeom>
        </p:spPr>
        <p:txBody>
          <a:bodyPr anchor="t" rtlCol="false" tIns="0" lIns="0" bIns="0" rIns="0">
            <a:spAutoFit/>
          </a:bodyPr>
          <a:lstStyle/>
          <a:p>
            <a:pPr algn="l">
              <a:lnSpc>
                <a:spcPts val="3540"/>
              </a:lnSpc>
            </a:pPr>
            <a:r>
              <a:rPr lang="en-US" sz="3000">
                <a:solidFill>
                  <a:srgbClr val="5F9595"/>
                </a:solidFill>
                <a:latin typeface="Arial Nova"/>
                <a:ea typeface="Arial Nova"/>
                <a:cs typeface="Arial Nova"/>
                <a:sym typeface="Arial Nova"/>
              </a:rPr>
              <a:t>Anxiety and low motivation: </a:t>
            </a:r>
          </a:p>
          <a:p>
            <a:pPr algn="l">
              <a:lnSpc>
                <a:spcPts val="3540"/>
              </a:lnSpc>
            </a:pPr>
            <a:r>
              <a:rPr lang="en-US" sz="3000">
                <a:solidFill>
                  <a:srgbClr val="706D64"/>
                </a:solidFill>
                <a:latin typeface="Arial Nova"/>
                <a:ea typeface="Arial Nova"/>
                <a:cs typeface="Arial Nova"/>
                <a:sym typeface="Arial Nova"/>
              </a:rPr>
              <a:t>Disconnection from the learning process can lead to emotional stress.</a:t>
            </a:r>
          </a:p>
          <a:p>
            <a:pPr algn="l">
              <a:lnSpc>
                <a:spcPts val="3540"/>
              </a:lnSpc>
            </a:pPr>
          </a:p>
          <a:p>
            <a:pPr algn="l">
              <a:lnSpc>
                <a:spcPts val="3540"/>
              </a:lnSpc>
            </a:pPr>
            <a:r>
              <a:rPr lang="en-US" sz="3000">
                <a:solidFill>
                  <a:srgbClr val="5F9595"/>
                </a:solidFill>
                <a:latin typeface="Arial Nova"/>
                <a:ea typeface="Arial Nova"/>
                <a:cs typeface="Arial Nova"/>
                <a:sym typeface="Arial Nova"/>
              </a:rPr>
              <a:t>Behavioral issues: </a:t>
            </a:r>
          </a:p>
          <a:p>
            <a:pPr algn="l">
              <a:lnSpc>
                <a:spcPts val="3540"/>
              </a:lnSpc>
            </a:pPr>
            <a:r>
              <a:rPr lang="en-US" sz="3000">
                <a:solidFill>
                  <a:srgbClr val="706D64"/>
                </a:solidFill>
                <a:latin typeface="Arial Nova"/>
                <a:ea typeface="Arial Nova"/>
                <a:cs typeface="Arial Nova"/>
                <a:sym typeface="Arial Nova"/>
              </a:rPr>
              <a:t>Acting out, withdrawing, or resisting school rules.</a:t>
            </a:r>
          </a:p>
          <a:p>
            <a:pPr algn="l">
              <a:lnSpc>
                <a:spcPts val="3540"/>
              </a:lnSpc>
            </a:pPr>
          </a:p>
          <a:p>
            <a:pPr algn="l">
              <a:lnSpc>
                <a:spcPts val="3540"/>
              </a:lnSpc>
            </a:pPr>
            <a:r>
              <a:rPr lang="en-US" sz="3000">
                <a:solidFill>
                  <a:srgbClr val="5F9595"/>
                </a:solidFill>
                <a:latin typeface="Arial Nova"/>
                <a:ea typeface="Arial Nova"/>
                <a:cs typeface="Arial Nova"/>
                <a:sym typeface="Arial Nova"/>
              </a:rPr>
              <a:t>Absenteeism and dropout: </a:t>
            </a:r>
          </a:p>
          <a:p>
            <a:pPr algn="l">
              <a:lnSpc>
                <a:spcPts val="3540"/>
              </a:lnSpc>
            </a:pPr>
            <a:r>
              <a:rPr lang="en-US" sz="3000">
                <a:solidFill>
                  <a:srgbClr val="706D64"/>
                </a:solidFill>
                <a:latin typeface="Arial Nova"/>
                <a:ea typeface="Arial Nova"/>
                <a:cs typeface="Arial Nova"/>
                <a:sym typeface="Arial Nova"/>
              </a:rPr>
              <a:t>Chronic disengagement can lead to leaving school entirely.</a:t>
            </a:r>
          </a:p>
          <a:p>
            <a:pPr algn="l">
              <a:lnSpc>
                <a:spcPts val="3540"/>
              </a:lnSpc>
            </a:pPr>
          </a:p>
          <a:p>
            <a:pPr algn="l">
              <a:lnSpc>
                <a:spcPts val="3540"/>
              </a:lnSpc>
            </a:pPr>
          </a:p>
          <a:p>
            <a:pPr algn="l">
              <a:lnSpc>
                <a:spcPts val="3540"/>
              </a:lnSpc>
            </a:pPr>
          </a:p>
        </p:txBody>
      </p:sp>
      <p:sp>
        <p:nvSpPr>
          <p:cNvPr name="Freeform 8" id="8"/>
          <p:cNvSpPr/>
          <p:nvPr/>
        </p:nvSpPr>
        <p:spPr>
          <a:xfrm flipH="false" flipV="false" rot="0">
            <a:off x="364551" y="925830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5"/>
            <a:stretch>
              <a:fillRect l="0" t="-37623" r="0" b="-33187"/>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DD79F00820694E830A2274787C010B" ma:contentTypeVersion="15" ma:contentTypeDescription="Opret et nyt dokument." ma:contentTypeScope="" ma:versionID="42a535a7bc1c45e1366b5dc142570339">
  <xsd:schema xmlns:xsd="http://www.w3.org/2001/XMLSchema" xmlns:xs="http://www.w3.org/2001/XMLSchema" xmlns:p="http://schemas.microsoft.com/office/2006/metadata/properties" xmlns:ns2="36274e00-a716-4e77-8868-dc31faf8c99b" xmlns:ns3="916403eb-6c3d-4e73-99c7-e9b1e59ebfb8" targetNamespace="http://schemas.microsoft.com/office/2006/metadata/properties" ma:root="true" ma:fieldsID="170fb25c9e1bf93a24f9230205f4f1b6" ns2:_="" ns3:_="">
    <xsd:import namespace="36274e00-a716-4e77-8868-dc31faf8c99b"/>
    <xsd:import namespace="916403eb-6c3d-4e73-99c7-e9b1e59ebf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74e00-a716-4e77-8868-dc31faf8c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c926b2b8-74a0-499a-b94f-2f7ff92af2a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6403eb-6c3d-4e73-99c7-e9b1e59ebfb8"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1f29bd2b-8df1-44d4-b4c6-6d3f74bec302}" ma:internalName="TaxCatchAll" ma:showField="CatchAllData" ma:web="916403eb-6c3d-4e73-99c7-e9b1e59eb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274e00-a716-4e77-8868-dc31faf8c99b">
      <Terms xmlns="http://schemas.microsoft.com/office/infopath/2007/PartnerControls"/>
    </lcf76f155ced4ddcb4097134ff3c332f>
    <TaxCatchAll xmlns="916403eb-6c3d-4e73-99c7-e9b1e59ebfb8" xsi:nil="true"/>
  </documentManagement>
</p:properties>
</file>

<file path=customXml/itemProps1.xml><?xml version="1.0" encoding="utf-8"?>
<ds:datastoreItem xmlns:ds="http://schemas.openxmlformats.org/officeDocument/2006/customXml" ds:itemID="{00D44D5B-2DF6-4CB4-92DD-2042DCCDD4D6}"/>
</file>

<file path=customXml/itemProps2.xml><?xml version="1.0" encoding="utf-8"?>
<ds:datastoreItem xmlns:ds="http://schemas.openxmlformats.org/officeDocument/2006/customXml" ds:itemID="{3B565D19-6BDA-4728-9D7A-5C9DB22B19F3}"/>
</file>

<file path=customXml/itemProps3.xml><?xml version="1.0" encoding="utf-8"?>
<ds:datastoreItem xmlns:ds="http://schemas.openxmlformats.org/officeDocument/2006/customXml" ds:itemID="{9FA371E1-7E0A-467B-A8F3-C7D2A9C5F013}"/>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Creating successful learning environments</dc:title>
  <cp:revision>1</cp:revision>
  <dcterms:created xsi:type="dcterms:W3CDTF">2006-08-16T00:00:00Z</dcterms:created>
  <dcterms:modified xsi:type="dcterms:W3CDTF">2011-08-01T06:04:30Z</dcterms:modified>
  <dc:identifier>DAGwnjaNk8Q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0x01010058DD79F00820694E830A2274787C010B</vt:lpwstr>
  </property>
</Properties>
</file>