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Lst>
  <p:sldSz cx="18288000" cy="10287000"/>
  <p:notesSz cx="6858000" cy="9144000"/>
  <p:embeddedFontLst>
    <p:embeddedFont>
      <p:font typeface="Arial Nova Bold" charset="1" panose="020B0804020202020204"/>
      <p:regular r:id="rId36"/>
    </p:embeddedFont>
    <p:embeddedFont>
      <p:font typeface="Arial Nova" charset="1" panose="020B0504020202020204"/>
      <p:regular r:id="rId37"/>
    </p:embeddedFont>
    <p:embeddedFont>
      <p:font typeface="Glacial Indifference Bold" charset="1" panose="00000800000000000000"/>
      <p:regular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customXml" Target="../customXml/item1.xml"/><Relationship Id="rId21" Type="http://schemas.openxmlformats.org/officeDocument/2006/relationships/slide" Target="slides/slide16.xml"/><Relationship Id="rId34" Type="http://schemas.openxmlformats.org/officeDocument/2006/relationships/slide" Target="slides/slide29.xml"/><Relationship Id="rId7" Type="http://schemas.openxmlformats.org/officeDocument/2006/relationships/slide" Target="slides/slide2.xml"/><Relationship Id="rId16" Type="http://schemas.openxmlformats.org/officeDocument/2006/relationships/slide" Target="slides/slide11.xml"/><Relationship Id="rId2" Type="http://schemas.openxmlformats.org/officeDocument/2006/relationships/presProps" Target="presProps.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customXml" Target="../customXml/item3.xml"/><Relationship Id="rId1" Type="http://schemas.openxmlformats.org/officeDocument/2006/relationships/slideMaster" Target="slideMasters/slideMaster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font" Target="fonts/font37.fntdata"/><Relationship Id="rId6" Type="http://schemas.openxmlformats.org/officeDocument/2006/relationships/slide" Target="slides/slide1.xml"/><Relationship Id="rId40" Type="http://schemas.openxmlformats.org/officeDocument/2006/relationships/customXml" Target="../customXml/item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font" Target="fonts/font36.fntdata"/><Relationship Id="rId5"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 Type="http://schemas.openxmlformats.org/officeDocument/2006/relationships/theme" Target="theme/theme1.xml"/><Relationship Id="rId9" Type="http://schemas.openxmlformats.org/officeDocument/2006/relationships/slide" Target="slides/slide4.xml"/><Relationship Id="rId8" Type="http://schemas.openxmlformats.org/officeDocument/2006/relationships/slide" Target="slides/slide3.xml"/><Relationship Id="rId3" Type="http://schemas.openxmlformats.org/officeDocument/2006/relationships/viewProps" Target="viewProps.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font" Target="fonts/font38.fntdata"/></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3.pn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24.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5.png" Type="http://schemas.openxmlformats.org/officeDocument/2006/relationships/image"/><Relationship Id="rId4" Target="../media/image6.sv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5.png" Type="http://schemas.openxmlformats.org/officeDocument/2006/relationships/image"/><Relationship Id="rId3" Target="../media/image26.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3.pn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3.png" Type="http://schemas.openxmlformats.org/officeDocument/2006/relationships/image"/><Relationship Id="rId7" Target="../media/image3.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svg" Type="http://schemas.openxmlformats.org/officeDocument/2006/relationships/image"/><Relationship Id="rId6" Target="../media/image34.png" Type="http://schemas.openxmlformats.org/officeDocument/2006/relationships/image"/><Relationship Id="rId7" Target="../media/image3.png" Type="http://schemas.openxmlformats.org/officeDocument/2006/relationships/image"/></Relationships>
</file>

<file path=ppt/slides/_rels/slide1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1.png" Type="http://schemas.openxmlformats.org/officeDocument/2006/relationships/image"/><Relationship Id="rId3" Target="../media/image3.png" Type="http://schemas.openxmlformats.org/officeDocument/2006/relationships/image"/><Relationship Id="rId4" Target="../media/image22.png" Type="http://schemas.openxmlformats.org/officeDocument/2006/relationships/image"/><Relationship Id="rId5" Target="../media/image23.sv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35.pn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3.pn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3.png" Type="http://schemas.openxmlformats.org/officeDocument/2006/relationships/image"/><Relationship Id="rId7" Target="../media/image5.png" Type="http://schemas.openxmlformats.org/officeDocument/2006/relationships/image"/><Relationship Id="rId8" Target="../media/image6.sv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36.png" Type="http://schemas.openxmlformats.org/officeDocument/2006/relationships/image"/><Relationship Id="rId5" Target="../media/image3.png" Type="http://schemas.openxmlformats.org/officeDocument/2006/relationships/image"/></Relationships>
</file>

<file path=ppt/slides/_rels/slide2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9.png" Type="http://schemas.openxmlformats.org/officeDocument/2006/relationships/image"/><Relationship Id="rId3" Target="../media/image30.svg" Type="http://schemas.openxmlformats.org/officeDocument/2006/relationships/image"/><Relationship Id="rId4" Target="../media/image3.png" Type="http://schemas.openxmlformats.org/officeDocument/2006/relationships/image"/><Relationship Id="rId5" Target="../media/image37.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38.png" Type="http://schemas.openxmlformats.org/officeDocument/2006/relationships/image"/><Relationship Id="rId4" Target="../media/image39.sv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3.pn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pn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s>
</file>

<file path=ppt/slides/_rels/slide2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pn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s>
</file>

<file path=ppt/slides/_rels/slide2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7.png" Type="http://schemas.openxmlformats.org/officeDocument/2006/relationships/image"/><Relationship Id="rId3" Target="../media/image28.svg" Type="http://schemas.openxmlformats.org/officeDocument/2006/relationships/image"/><Relationship Id="rId4" Target="../media/image3.png" Type="http://schemas.openxmlformats.org/officeDocument/2006/relationships/image"/><Relationship Id="rId5" Target="../media/image25.png" Type="http://schemas.openxmlformats.org/officeDocument/2006/relationships/image"/><Relationship Id="rId6" Target="../media/image26.svg" Type="http://schemas.openxmlformats.org/officeDocument/2006/relationships/image"/></Relationships>
</file>

<file path=ppt/slides/_rels/slide2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29.png" Type="http://schemas.openxmlformats.org/officeDocument/2006/relationships/image"/><Relationship Id="rId5" Target="../media/image30.svg" Type="http://schemas.openxmlformats.org/officeDocument/2006/relationships/image"/><Relationship Id="rId6" Target="../media/image3.png" Type="http://schemas.openxmlformats.org/officeDocument/2006/relationships/image"/><Relationship Id="rId7" Target="../media/image40.png" Type="http://schemas.openxmlformats.org/officeDocument/2006/relationships/image"/><Relationship Id="rId8" Target="../media/image41.sv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2.png" Type="http://schemas.openxmlformats.org/officeDocument/2006/relationships/image"/><Relationship Id="rId3" Target="../media/image23.svg" Type="http://schemas.openxmlformats.org/officeDocument/2006/relationships/image"/><Relationship Id="rId4" Target="../media/image3.png" Type="http://schemas.openxmlformats.org/officeDocument/2006/relationships/image"/><Relationship Id="rId5" Target="../media/image42.png" Type="http://schemas.openxmlformats.org/officeDocument/2006/relationships/image"/><Relationship Id="rId6" Target="../media/image43.svg" Type="http://schemas.openxmlformats.org/officeDocument/2006/relationships/image"/><Relationship Id="rId7" Target="../media/image44.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png" Type="http://schemas.openxmlformats.org/officeDocument/2006/relationships/image"/><Relationship Id="rId5" Target="../media/image2.svg" Type="http://schemas.openxmlformats.org/officeDocument/2006/relationships/image"/><Relationship Id="rId6" Target="../media/image3.png" Type="http://schemas.openxmlformats.org/officeDocument/2006/relationships/image"/><Relationship Id="rId7" Target="../media/image13.png" Type="http://schemas.openxmlformats.org/officeDocument/2006/relationships/image"/></Relationships>
</file>

<file path=ppt/slides/_rels/slide30.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3.png" Type="http://schemas.openxmlformats.org/officeDocument/2006/relationships/image"/><Relationship Id="rId11" Target="../media/image54.png" Type="http://schemas.openxmlformats.org/officeDocument/2006/relationships/image"/><Relationship Id="rId12" Target="../media/image55.png" Type="http://schemas.openxmlformats.org/officeDocument/2006/relationships/image"/><Relationship Id="rId13" Target="../media/image56.png" Type="http://schemas.openxmlformats.org/officeDocument/2006/relationships/image"/><Relationship Id="rId14" Target="../media/image57.png" Type="http://schemas.openxmlformats.org/officeDocument/2006/relationships/image"/><Relationship Id="rId2" Target="../media/image45.png" Type="http://schemas.openxmlformats.org/officeDocument/2006/relationships/image"/><Relationship Id="rId3" Target="../media/image46.png" Type="http://schemas.openxmlformats.org/officeDocument/2006/relationships/image"/><Relationship Id="rId4" Target="../media/image47.png" Type="http://schemas.openxmlformats.org/officeDocument/2006/relationships/image"/><Relationship Id="rId5" Target="../media/image48.png" Type="http://schemas.openxmlformats.org/officeDocument/2006/relationships/image"/><Relationship Id="rId6" Target="../media/image49.png" Type="http://schemas.openxmlformats.org/officeDocument/2006/relationships/image"/><Relationship Id="rId7" Target="../media/image50.png" Type="http://schemas.openxmlformats.org/officeDocument/2006/relationships/image"/><Relationship Id="rId8" Target="../media/image51.png" Type="http://schemas.openxmlformats.org/officeDocument/2006/relationships/image"/><Relationship Id="rId9" Target="../media/image52.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4.png" Type="http://schemas.openxmlformats.org/officeDocument/2006/relationships/image"/><Relationship Id="rId5" Target="../media/image15.svg" Type="http://schemas.openxmlformats.org/officeDocument/2006/relationships/image"/><Relationship Id="rId6" Target="../media/image3.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3.png" Type="http://schemas.openxmlformats.org/officeDocument/2006/relationships/image"/><Relationship Id="rId7" Target="../media/image16.png" Type="http://schemas.openxmlformats.org/officeDocument/2006/relationships/image"/><Relationship Id="rId8" Target="../media/image17.svg" Type="http://schemas.openxmlformats.org/officeDocument/2006/relationships/image"/><Relationship Id="rId9" Target="../media/image18.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3.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3.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5.png" Type="http://schemas.openxmlformats.org/officeDocument/2006/relationships/image"/><Relationship Id="rId5" Target="../media/image6.svg" Type="http://schemas.openxmlformats.org/officeDocument/2006/relationships/image"/><Relationship Id="rId6"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5.png" Type="http://schemas.openxmlformats.org/officeDocument/2006/relationships/image"/><Relationship Id="rId3" Target="../media/image6.svg" Type="http://schemas.openxmlformats.org/officeDocument/2006/relationships/image"/><Relationship Id="rId4" Target="../media/image19.png" Type="http://schemas.openxmlformats.org/officeDocument/2006/relationships/image"/><Relationship Id="rId5" Target="../media/image20.svg" Type="http://schemas.openxmlformats.org/officeDocument/2006/relationships/image"/><Relationship Id="rId6" Target="../media/image3.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12001217" y="1028700"/>
            <a:ext cx="5284702" cy="8297005"/>
            <a:chOff x="0" y="0"/>
            <a:chExt cx="7046270" cy="11062674"/>
          </a:xfrm>
        </p:grpSpPr>
        <p:grpSp>
          <p:nvGrpSpPr>
            <p:cNvPr name="Group 3" id="3"/>
            <p:cNvGrpSpPr/>
            <p:nvPr/>
          </p:nvGrpSpPr>
          <p:grpSpPr>
            <a:xfrm rot="0">
              <a:off x="2384784" y="8785973"/>
              <a:ext cx="2276701" cy="2276701"/>
              <a:chOff x="0" y="0"/>
              <a:chExt cx="812800" cy="812800"/>
            </a:xfrm>
          </p:grpSpPr>
          <p:sp>
            <p:nvSpPr>
              <p:cNvPr name="Freeform 4" id="4"/>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9C5"/>
              </a:solidFill>
            </p:spPr>
          </p:sp>
          <p:sp>
            <p:nvSpPr>
              <p:cNvPr name="TextBox 5" id="5"/>
              <p:cNvSpPr txBox="true"/>
              <p:nvPr/>
            </p:nvSpPr>
            <p:spPr>
              <a:xfrm>
                <a:off x="76200" y="38100"/>
                <a:ext cx="660400" cy="698500"/>
              </a:xfrm>
              <a:prstGeom prst="rect">
                <a:avLst/>
              </a:prstGeom>
            </p:spPr>
            <p:txBody>
              <a:bodyPr anchor="ctr" rtlCol="false" tIns="50800" lIns="50800" bIns="50800" rIns="50800"/>
              <a:lstStyle/>
              <a:p>
                <a:pPr algn="ctr">
                  <a:lnSpc>
                    <a:spcPts val="2660"/>
                  </a:lnSpc>
                </a:pPr>
              </a:p>
            </p:txBody>
          </p:sp>
        </p:grpSp>
        <p:sp>
          <p:nvSpPr>
            <p:cNvPr name="Freeform 6" id="6"/>
            <p:cNvSpPr/>
            <p:nvPr/>
          </p:nvSpPr>
          <p:spPr>
            <a:xfrm flipH="false" flipV="false" rot="0">
              <a:off x="0" y="0"/>
              <a:ext cx="7046270" cy="9924323"/>
            </a:xfrm>
            <a:custGeom>
              <a:avLst/>
              <a:gdLst/>
              <a:ahLst/>
              <a:cxnLst/>
              <a:rect r="r" b="b" t="t" l="l"/>
              <a:pathLst>
                <a:path h="9924323" w="7046270">
                  <a:moveTo>
                    <a:pt x="0" y="0"/>
                  </a:moveTo>
                  <a:lnTo>
                    <a:pt x="7046270" y="0"/>
                  </a:lnTo>
                  <a:lnTo>
                    <a:pt x="7046270" y="9924323"/>
                  </a:lnTo>
                  <a:lnTo>
                    <a:pt x="0" y="9924323"/>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grpSp>
        <p:nvGrpSpPr>
          <p:cNvPr name="Group 7" id="7"/>
          <p:cNvGrpSpPr/>
          <p:nvPr/>
        </p:nvGrpSpPr>
        <p:grpSpPr>
          <a:xfrm rot="0">
            <a:off x="11586735" y="5434141"/>
            <a:ext cx="8493925" cy="8493925"/>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A74"/>
            </a:solidFill>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0" id="10"/>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4"/>
            <a:stretch>
              <a:fillRect l="0" t="-37623" r="0" b="-33187"/>
            </a:stretch>
          </a:blipFill>
        </p:spPr>
      </p:sp>
      <p:sp>
        <p:nvSpPr>
          <p:cNvPr name="Freeform 11" id="11"/>
          <p:cNvSpPr/>
          <p:nvPr/>
        </p:nvSpPr>
        <p:spPr>
          <a:xfrm flipH="false" flipV="false" rot="0">
            <a:off x="14841855" y="2057400"/>
            <a:ext cx="3446145" cy="8229600"/>
          </a:xfrm>
          <a:custGeom>
            <a:avLst/>
            <a:gdLst/>
            <a:ahLst/>
            <a:cxnLst/>
            <a:rect r="r" b="b" t="t" l="l"/>
            <a:pathLst>
              <a:path h="8229600" w="3446145">
                <a:moveTo>
                  <a:pt x="0" y="0"/>
                </a:moveTo>
                <a:lnTo>
                  <a:pt x="3446145" y="0"/>
                </a:lnTo>
                <a:lnTo>
                  <a:pt x="3446145" y="8229600"/>
                </a:lnTo>
                <a:lnTo>
                  <a:pt x="0" y="8229600"/>
                </a:lnTo>
                <a:lnTo>
                  <a:pt x="0" y="0"/>
                </a:lnTo>
                <a:close/>
              </a:path>
            </a:pathLst>
          </a:custGeom>
          <a:blipFill>
            <a:blip r:embed="rId5"/>
            <a:stretch>
              <a:fillRect l="0" t="0" r="0" b="0"/>
            </a:stretch>
          </a:blipFill>
        </p:spPr>
      </p:sp>
      <p:grpSp>
        <p:nvGrpSpPr>
          <p:cNvPr name="Group 12" id="12"/>
          <p:cNvGrpSpPr/>
          <p:nvPr/>
        </p:nvGrpSpPr>
        <p:grpSpPr>
          <a:xfrm rot="0">
            <a:off x="1028700" y="7137658"/>
            <a:ext cx="9453446" cy="234506"/>
            <a:chOff x="0" y="0"/>
            <a:chExt cx="12604594" cy="312674"/>
          </a:xfrm>
        </p:grpSpPr>
        <p:sp>
          <p:nvSpPr>
            <p:cNvPr name="Freeform 13" id="13"/>
            <p:cNvSpPr/>
            <p:nvPr/>
          </p:nvSpPr>
          <p:spPr>
            <a:xfrm flipH="false" flipV="false" rot="0">
              <a:off x="0" y="0"/>
              <a:ext cx="9223890" cy="312674"/>
            </a:xfrm>
            <a:custGeom>
              <a:avLst/>
              <a:gdLst/>
              <a:ahLst/>
              <a:cxnLst/>
              <a:rect r="r" b="b" t="t" l="l"/>
              <a:pathLst>
                <a:path h="312674" w="9223890">
                  <a:moveTo>
                    <a:pt x="0" y="0"/>
                  </a:moveTo>
                  <a:lnTo>
                    <a:pt x="9223890" y="0"/>
                  </a:lnTo>
                  <a:lnTo>
                    <a:pt x="9223890" y="312674"/>
                  </a:lnTo>
                  <a:lnTo>
                    <a:pt x="0" y="312674"/>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14" id="14"/>
            <p:cNvSpPr/>
            <p:nvPr/>
          </p:nvSpPr>
          <p:spPr>
            <a:xfrm flipH="false" flipV="false" rot="0">
              <a:off x="9560706" y="0"/>
              <a:ext cx="3043888" cy="312674"/>
            </a:xfrm>
            <a:custGeom>
              <a:avLst/>
              <a:gdLst/>
              <a:ahLst/>
              <a:cxnLst/>
              <a:rect r="r" b="b" t="t" l="l"/>
              <a:pathLst>
                <a:path h="312674" w="3043888">
                  <a:moveTo>
                    <a:pt x="0" y="0"/>
                  </a:moveTo>
                  <a:lnTo>
                    <a:pt x="3043888" y="0"/>
                  </a:lnTo>
                  <a:lnTo>
                    <a:pt x="3043888" y="312674"/>
                  </a:lnTo>
                  <a:lnTo>
                    <a:pt x="0" y="312674"/>
                  </a:lnTo>
                  <a:lnTo>
                    <a:pt x="0" y="0"/>
                  </a:lnTo>
                  <a:close/>
                </a:path>
              </a:pathLst>
            </a:custGeom>
            <a:blipFill>
              <a:blip r:embed="rId6">
                <a:extLst>
                  <a:ext uri="{96DAC541-7B7A-43D3-8B79-37D633B846F1}">
                    <asvg:svgBlip xmlns:asvg="http://schemas.microsoft.com/office/drawing/2016/SVG/main" r:embed="rId7"/>
                  </a:ext>
                </a:extLst>
              </a:blip>
              <a:stretch>
                <a:fillRect l="0" t="0" r="-203029" b="0"/>
              </a:stretch>
            </a:blipFill>
          </p:spPr>
        </p:sp>
      </p:grpSp>
      <p:sp>
        <p:nvSpPr>
          <p:cNvPr name="TextBox 15" id="15"/>
          <p:cNvSpPr txBox="true"/>
          <p:nvPr/>
        </p:nvSpPr>
        <p:spPr>
          <a:xfrm rot="0">
            <a:off x="1028700" y="2113090"/>
            <a:ext cx="10408610" cy="1635640"/>
          </a:xfrm>
          <a:prstGeom prst="rect">
            <a:avLst/>
          </a:prstGeom>
        </p:spPr>
        <p:txBody>
          <a:bodyPr anchor="t" rtlCol="false" tIns="0" lIns="0" bIns="0" rIns="0">
            <a:spAutoFit/>
          </a:bodyPr>
          <a:lstStyle/>
          <a:p>
            <a:pPr algn="l">
              <a:lnSpc>
                <a:spcPts val="12276"/>
              </a:lnSpc>
            </a:pPr>
            <a:r>
              <a:rPr lang="en-US" b="true" sz="12400">
                <a:solidFill>
                  <a:srgbClr val="C88EAD"/>
                </a:solidFill>
                <a:latin typeface="Arial Nova Bold"/>
                <a:ea typeface="Arial Nova Bold"/>
                <a:cs typeface="Arial Nova Bold"/>
                <a:sym typeface="Arial Nova Bold"/>
              </a:rPr>
              <a:t>SUCCESSFUL</a:t>
            </a:r>
          </a:p>
        </p:txBody>
      </p:sp>
      <p:sp>
        <p:nvSpPr>
          <p:cNvPr name="TextBox 16" id="16"/>
          <p:cNvSpPr txBox="true"/>
          <p:nvPr/>
        </p:nvSpPr>
        <p:spPr>
          <a:xfrm rot="0">
            <a:off x="1028700" y="3549778"/>
            <a:ext cx="10408610" cy="3302130"/>
          </a:xfrm>
          <a:prstGeom prst="rect">
            <a:avLst/>
          </a:prstGeom>
        </p:spPr>
        <p:txBody>
          <a:bodyPr anchor="t" rtlCol="false" tIns="0" lIns="0" bIns="0" rIns="0">
            <a:spAutoFit/>
          </a:bodyPr>
          <a:lstStyle/>
          <a:p>
            <a:pPr algn="l">
              <a:lnSpc>
                <a:spcPts val="15740"/>
              </a:lnSpc>
            </a:pPr>
            <a:r>
              <a:rPr lang="en-US" b="true" sz="15899">
                <a:solidFill>
                  <a:srgbClr val="19467E"/>
                </a:solidFill>
                <a:latin typeface="Arial Nova Bold"/>
                <a:ea typeface="Arial Nova Bold"/>
                <a:cs typeface="Arial Nova Bold"/>
                <a:sym typeface="Arial Nova Bold"/>
              </a:rPr>
              <a:t>LEARNING</a:t>
            </a:r>
          </a:p>
          <a:p>
            <a:pPr algn="l">
              <a:lnSpc>
                <a:spcPts val="10197"/>
              </a:lnSpc>
            </a:pPr>
            <a:r>
              <a:rPr lang="en-US" b="true" sz="10300">
                <a:solidFill>
                  <a:srgbClr val="19467E"/>
                </a:solidFill>
                <a:latin typeface="Arial Nova Bold"/>
                <a:ea typeface="Arial Nova Bold"/>
                <a:cs typeface="Arial Nova Bold"/>
                <a:sym typeface="Arial Nova Bold"/>
              </a:rPr>
              <a:t>ENVIRONMENTS</a:t>
            </a:r>
          </a:p>
        </p:txBody>
      </p:sp>
      <p:sp>
        <p:nvSpPr>
          <p:cNvPr name="TextBox 17" id="17"/>
          <p:cNvSpPr txBox="true"/>
          <p:nvPr/>
        </p:nvSpPr>
        <p:spPr>
          <a:xfrm rot="0">
            <a:off x="1028700" y="7527926"/>
            <a:ext cx="8217898" cy="771524"/>
          </a:xfrm>
          <a:prstGeom prst="rect">
            <a:avLst/>
          </a:prstGeom>
        </p:spPr>
        <p:txBody>
          <a:bodyPr anchor="t" rtlCol="false" tIns="0" lIns="0" bIns="0" rIns="0">
            <a:spAutoFit/>
          </a:bodyPr>
          <a:lstStyle/>
          <a:p>
            <a:pPr algn="l">
              <a:lnSpc>
                <a:spcPts val="6300"/>
              </a:lnSpc>
            </a:pPr>
            <a:r>
              <a:rPr lang="en-US" sz="4500" spc="360">
                <a:solidFill>
                  <a:srgbClr val="0D3A74"/>
                </a:solidFill>
                <a:latin typeface="Arial Nova"/>
                <a:ea typeface="Arial Nova"/>
                <a:cs typeface="Arial Nova"/>
                <a:sym typeface="Arial Nova"/>
              </a:rPr>
              <a:t>SKILLS FOR TEACHERS</a:t>
            </a:r>
          </a:p>
        </p:txBody>
      </p:sp>
      <p:sp>
        <p:nvSpPr>
          <p:cNvPr name="TextBox 18" id="18"/>
          <p:cNvSpPr txBox="true"/>
          <p:nvPr/>
        </p:nvSpPr>
        <p:spPr>
          <a:xfrm rot="0">
            <a:off x="1212919" y="1252032"/>
            <a:ext cx="7619102" cy="613408"/>
          </a:xfrm>
          <a:prstGeom prst="rect">
            <a:avLst/>
          </a:prstGeom>
        </p:spPr>
        <p:txBody>
          <a:bodyPr anchor="t" rtlCol="false" tIns="0" lIns="0" bIns="0" rIns="0">
            <a:spAutoFit/>
          </a:bodyPr>
          <a:lstStyle/>
          <a:p>
            <a:pPr algn="l">
              <a:lnSpc>
                <a:spcPts val="5040"/>
              </a:lnSpc>
            </a:pPr>
            <a:r>
              <a:rPr lang="en-US" sz="3600" spc="288">
                <a:solidFill>
                  <a:srgbClr val="EC7357"/>
                </a:solidFill>
                <a:latin typeface="Arial Nova"/>
                <a:ea typeface="Arial Nova"/>
                <a:cs typeface="Arial Nova"/>
                <a:sym typeface="Arial Nova"/>
              </a:rPr>
              <a:t>Creating</a:t>
            </a:r>
          </a:p>
        </p:txBody>
      </p:sp>
      <p:grpSp>
        <p:nvGrpSpPr>
          <p:cNvPr name="Group 19" id="19"/>
          <p:cNvGrpSpPr/>
          <p:nvPr/>
        </p:nvGrpSpPr>
        <p:grpSpPr>
          <a:xfrm rot="0">
            <a:off x="2125782" y="9144164"/>
            <a:ext cx="5859709" cy="598170"/>
            <a:chOff x="0" y="0"/>
            <a:chExt cx="7812945" cy="797559"/>
          </a:xfrm>
        </p:grpSpPr>
        <p:sp>
          <p:nvSpPr>
            <p:cNvPr name="Freeform 20" id="20"/>
            <p:cNvSpPr/>
            <p:nvPr/>
          </p:nvSpPr>
          <p:spPr>
            <a:xfrm flipH="false" flipV="false" rot="0">
              <a:off x="0" y="0"/>
              <a:ext cx="1201802" cy="797559"/>
            </a:xfrm>
            <a:custGeom>
              <a:avLst/>
              <a:gdLst/>
              <a:ahLst/>
              <a:cxnLst/>
              <a:rect r="r" b="b" t="t" l="l"/>
              <a:pathLst>
                <a:path h="797559" w="1201802">
                  <a:moveTo>
                    <a:pt x="0" y="0"/>
                  </a:moveTo>
                  <a:lnTo>
                    <a:pt x="1201802" y="0"/>
                  </a:lnTo>
                  <a:lnTo>
                    <a:pt x="1201802" y="797559"/>
                  </a:lnTo>
                  <a:lnTo>
                    <a:pt x="0" y="797559"/>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TextBox 21" id="21"/>
            <p:cNvSpPr txBox="true"/>
            <p:nvPr/>
          </p:nvSpPr>
          <p:spPr>
            <a:xfrm rot="0">
              <a:off x="1356596" y="-28575"/>
              <a:ext cx="6456350" cy="826134"/>
            </a:xfrm>
            <a:prstGeom prst="rect">
              <a:avLst/>
            </a:prstGeom>
          </p:spPr>
          <p:txBody>
            <a:bodyPr anchor="t" rtlCol="false" tIns="0" lIns="0" bIns="0" rIns="0">
              <a:spAutoFit/>
            </a:bodyPr>
            <a:lstStyle/>
            <a:p>
              <a:pPr algn="l">
                <a:lnSpc>
                  <a:spcPts val="1680"/>
                </a:lnSpc>
              </a:pPr>
              <a:r>
                <a:rPr lang="en-US" sz="1200">
                  <a:solidFill>
                    <a:srgbClr val="C88EAD"/>
                  </a:solidFill>
                  <a:latin typeface="Arial Nova"/>
                  <a:ea typeface="Arial Nova"/>
                  <a:cs typeface="Arial Nova"/>
                  <a:sym typeface="Arial Nova"/>
                </a:rPr>
                <a:t>This project has received funding from the European Union’s Horizon Europe Research and Innovation Programme under Grant Agreement No. 101061288.</a:t>
              </a:r>
            </a:p>
          </p:txBody>
        </p:sp>
      </p:gr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364851"/>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2">
              <a:extLst>
                <a:ext uri="{96DAC541-7B7A-43D3-8B79-37D633B846F1}">
                  <asvg:svgBlip xmlns:asvg="http://schemas.microsoft.com/office/drawing/2016/SVG/main" r:embed="rId3"/>
                </a:ext>
              </a:extLst>
            </a:blip>
            <a:stretch>
              <a:fillRect l="0" t="0" r="-22016" b="0"/>
            </a:stretch>
          </a:blipFill>
        </p:spPr>
      </p:sp>
      <p:sp>
        <p:nvSpPr>
          <p:cNvPr name="TextBox 3" id="3"/>
          <p:cNvSpPr txBox="true"/>
          <p:nvPr/>
        </p:nvSpPr>
        <p:spPr>
          <a:xfrm rot="0">
            <a:off x="1028700" y="1162050"/>
            <a:ext cx="14511409" cy="884555"/>
          </a:xfrm>
          <a:prstGeom prst="rect">
            <a:avLst/>
          </a:prstGeom>
        </p:spPr>
        <p:txBody>
          <a:bodyPr anchor="t" rtlCol="false" tIns="0" lIns="0" bIns="0" rIns="0">
            <a:spAutoFit/>
          </a:bodyPr>
          <a:lstStyle/>
          <a:p>
            <a:pPr algn="l">
              <a:lnSpc>
                <a:spcPts val="6699"/>
              </a:lnSpc>
            </a:pPr>
            <a:r>
              <a:rPr lang="en-US" sz="6699">
                <a:solidFill>
                  <a:srgbClr val="1F4152"/>
                </a:solidFill>
                <a:latin typeface="Arial Nova"/>
                <a:ea typeface="Arial Nova"/>
                <a:cs typeface="Arial Nova"/>
                <a:sym typeface="Arial Nova"/>
              </a:rPr>
              <a:t>Negative peer dynamics can lead to:</a:t>
            </a:r>
          </a:p>
        </p:txBody>
      </p:sp>
      <p:sp>
        <p:nvSpPr>
          <p:cNvPr name="Freeform 4" id="4"/>
          <p:cNvSpPr/>
          <p:nvPr/>
        </p:nvSpPr>
        <p:spPr>
          <a:xfrm flipH="false" flipV="false" rot="0">
            <a:off x="780061" y="3032762"/>
            <a:ext cx="718250" cy="735724"/>
          </a:xfrm>
          <a:custGeom>
            <a:avLst/>
            <a:gdLst/>
            <a:ahLst/>
            <a:cxnLst/>
            <a:rect r="r" b="b" t="t" l="l"/>
            <a:pathLst>
              <a:path h="735724" w="718250">
                <a:moveTo>
                  <a:pt x="0" y="0"/>
                </a:moveTo>
                <a:lnTo>
                  <a:pt x="718251" y="0"/>
                </a:lnTo>
                <a:lnTo>
                  <a:pt x="718251" y="735724"/>
                </a:lnTo>
                <a:lnTo>
                  <a:pt x="0" y="735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620369" y="3213737"/>
            <a:ext cx="15901818" cy="409575"/>
          </a:xfrm>
          <a:prstGeom prst="rect">
            <a:avLst/>
          </a:prstGeom>
        </p:spPr>
        <p:txBody>
          <a:bodyPr anchor="t" rtlCol="false" tIns="0" lIns="0" bIns="0" rIns="0">
            <a:spAutoFit/>
          </a:bodyPr>
          <a:lstStyle/>
          <a:p>
            <a:pPr algn="l">
              <a:lnSpc>
                <a:spcPts val="3000"/>
              </a:lnSpc>
            </a:pPr>
            <a:r>
              <a:rPr lang="en-US" sz="3000" b="true">
                <a:solidFill>
                  <a:srgbClr val="1F4152"/>
                </a:solidFill>
                <a:latin typeface="Arial Nova Bold"/>
                <a:ea typeface="Arial Nova Bold"/>
                <a:cs typeface="Arial Nova Bold"/>
                <a:sym typeface="Arial Nova Bold"/>
              </a:rPr>
              <a:t>Lon</a:t>
            </a:r>
            <a:r>
              <a:rPr lang="en-US" b="true" sz="3000">
                <a:solidFill>
                  <a:srgbClr val="1F4152"/>
                </a:solidFill>
                <a:latin typeface="Arial Nova Bold"/>
                <a:ea typeface="Arial Nova Bold"/>
                <a:cs typeface="Arial Nova Bold"/>
                <a:sym typeface="Arial Nova Bold"/>
              </a:rPr>
              <a:t>eliness, insecurity, school disengagement</a:t>
            </a:r>
          </a:p>
        </p:txBody>
      </p:sp>
      <p:sp>
        <p:nvSpPr>
          <p:cNvPr name="TextBox 6" id="6"/>
          <p:cNvSpPr txBox="true"/>
          <p:nvPr/>
        </p:nvSpPr>
        <p:spPr>
          <a:xfrm rot="0">
            <a:off x="1620369" y="4449193"/>
            <a:ext cx="15901818" cy="409575"/>
          </a:xfrm>
          <a:prstGeom prst="rect">
            <a:avLst/>
          </a:prstGeom>
        </p:spPr>
        <p:txBody>
          <a:bodyPr anchor="t" rtlCol="false" tIns="0" lIns="0" bIns="0" rIns="0">
            <a:spAutoFit/>
          </a:bodyPr>
          <a:lstStyle/>
          <a:p>
            <a:pPr algn="l">
              <a:lnSpc>
                <a:spcPts val="3000"/>
              </a:lnSpc>
            </a:pPr>
            <a:r>
              <a:rPr lang="en-US" sz="3000" b="true">
                <a:solidFill>
                  <a:srgbClr val="1F4152"/>
                </a:solidFill>
                <a:latin typeface="Arial Nova Bold"/>
                <a:ea typeface="Arial Nova Bold"/>
                <a:cs typeface="Arial Nova Bold"/>
                <a:sym typeface="Arial Nova Bold"/>
              </a:rPr>
              <a:t>So</a:t>
            </a:r>
            <a:r>
              <a:rPr lang="en-US" b="true" sz="3000">
                <a:solidFill>
                  <a:srgbClr val="1F4152"/>
                </a:solidFill>
                <a:latin typeface="Arial Nova Bold"/>
                <a:ea typeface="Arial Nova Bold"/>
                <a:cs typeface="Arial Nova Bold"/>
                <a:sym typeface="Arial Nova Bold"/>
              </a:rPr>
              <a:t>cial exclusion: </a:t>
            </a:r>
            <a:r>
              <a:rPr lang="en-US" sz="3000">
                <a:solidFill>
                  <a:srgbClr val="1F4152"/>
                </a:solidFill>
                <a:latin typeface="Arial Nova"/>
                <a:ea typeface="Arial Nova"/>
                <a:cs typeface="Arial Nova"/>
                <a:sym typeface="Arial Nova"/>
              </a:rPr>
              <a:t>Rejection or marginalization harms engagement.</a:t>
            </a:r>
          </a:p>
        </p:txBody>
      </p:sp>
      <p:sp>
        <p:nvSpPr>
          <p:cNvPr name="Freeform 7" id="7"/>
          <p:cNvSpPr/>
          <p:nvPr/>
        </p:nvSpPr>
        <p:spPr>
          <a:xfrm flipH="false" flipV="false" rot="0">
            <a:off x="787185" y="4262306"/>
            <a:ext cx="718250" cy="735724"/>
          </a:xfrm>
          <a:custGeom>
            <a:avLst/>
            <a:gdLst/>
            <a:ahLst/>
            <a:cxnLst/>
            <a:rect r="r" b="b" t="t" l="l"/>
            <a:pathLst>
              <a:path h="735724" w="718250">
                <a:moveTo>
                  <a:pt x="0" y="0"/>
                </a:moveTo>
                <a:lnTo>
                  <a:pt x="718251" y="0"/>
                </a:lnTo>
                <a:lnTo>
                  <a:pt x="718251" y="735724"/>
                </a:lnTo>
                <a:lnTo>
                  <a:pt x="0" y="735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1620369" y="5678737"/>
            <a:ext cx="15901818" cy="409575"/>
          </a:xfrm>
          <a:prstGeom prst="rect">
            <a:avLst/>
          </a:prstGeom>
        </p:spPr>
        <p:txBody>
          <a:bodyPr anchor="t" rtlCol="false" tIns="0" lIns="0" bIns="0" rIns="0">
            <a:spAutoFit/>
          </a:bodyPr>
          <a:lstStyle/>
          <a:p>
            <a:pPr algn="l">
              <a:lnSpc>
                <a:spcPts val="3000"/>
              </a:lnSpc>
            </a:pPr>
            <a:r>
              <a:rPr lang="en-US" sz="3000" b="true">
                <a:solidFill>
                  <a:srgbClr val="1F4152"/>
                </a:solidFill>
                <a:latin typeface="Arial Nova Bold"/>
                <a:ea typeface="Arial Nova Bold"/>
                <a:cs typeface="Arial Nova Bold"/>
                <a:sym typeface="Arial Nova Bold"/>
              </a:rPr>
              <a:t>Behavi</a:t>
            </a:r>
            <a:r>
              <a:rPr lang="en-US" b="true" sz="3000">
                <a:solidFill>
                  <a:srgbClr val="1F4152"/>
                </a:solidFill>
                <a:latin typeface="Arial Nova Bold"/>
                <a:ea typeface="Arial Nova Bold"/>
                <a:cs typeface="Arial Nova Bold"/>
                <a:sym typeface="Arial Nova Bold"/>
              </a:rPr>
              <a:t>oral issues and competition: </a:t>
            </a:r>
            <a:r>
              <a:rPr lang="en-US" sz="3000">
                <a:solidFill>
                  <a:srgbClr val="1F4152"/>
                </a:solidFill>
                <a:latin typeface="Arial Nova"/>
                <a:ea typeface="Arial Nova"/>
                <a:cs typeface="Arial Nova"/>
                <a:sym typeface="Arial Nova"/>
              </a:rPr>
              <a:t>Unhealthy dynamics may foster power struggles.</a:t>
            </a:r>
          </a:p>
        </p:txBody>
      </p:sp>
      <p:sp>
        <p:nvSpPr>
          <p:cNvPr name="Freeform 9" id="9"/>
          <p:cNvSpPr/>
          <p:nvPr/>
        </p:nvSpPr>
        <p:spPr>
          <a:xfrm flipH="false" flipV="false" rot="0">
            <a:off x="780061" y="5491850"/>
            <a:ext cx="718250" cy="735724"/>
          </a:xfrm>
          <a:custGeom>
            <a:avLst/>
            <a:gdLst/>
            <a:ahLst/>
            <a:cxnLst/>
            <a:rect r="r" b="b" t="t" l="l"/>
            <a:pathLst>
              <a:path h="735724" w="718250">
                <a:moveTo>
                  <a:pt x="0" y="0"/>
                </a:moveTo>
                <a:lnTo>
                  <a:pt x="718251" y="0"/>
                </a:lnTo>
                <a:lnTo>
                  <a:pt x="718251" y="735724"/>
                </a:lnTo>
                <a:lnTo>
                  <a:pt x="0" y="735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TextBox 11" id="11"/>
          <p:cNvSpPr txBox="true"/>
          <p:nvPr/>
        </p:nvSpPr>
        <p:spPr>
          <a:xfrm rot="0">
            <a:off x="1620369" y="6770499"/>
            <a:ext cx="15901818" cy="790575"/>
          </a:xfrm>
          <a:prstGeom prst="rect">
            <a:avLst/>
          </a:prstGeom>
        </p:spPr>
        <p:txBody>
          <a:bodyPr anchor="t" rtlCol="false" tIns="0" lIns="0" bIns="0" rIns="0">
            <a:spAutoFit/>
          </a:bodyPr>
          <a:lstStyle/>
          <a:p>
            <a:pPr algn="l">
              <a:lnSpc>
                <a:spcPts val="3000"/>
              </a:lnSpc>
            </a:pPr>
            <a:r>
              <a:rPr lang="en-US" sz="3000" b="true">
                <a:solidFill>
                  <a:srgbClr val="1F4152"/>
                </a:solidFill>
                <a:latin typeface="Arial Nova Bold"/>
                <a:ea typeface="Arial Nova Bold"/>
                <a:cs typeface="Arial Nova Bold"/>
                <a:sym typeface="Arial Nova Bold"/>
              </a:rPr>
              <a:t>Scho</a:t>
            </a:r>
            <a:r>
              <a:rPr lang="en-US" b="true" sz="3000">
                <a:solidFill>
                  <a:srgbClr val="1F4152"/>
                </a:solidFill>
                <a:latin typeface="Arial Nova Bold"/>
                <a:ea typeface="Arial Nova Bold"/>
                <a:cs typeface="Arial Nova Bold"/>
                <a:sym typeface="Arial Nova Bold"/>
              </a:rPr>
              <a:t>ol disengagement and dropout: </a:t>
            </a:r>
            <a:r>
              <a:rPr lang="en-US" sz="3000">
                <a:solidFill>
                  <a:srgbClr val="1F4152"/>
                </a:solidFill>
                <a:latin typeface="Arial Nova"/>
                <a:ea typeface="Arial Nova"/>
                <a:cs typeface="Arial Nova"/>
                <a:sym typeface="Arial Nova"/>
              </a:rPr>
              <a:t>Long-term effects include emotional withdrawal and academic avoidance.</a:t>
            </a:r>
          </a:p>
        </p:txBody>
      </p:sp>
      <p:sp>
        <p:nvSpPr>
          <p:cNvPr name="Freeform 12" id="12"/>
          <p:cNvSpPr/>
          <p:nvPr/>
        </p:nvSpPr>
        <p:spPr>
          <a:xfrm flipH="false" flipV="false" rot="0">
            <a:off x="780061" y="6828863"/>
            <a:ext cx="718250" cy="735724"/>
          </a:xfrm>
          <a:custGeom>
            <a:avLst/>
            <a:gdLst/>
            <a:ahLst/>
            <a:cxnLst/>
            <a:rect r="r" b="b" t="t" l="l"/>
            <a:pathLst>
              <a:path h="735724" w="718250">
                <a:moveTo>
                  <a:pt x="0" y="0"/>
                </a:moveTo>
                <a:lnTo>
                  <a:pt x="718251" y="0"/>
                </a:lnTo>
                <a:lnTo>
                  <a:pt x="718251" y="735724"/>
                </a:lnTo>
                <a:lnTo>
                  <a:pt x="0" y="735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C88EAD"/>
        </a:solidFill>
      </p:bgPr>
    </p:bg>
    <p:spTree>
      <p:nvGrpSpPr>
        <p:cNvPr id="1" name=""/>
        <p:cNvGrpSpPr/>
        <p:nvPr/>
      </p:nvGrpSpPr>
      <p:grpSpPr>
        <a:xfrm>
          <a:off x="0" y="0"/>
          <a:ext cx="0" cy="0"/>
          <a:chOff x="0" y="0"/>
          <a:chExt cx="0" cy="0"/>
        </a:xfrm>
      </p:grpSpPr>
      <p:grpSp>
        <p:nvGrpSpPr>
          <p:cNvPr name="Group 2" id="2"/>
          <p:cNvGrpSpPr/>
          <p:nvPr/>
        </p:nvGrpSpPr>
        <p:grpSpPr>
          <a:xfrm rot="0">
            <a:off x="8538189" y="1507013"/>
            <a:ext cx="8040410" cy="1288538"/>
            <a:chOff x="0" y="0"/>
            <a:chExt cx="2690375" cy="431153"/>
          </a:xfrm>
        </p:grpSpPr>
        <p:sp>
          <p:nvSpPr>
            <p:cNvPr name="Freeform 3" id="3"/>
            <p:cNvSpPr/>
            <p:nvPr/>
          </p:nvSpPr>
          <p:spPr>
            <a:xfrm flipH="false" flipV="false" rot="0">
              <a:off x="0" y="0"/>
              <a:ext cx="2690375" cy="431153"/>
            </a:xfrm>
            <a:custGeom>
              <a:avLst/>
              <a:gdLst/>
              <a:ahLst/>
              <a:cxnLst/>
              <a:rect r="r" b="b" t="t" l="l"/>
              <a:pathLst>
                <a:path h="431153" w="2690375">
                  <a:moveTo>
                    <a:pt x="14443" y="0"/>
                  </a:moveTo>
                  <a:lnTo>
                    <a:pt x="2675931" y="0"/>
                  </a:lnTo>
                  <a:cubicBezTo>
                    <a:pt x="2679762" y="0"/>
                    <a:pt x="2683436" y="1522"/>
                    <a:pt x="2686144" y="4230"/>
                  </a:cubicBezTo>
                  <a:cubicBezTo>
                    <a:pt x="2688853" y="6939"/>
                    <a:pt x="2690375" y="10613"/>
                    <a:pt x="2690375" y="14443"/>
                  </a:cubicBezTo>
                  <a:lnTo>
                    <a:pt x="2690375" y="416710"/>
                  </a:lnTo>
                  <a:cubicBezTo>
                    <a:pt x="2690375" y="424687"/>
                    <a:pt x="2683908" y="431153"/>
                    <a:pt x="2675931" y="431153"/>
                  </a:cubicBezTo>
                  <a:lnTo>
                    <a:pt x="14443" y="431153"/>
                  </a:lnTo>
                  <a:cubicBezTo>
                    <a:pt x="10613" y="431153"/>
                    <a:pt x="6939" y="429632"/>
                    <a:pt x="4230" y="426923"/>
                  </a:cubicBezTo>
                  <a:cubicBezTo>
                    <a:pt x="1522" y="424215"/>
                    <a:pt x="0" y="420541"/>
                    <a:pt x="0" y="416710"/>
                  </a:cubicBezTo>
                  <a:lnTo>
                    <a:pt x="0" y="14443"/>
                  </a:lnTo>
                  <a:cubicBezTo>
                    <a:pt x="0" y="10613"/>
                    <a:pt x="1522" y="6939"/>
                    <a:pt x="4230" y="4230"/>
                  </a:cubicBezTo>
                  <a:cubicBezTo>
                    <a:pt x="6939" y="1522"/>
                    <a:pt x="10613" y="0"/>
                    <a:pt x="14443" y="0"/>
                  </a:cubicBezTo>
                  <a:close/>
                </a:path>
              </a:pathLst>
            </a:custGeom>
            <a:solidFill>
              <a:srgbClr val="FFD98E"/>
            </a:solidFill>
          </p:spPr>
        </p:sp>
        <p:sp>
          <p:nvSpPr>
            <p:cNvPr name="TextBox 4" id="4"/>
            <p:cNvSpPr txBox="true"/>
            <p:nvPr/>
          </p:nvSpPr>
          <p:spPr>
            <a:xfrm>
              <a:off x="0" y="-38100"/>
              <a:ext cx="2690375" cy="469253"/>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829111" y="6986866"/>
            <a:ext cx="4922568" cy="492256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CDCF"/>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8532685" y="3042180"/>
            <a:ext cx="8045475" cy="1327817"/>
            <a:chOff x="0" y="0"/>
            <a:chExt cx="10727300" cy="1770423"/>
          </a:xfrm>
        </p:grpSpPr>
        <p:grpSp>
          <p:nvGrpSpPr>
            <p:cNvPr name="Group 9" id="9"/>
            <p:cNvGrpSpPr/>
            <p:nvPr/>
          </p:nvGrpSpPr>
          <p:grpSpPr>
            <a:xfrm rot="0">
              <a:off x="0" y="0"/>
              <a:ext cx="10727300" cy="1770423"/>
              <a:chOff x="0" y="0"/>
              <a:chExt cx="2692069" cy="444296"/>
            </a:xfrm>
          </p:grpSpPr>
          <p:sp>
            <p:nvSpPr>
              <p:cNvPr name="Freeform 10" id="10"/>
              <p:cNvSpPr/>
              <p:nvPr/>
            </p:nvSpPr>
            <p:spPr>
              <a:xfrm flipH="false" flipV="false" rot="0">
                <a:off x="0" y="0"/>
                <a:ext cx="2692069" cy="444296"/>
              </a:xfrm>
              <a:custGeom>
                <a:avLst/>
                <a:gdLst/>
                <a:ahLst/>
                <a:cxnLst/>
                <a:rect r="r" b="b" t="t" l="l"/>
                <a:pathLst>
                  <a:path h="444296" w="2692069">
                    <a:moveTo>
                      <a:pt x="14434" y="0"/>
                    </a:moveTo>
                    <a:lnTo>
                      <a:pt x="2677635" y="0"/>
                    </a:lnTo>
                    <a:cubicBezTo>
                      <a:pt x="2681463" y="0"/>
                      <a:pt x="2685135" y="1521"/>
                      <a:pt x="2687842" y="4228"/>
                    </a:cubicBezTo>
                    <a:cubicBezTo>
                      <a:pt x="2690549" y="6935"/>
                      <a:pt x="2692069" y="10606"/>
                      <a:pt x="2692069" y="14434"/>
                    </a:cubicBezTo>
                    <a:lnTo>
                      <a:pt x="2692069" y="429862"/>
                    </a:lnTo>
                    <a:cubicBezTo>
                      <a:pt x="2692069" y="437834"/>
                      <a:pt x="2685607" y="444296"/>
                      <a:pt x="2677635" y="444296"/>
                    </a:cubicBezTo>
                    <a:lnTo>
                      <a:pt x="14434" y="444296"/>
                    </a:lnTo>
                    <a:cubicBezTo>
                      <a:pt x="6462" y="444296"/>
                      <a:pt x="0" y="437834"/>
                      <a:pt x="0" y="429862"/>
                    </a:cubicBezTo>
                    <a:lnTo>
                      <a:pt x="0" y="14434"/>
                    </a:lnTo>
                    <a:cubicBezTo>
                      <a:pt x="0" y="6462"/>
                      <a:pt x="6462" y="0"/>
                      <a:pt x="14434" y="0"/>
                    </a:cubicBezTo>
                    <a:close/>
                  </a:path>
                </a:pathLst>
              </a:custGeom>
              <a:solidFill>
                <a:srgbClr val="F4FAFF"/>
              </a:solidFill>
            </p:spPr>
          </p:sp>
          <p:sp>
            <p:nvSpPr>
              <p:cNvPr name="TextBox 11" id="11"/>
              <p:cNvSpPr txBox="true"/>
              <p:nvPr/>
            </p:nvSpPr>
            <p:spPr>
              <a:xfrm>
                <a:off x="0" y="-38100"/>
                <a:ext cx="2692069" cy="482396"/>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576082" y="319426"/>
              <a:ext cx="9404220" cy="1083945"/>
            </a:xfrm>
            <a:prstGeom prst="rect">
              <a:avLst/>
            </a:prstGeom>
          </p:spPr>
          <p:txBody>
            <a:bodyPr anchor="t" rtlCol="false" tIns="0" lIns="0" bIns="0" rIns="0">
              <a:spAutoFit/>
            </a:bodyPr>
            <a:lstStyle/>
            <a:p>
              <a:pPr algn="l">
                <a:lnSpc>
                  <a:spcPts val="3359"/>
                </a:lnSpc>
              </a:pPr>
              <a:r>
                <a:rPr lang="en-US" sz="2400">
                  <a:solidFill>
                    <a:srgbClr val="364468"/>
                  </a:solidFill>
                  <a:latin typeface="Arial Nova"/>
                  <a:ea typeface="Arial Nova"/>
                  <a:cs typeface="Arial Nova"/>
                  <a:sym typeface="Arial Nova"/>
                </a:rPr>
                <a:t>A student invites a classmate to join planning a group project. </a:t>
              </a:r>
            </a:p>
          </p:txBody>
        </p:sp>
      </p:grpSp>
      <p:grpSp>
        <p:nvGrpSpPr>
          <p:cNvPr name="Group 13" id="13"/>
          <p:cNvGrpSpPr/>
          <p:nvPr/>
        </p:nvGrpSpPr>
        <p:grpSpPr>
          <a:xfrm rot="0">
            <a:off x="8532465" y="4731916"/>
            <a:ext cx="8045914" cy="1327817"/>
            <a:chOff x="0" y="0"/>
            <a:chExt cx="10727885" cy="1770423"/>
          </a:xfrm>
        </p:grpSpPr>
        <p:grpSp>
          <p:nvGrpSpPr>
            <p:cNvPr name="Group 14" id="14"/>
            <p:cNvGrpSpPr/>
            <p:nvPr/>
          </p:nvGrpSpPr>
          <p:grpSpPr>
            <a:xfrm rot="0">
              <a:off x="0" y="0"/>
              <a:ext cx="10727885" cy="1770423"/>
              <a:chOff x="0" y="0"/>
              <a:chExt cx="2692216" cy="444296"/>
            </a:xfrm>
          </p:grpSpPr>
          <p:sp>
            <p:nvSpPr>
              <p:cNvPr name="Freeform 15" id="15"/>
              <p:cNvSpPr/>
              <p:nvPr/>
            </p:nvSpPr>
            <p:spPr>
              <a:xfrm flipH="false" flipV="false" rot="0">
                <a:off x="0" y="0"/>
                <a:ext cx="2692216" cy="444296"/>
              </a:xfrm>
              <a:custGeom>
                <a:avLst/>
                <a:gdLst/>
                <a:ahLst/>
                <a:cxnLst/>
                <a:rect r="r" b="b" t="t" l="l"/>
                <a:pathLst>
                  <a:path h="444296" w="2692216">
                    <a:moveTo>
                      <a:pt x="14433" y="0"/>
                    </a:moveTo>
                    <a:lnTo>
                      <a:pt x="2677783" y="0"/>
                    </a:lnTo>
                    <a:cubicBezTo>
                      <a:pt x="2681611" y="0"/>
                      <a:pt x="2685282" y="1521"/>
                      <a:pt x="2687989" y="4227"/>
                    </a:cubicBezTo>
                    <a:cubicBezTo>
                      <a:pt x="2690695" y="6934"/>
                      <a:pt x="2692216" y="10605"/>
                      <a:pt x="2692216" y="14433"/>
                    </a:cubicBezTo>
                    <a:lnTo>
                      <a:pt x="2692216" y="429863"/>
                    </a:lnTo>
                    <a:cubicBezTo>
                      <a:pt x="2692216" y="433691"/>
                      <a:pt x="2690695" y="437362"/>
                      <a:pt x="2687989" y="440069"/>
                    </a:cubicBezTo>
                    <a:cubicBezTo>
                      <a:pt x="2685282" y="442776"/>
                      <a:pt x="2681611" y="444296"/>
                      <a:pt x="2677783" y="444296"/>
                    </a:cubicBezTo>
                    <a:lnTo>
                      <a:pt x="14433" y="444296"/>
                    </a:lnTo>
                    <a:cubicBezTo>
                      <a:pt x="10605" y="444296"/>
                      <a:pt x="6934" y="442776"/>
                      <a:pt x="4227" y="440069"/>
                    </a:cubicBezTo>
                    <a:cubicBezTo>
                      <a:pt x="1521" y="437362"/>
                      <a:pt x="0" y="433691"/>
                      <a:pt x="0" y="429863"/>
                    </a:cubicBezTo>
                    <a:lnTo>
                      <a:pt x="0" y="14433"/>
                    </a:lnTo>
                    <a:cubicBezTo>
                      <a:pt x="0" y="10605"/>
                      <a:pt x="1521" y="6934"/>
                      <a:pt x="4227" y="4227"/>
                    </a:cubicBezTo>
                    <a:cubicBezTo>
                      <a:pt x="6934" y="1521"/>
                      <a:pt x="10605" y="0"/>
                      <a:pt x="14433" y="0"/>
                    </a:cubicBezTo>
                    <a:close/>
                  </a:path>
                </a:pathLst>
              </a:custGeom>
              <a:solidFill>
                <a:srgbClr val="F4FAFF"/>
              </a:solidFill>
            </p:spPr>
          </p:sp>
          <p:sp>
            <p:nvSpPr>
              <p:cNvPr name="TextBox 16" id="16"/>
              <p:cNvSpPr txBox="true"/>
              <p:nvPr/>
            </p:nvSpPr>
            <p:spPr>
              <a:xfrm>
                <a:off x="0" y="-38100"/>
                <a:ext cx="2692216" cy="482396"/>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576767" y="319426"/>
              <a:ext cx="10001607" cy="1083945"/>
            </a:xfrm>
            <a:prstGeom prst="rect">
              <a:avLst/>
            </a:prstGeom>
          </p:spPr>
          <p:txBody>
            <a:bodyPr anchor="t" rtlCol="false" tIns="0" lIns="0" bIns="0" rIns="0">
              <a:spAutoFit/>
            </a:bodyPr>
            <a:lstStyle/>
            <a:p>
              <a:pPr algn="l">
                <a:lnSpc>
                  <a:spcPts val="3359"/>
                </a:lnSpc>
              </a:pPr>
              <a:r>
                <a:rPr lang="en-US" sz="2400">
                  <a:solidFill>
                    <a:srgbClr val="364468"/>
                  </a:solidFill>
                  <a:latin typeface="Arial Nova"/>
                  <a:ea typeface="Arial Nova"/>
                  <a:cs typeface="Arial Nova"/>
                  <a:sym typeface="Arial Nova"/>
                </a:rPr>
                <a:t>A student refuses to work with others and chooses to work alone.</a:t>
              </a:r>
            </a:p>
          </p:txBody>
        </p:sp>
      </p:grpSp>
      <p:grpSp>
        <p:nvGrpSpPr>
          <p:cNvPr name="Group 18" id="18"/>
          <p:cNvGrpSpPr/>
          <p:nvPr/>
        </p:nvGrpSpPr>
        <p:grpSpPr>
          <a:xfrm rot="0">
            <a:off x="8532685" y="6421651"/>
            <a:ext cx="8045475" cy="1327817"/>
            <a:chOff x="0" y="0"/>
            <a:chExt cx="10727300" cy="1770423"/>
          </a:xfrm>
        </p:grpSpPr>
        <p:grpSp>
          <p:nvGrpSpPr>
            <p:cNvPr name="Group 19" id="19"/>
            <p:cNvGrpSpPr/>
            <p:nvPr/>
          </p:nvGrpSpPr>
          <p:grpSpPr>
            <a:xfrm rot="0">
              <a:off x="0" y="0"/>
              <a:ext cx="10727300" cy="1770423"/>
              <a:chOff x="0" y="0"/>
              <a:chExt cx="2692069" cy="444296"/>
            </a:xfrm>
          </p:grpSpPr>
          <p:sp>
            <p:nvSpPr>
              <p:cNvPr name="Freeform 20" id="20"/>
              <p:cNvSpPr/>
              <p:nvPr/>
            </p:nvSpPr>
            <p:spPr>
              <a:xfrm flipH="false" flipV="false" rot="0">
                <a:off x="0" y="0"/>
                <a:ext cx="2692069" cy="444296"/>
              </a:xfrm>
              <a:custGeom>
                <a:avLst/>
                <a:gdLst/>
                <a:ahLst/>
                <a:cxnLst/>
                <a:rect r="r" b="b" t="t" l="l"/>
                <a:pathLst>
                  <a:path h="444296" w="2692069">
                    <a:moveTo>
                      <a:pt x="14434" y="0"/>
                    </a:moveTo>
                    <a:lnTo>
                      <a:pt x="2677635" y="0"/>
                    </a:lnTo>
                    <a:cubicBezTo>
                      <a:pt x="2681463" y="0"/>
                      <a:pt x="2685135" y="1521"/>
                      <a:pt x="2687842" y="4228"/>
                    </a:cubicBezTo>
                    <a:cubicBezTo>
                      <a:pt x="2690549" y="6935"/>
                      <a:pt x="2692069" y="10606"/>
                      <a:pt x="2692069" y="14434"/>
                    </a:cubicBezTo>
                    <a:lnTo>
                      <a:pt x="2692069" y="429862"/>
                    </a:lnTo>
                    <a:cubicBezTo>
                      <a:pt x="2692069" y="437834"/>
                      <a:pt x="2685607" y="444296"/>
                      <a:pt x="2677635" y="444296"/>
                    </a:cubicBezTo>
                    <a:lnTo>
                      <a:pt x="14434" y="444296"/>
                    </a:lnTo>
                    <a:cubicBezTo>
                      <a:pt x="6462" y="444296"/>
                      <a:pt x="0" y="437834"/>
                      <a:pt x="0" y="429862"/>
                    </a:cubicBezTo>
                    <a:lnTo>
                      <a:pt x="0" y="14434"/>
                    </a:lnTo>
                    <a:cubicBezTo>
                      <a:pt x="0" y="6462"/>
                      <a:pt x="6462" y="0"/>
                      <a:pt x="14434" y="0"/>
                    </a:cubicBezTo>
                    <a:close/>
                  </a:path>
                </a:pathLst>
              </a:custGeom>
              <a:solidFill>
                <a:srgbClr val="F4FAFF"/>
              </a:solidFill>
            </p:spPr>
          </p:sp>
          <p:sp>
            <p:nvSpPr>
              <p:cNvPr name="TextBox 21" id="21"/>
              <p:cNvSpPr txBox="true"/>
              <p:nvPr/>
            </p:nvSpPr>
            <p:spPr>
              <a:xfrm>
                <a:off x="0" y="-38100"/>
                <a:ext cx="2692069" cy="482396"/>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576046" y="312331"/>
              <a:ext cx="9400188" cy="1083945"/>
            </a:xfrm>
            <a:prstGeom prst="rect">
              <a:avLst/>
            </a:prstGeom>
          </p:spPr>
          <p:txBody>
            <a:bodyPr anchor="t" rtlCol="false" tIns="0" lIns="0" bIns="0" rIns="0">
              <a:spAutoFit/>
            </a:bodyPr>
            <a:lstStyle/>
            <a:p>
              <a:pPr algn="l">
                <a:lnSpc>
                  <a:spcPts val="3359"/>
                </a:lnSpc>
              </a:pPr>
              <a:r>
                <a:rPr lang="en-US" sz="2400">
                  <a:solidFill>
                    <a:srgbClr val="364468"/>
                  </a:solidFill>
                  <a:latin typeface="Arial Nova"/>
                  <a:ea typeface="Arial Nova"/>
                  <a:cs typeface="Arial Nova"/>
                  <a:sym typeface="Arial Nova"/>
                </a:rPr>
                <a:t>Two students set goals and track their progress together.</a:t>
              </a:r>
            </a:p>
          </p:txBody>
        </p:sp>
      </p:grpSp>
      <p:sp>
        <p:nvSpPr>
          <p:cNvPr name="Freeform 23" id="23"/>
          <p:cNvSpPr/>
          <p:nvPr/>
        </p:nvSpPr>
        <p:spPr>
          <a:xfrm flipH="false" flipV="false" rot="0">
            <a:off x="3088722" y="5743504"/>
            <a:ext cx="2756916" cy="4114800"/>
          </a:xfrm>
          <a:custGeom>
            <a:avLst/>
            <a:gdLst/>
            <a:ahLst/>
            <a:cxnLst/>
            <a:rect r="r" b="b" t="t" l="l"/>
            <a:pathLst>
              <a:path h="4114800" w="2756916">
                <a:moveTo>
                  <a:pt x="0" y="0"/>
                </a:moveTo>
                <a:lnTo>
                  <a:pt x="2756916" y="0"/>
                </a:lnTo>
                <a:lnTo>
                  <a:pt x="2756916" y="4114800"/>
                </a:lnTo>
                <a:lnTo>
                  <a:pt x="0" y="4114800"/>
                </a:lnTo>
                <a:lnTo>
                  <a:pt x="0" y="0"/>
                </a:lnTo>
                <a:close/>
              </a:path>
            </a:pathLst>
          </a:custGeom>
          <a:blipFill>
            <a:blip r:embed="rId2"/>
            <a:stretch>
              <a:fillRect l="0" t="0" r="0" b="0"/>
            </a:stretch>
          </a:blipFill>
        </p:spPr>
      </p:sp>
      <p:sp>
        <p:nvSpPr>
          <p:cNvPr name="TextBox 24" id="24"/>
          <p:cNvSpPr txBox="true"/>
          <p:nvPr/>
        </p:nvSpPr>
        <p:spPr>
          <a:xfrm rot="0">
            <a:off x="8864734" y="1850680"/>
            <a:ext cx="7387320" cy="718186"/>
          </a:xfrm>
          <a:prstGeom prst="rect">
            <a:avLst/>
          </a:prstGeom>
        </p:spPr>
        <p:txBody>
          <a:bodyPr anchor="t" rtlCol="false" tIns="0" lIns="0" bIns="0" rIns="0">
            <a:spAutoFit/>
          </a:bodyPr>
          <a:lstStyle/>
          <a:p>
            <a:pPr algn="l">
              <a:lnSpc>
                <a:spcPts val="2835"/>
              </a:lnSpc>
            </a:pPr>
            <a:r>
              <a:rPr lang="en-US" sz="2700">
                <a:solidFill>
                  <a:srgbClr val="1F4152"/>
                </a:solidFill>
                <a:latin typeface="Arial Nova"/>
                <a:ea typeface="Arial Nova"/>
                <a:cs typeface="Arial Nova"/>
                <a:sym typeface="Arial Nova"/>
              </a:rPr>
              <a:t>I</a:t>
            </a:r>
            <a:r>
              <a:rPr lang="en-US" sz="2700">
                <a:solidFill>
                  <a:srgbClr val="1F4152"/>
                </a:solidFill>
                <a:latin typeface="Arial Nova"/>
                <a:ea typeface="Arial Nova"/>
                <a:cs typeface="Arial Nova"/>
                <a:sym typeface="Arial Nova"/>
              </a:rPr>
              <a:t>dentify which classroom scenarios demonstrate co-regulation or exclusion.</a:t>
            </a:r>
          </a:p>
        </p:txBody>
      </p:sp>
      <p:sp>
        <p:nvSpPr>
          <p:cNvPr name="Freeform 25" id="25"/>
          <p:cNvSpPr/>
          <p:nvPr/>
        </p:nvSpPr>
        <p:spPr>
          <a:xfrm flipH="false" flipV="false" rot="0">
            <a:off x="115837" y="9128721"/>
            <a:ext cx="1825727" cy="1068857"/>
          </a:xfrm>
          <a:custGeom>
            <a:avLst/>
            <a:gdLst/>
            <a:ahLst/>
            <a:cxnLst/>
            <a:rect r="r" b="b" t="t" l="l"/>
            <a:pathLst>
              <a:path h="1068857" w="1825727">
                <a:moveTo>
                  <a:pt x="0" y="0"/>
                </a:moveTo>
                <a:lnTo>
                  <a:pt x="1825726" y="0"/>
                </a:lnTo>
                <a:lnTo>
                  <a:pt x="1825726" y="1068856"/>
                </a:lnTo>
                <a:lnTo>
                  <a:pt x="0" y="1068856"/>
                </a:lnTo>
                <a:lnTo>
                  <a:pt x="0" y="0"/>
                </a:lnTo>
                <a:close/>
              </a:path>
            </a:pathLst>
          </a:custGeom>
          <a:blipFill>
            <a:blip r:embed="rId3"/>
            <a:stretch>
              <a:fillRect l="0" t="-37623" r="0" b="-33187"/>
            </a:stretch>
          </a:blipFill>
        </p:spPr>
      </p:sp>
      <p:grpSp>
        <p:nvGrpSpPr>
          <p:cNvPr name="Group 26" id="26"/>
          <p:cNvGrpSpPr/>
          <p:nvPr/>
        </p:nvGrpSpPr>
        <p:grpSpPr>
          <a:xfrm rot="0">
            <a:off x="8532685" y="8111387"/>
            <a:ext cx="8045475" cy="1746917"/>
            <a:chOff x="0" y="0"/>
            <a:chExt cx="10727300" cy="2329223"/>
          </a:xfrm>
        </p:grpSpPr>
        <p:grpSp>
          <p:nvGrpSpPr>
            <p:cNvPr name="Group 27" id="27"/>
            <p:cNvGrpSpPr/>
            <p:nvPr/>
          </p:nvGrpSpPr>
          <p:grpSpPr>
            <a:xfrm rot="0">
              <a:off x="0" y="0"/>
              <a:ext cx="10727300" cy="2329223"/>
              <a:chOff x="0" y="0"/>
              <a:chExt cx="2692069" cy="584530"/>
            </a:xfrm>
          </p:grpSpPr>
          <p:sp>
            <p:nvSpPr>
              <p:cNvPr name="Freeform 28" id="28"/>
              <p:cNvSpPr/>
              <p:nvPr/>
            </p:nvSpPr>
            <p:spPr>
              <a:xfrm flipH="false" flipV="false" rot="0">
                <a:off x="0" y="0"/>
                <a:ext cx="2692069" cy="584530"/>
              </a:xfrm>
              <a:custGeom>
                <a:avLst/>
                <a:gdLst/>
                <a:ahLst/>
                <a:cxnLst/>
                <a:rect r="r" b="b" t="t" l="l"/>
                <a:pathLst>
                  <a:path h="584530" w="2692069">
                    <a:moveTo>
                      <a:pt x="14434" y="0"/>
                    </a:moveTo>
                    <a:lnTo>
                      <a:pt x="2677635" y="0"/>
                    </a:lnTo>
                    <a:cubicBezTo>
                      <a:pt x="2681463" y="0"/>
                      <a:pt x="2685135" y="1521"/>
                      <a:pt x="2687842" y="4228"/>
                    </a:cubicBezTo>
                    <a:cubicBezTo>
                      <a:pt x="2690549" y="6935"/>
                      <a:pt x="2692069" y="10606"/>
                      <a:pt x="2692069" y="14434"/>
                    </a:cubicBezTo>
                    <a:lnTo>
                      <a:pt x="2692069" y="570096"/>
                    </a:lnTo>
                    <a:cubicBezTo>
                      <a:pt x="2692069" y="578068"/>
                      <a:pt x="2685607" y="584530"/>
                      <a:pt x="2677635" y="584530"/>
                    </a:cubicBezTo>
                    <a:lnTo>
                      <a:pt x="14434" y="584530"/>
                    </a:lnTo>
                    <a:cubicBezTo>
                      <a:pt x="6462" y="584530"/>
                      <a:pt x="0" y="578068"/>
                      <a:pt x="0" y="570096"/>
                    </a:cubicBezTo>
                    <a:lnTo>
                      <a:pt x="0" y="14434"/>
                    </a:lnTo>
                    <a:cubicBezTo>
                      <a:pt x="0" y="6462"/>
                      <a:pt x="6462" y="0"/>
                      <a:pt x="14434" y="0"/>
                    </a:cubicBezTo>
                    <a:close/>
                  </a:path>
                </a:pathLst>
              </a:custGeom>
              <a:solidFill>
                <a:srgbClr val="F4FAFF"/>
              </a:solidFill>
            </p:spPr>
          </p:sp>
          <p:sp>
            <p:nvSpPr>
              <p:cNvPr name="TextBox 29" id="29"/>
              <p:cNvSpPr txBox="true"/>
              <p:nvPr/>
            </p:nvSpPr>
            <p:spPr>
              <a:xfrm>
                <a:off x="0" y="-38100"/>
                <a:ext cx="2692069" cy="622630"/>
              </a:xfrm>
              <a:prstGeom prst="rect">
                <a:avLst/>
              </a:prstGeom>
            </p:spPr>
            <p:txBody>
              <a:bodyPr anchor="ctr" rtlCol="false" tIns="50800" lIns="50800" bIns="50800" rIns="50800"/>
              <a:lstStyle/>
              <a:p>
                <a:pPr algn="ctr">
                  <a:lnSpc>
                    <a:spcPts val="2659"/>
                  </a:lnSpc>
                </a:pPr>
              </a:p>
            </p:txBody>
          </p:sp>
        </p:grpSp>
        <p:sp>
          <p:nvSpPr>
            <p:cNvPr name="TextBox 30" id="30"/>
            <p:cNvSpPr txBox="true"/>
            <p:nvPr/>
          </p:nvSpPr>
          <p:spPr>
            <a:xfrm rot="0">
              <a:off x="576046" y="312331"/>
              <a:ext cx="9400188" cy="1642745"/>
            </a:xfrm>
            <a:prstGeom prst="rect">
              <a:avLst/>
            </a:prstGeom>
          </p:spPr>
          <p:txBody>
            <a:bodyPr anchor="t" rtlCol="false" tIns="0" lIns="0" bIns="0" rIns="0">
              <a:spAutoFit/>
            </a:bodyPr>
            <a:lstStyle/>
            <a:p>
              <a:pPr algn="l">
                <a:lnSpc>
                  <a:spcPts val="3359"/>
                </a:lnSpc>
              </a:pPr>
              <a:r>
                <a:rPr lang="en-US" sz="2400">
                  <a:solidFill>
                    <a:srgbClr val="364468"/>
                  </a:solidFill>
                  <a:latin typeface="Arial Nova"/>
                  <a:ea typeface="Arial Nova"/>
                  <a:cs typeface="Arial Nova"/>
                  <a:sym typeface="Arial Nova"/>
                </a:rPr>
                <a:t>A group of students works together, but one student consistently takes the lead while others follow passively </a:t>
              </a:r>
            </a:p>
          </p:txBody>
        </p:sp>
      </p:grpSp>
      <p:sp>
        <p:nvSpPr>
          <p:cNvPr name="Freeform 31" id="31"/>
          <p:cNvSpPr/>
          <p:nvPr/>
        </p:nvSpPr>
        <p:spPr>
          <a:xfrm flipH="false" flipV="false" rot="0">
            <a:off x="1120823" y="2547875"/>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4">
              <a:extLst>
                <a:ext uri="{96DAC541-7B7A-43D3-8B79-37D633B846F1}">
                  <asvg:svgBlip xmlns:asvg="http://schemas.microsoft.com/office/drawing/2016/SVG/main" r:embed="rId5"/>
                </a:ext>
              </a:extLst>
            </a:blip>
            <a:stretch>
              <a:fillRect l="0" t="0" r="-45831" b="0"/>
            </a:stretch>
          </a:blipFill>
        </p:spPr>
      </p:sp>
      <p:sp>
        <p:nvSpPr>
          <p:cNvPr name="TextBox 32" id="32"/>
          <p:cNvSpPr txBox="true"/>
          <p:nvPr/>
        </p:nvSpPr>
        <p:spPr>
          <a:xfrm rot="0">
            <a:off x="1028700" y="1352550"/>
            <a:ext cx="6840529" cy="1042035"/>
          </a:xfrm>
          <a:prstGeom prst="rect">
            <a:avLst/>
          </a:prstGeom>
        </p:spPr>
        <p:txBody>
          <a:bodyPr anchor="t" rtlCol="false" tIns="0" lIns="0" bIns="0" rIns="0">
            <a:spAutoFit/>
          </a:bodyPr>
          <a:lstStyle/>
          <a:p>
            <a:pPr algn="l">
              <a:lnSpc>
                <a:spcPts val="7470"/>
              </a:lnSpc>
            </a:pPr>
            <a:r>
              <a:rPr lang="en-US" sz="9000">
                <a:solidFill>
                  <a:srgbClr val="FFDD70"/>
                </a:solidFill>
                <a:latin typeface="Arial Nova"/>
                <a:ea typeface="Arial Nova"/>
                <a:cs typeface="Arial Nova"/>
                <a:sym typeface="Arial Nova"/>
              </a:rPr>
              <a:t>Quiz</a:t>
            </a:r>
          </a:p>
        </p:txBody>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FBF1E1"/>
        </a:solidFill>
      </p:bgPr>
    </p:bg>
    <p:spTree>
      <p:nvGrpSpPr>
        <p:cNvPr id="1" name=""/>
        <p:cNvGrpSpPr/>
        <p:nvPr/>
      </p:nvGrpSpPr>
      <p:grpSpPr>
        <a:xfrm>
          <a:off x="0" y="0"/>
          <a:ext cx="0" cy="0"/>
          <a:chOff x="0" y="0"/>
          <a:chExt cx="0" cy="0"/>
        </a:xfrm>
      </p:grpSpPr>
      <p:grpSp>
        <p:nvGrpSpPr>
          <p:cNvPr name="Group 2" id="2"/>
          <p:cNvGrpSpPr/>
          <p:nvPr/>
        </p:nvGrpSpPr>
        <p:grpSpPr>
          <a:xfrm rot="0">
            <a:off x="7081314" y="1454960"/>
            <a:ext cx="10055156" cy="2150176"/>
            <a:chOff x="0" y="0"/>
            <a:chExt cx="13406875" cy="2866901"/>
          </a:xfrm>
        </p:grpSpPr>
        <p:grpSp>
          <p:nvGrpSpPr>
            <p:cNvPr name="Group 3" id="3"/>
            <p:cNvGrpSpPr/>
            <p:nvPr/>
          </p:nvGrpSpPr>
          <p:grpSpPr>
            <a:xfrm rot="0">
              <a:off x="0" y="0"/>
              <a:ext cx="13406875" cy="2866901"/>
              <a:chOff x="0" y="0"/>
              <a:chExt cx="3364522" cy="719463"/>
            </a:xfrm>
          </p:grpSpPr>
          <p:sp>
            <p:nvSpPr>
              <p:cNvPr name="Freeform 4" id="4"/>
              <p:cNvSpPr/>
              <p:nvPr/>
            </p:nvSpPr>
            <p:spPr>
              <a:xfrm flipH="false" flipV="false" rot="0">
                <a:off x="0" y="0"/>
                <a:ext cx="3364522" cy="719463"/>
              </a:xfrm>
              <a:custGeom>
                <a:avLst/>
                <a:gdLst/>
                <a:ahLst/>
                <a:cxnLst/>
                <a:rect r="r" b="b" t="t" l="l"/>
                <a:pathLst>
                  <a:path h="719463" w="3364522">
                    <a:moveTo>
                      <a:pt x="11549" y="0"/>
                    </a:moveTo>
                    <a:lnTo>
                      <a:pt x="3352972" y="0"/>
                    </a:lnTo>
                    <a:cubicBezTo>
                      <a:pt x="3359351" y="0"/>
                      <a:pt x="3364522" y="5171"/>
                      <a:pt x="3364522" y="11549"/>
                    </a:cubicBezTo>
                    <a:lnTo>
                      <a:pt x="3364522" y="707914"/>
                    </a:lnTo>
                    <a:cubicBezTo>
                      <a:pt x="3364522" y="710977"/>
                      <a:pt x="3363305" y="713914"/>
                      <a:pt x="3361139" y="716080"/>
                    </a:cubicBezTo>
                    <a:cubicBezTo>
                      <a:pt x="3358973" y="718246"/>
                      <a:pt x="3356035" y="719463"/>
                      <a:pt x="3352972" y="719463"/>
                    </a:cubicBezTo>
                    <a:lnTo>
                      <a:pt x="11549" y="719463"/>
                    </a:lnTo>
                    <a:cubicBezTo>
                      <a:pt x="5171" y="719463"/>
                      <a:pt x="0" y="714292"/>
                      <a:pt x="0" y="707914"/>
                    </a:cubicBezTo>
                    <a:lnTo>
                      <a:pt x="0" y="11549"/>
                    </a:lnTo>
                    <a:cubicBezTo>
                      <a:pt x="0" y="8486"/>
                      <a:pt x="1217" y="5549"/>
                      <a:pt x="3383" y="3383"/>
                    </a:cubicBezTo>
                    <a:cubicBezTo>
                      <a:pt x="5549" y="1217"/>
                      <a:pt x="8486" y="0"/>
                      <a:pt x="11549" y="0"/>
                    </a:cubicBezTo>
                    <a:close/>
                  </a:path>
                </a:pathLst>
              </a:custGeom>
              <a:solidFill>
                <a:srgbClr val="C88EAD"/>
              </a:solidFill>
            </p:spPr>
          </p:sp>
          <p:sp>
            <p:nvSpPr>
              <p:cNvPr name="TextBox 5" id="5"/>
              <p:cNvSpPr txBox="true"/>
              <p:nvPr/>
            </p:nvSpPr>
            <p:spPr>
              <a:xfrm>
                <a:off x="0" y="-38100"/>
                <a:ext cx="3364522" cy="757563"/>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240508" y="367051"/>
              <a:ext cx="12898712" cy="2184400"/>
            </a:xfrm>
            <a:prstGeom prst="rect">
              <a:avLst/>
            </a:prstGeom>
          </p:spPr>
          <p:txBody>
            <a:bodyPr anchor="t" rtlCol="false" tIns="0" lIns="0" bIns="0" rIns="0">
              <a:spAutoFit/>
            </a:bodyPr>
            <a:lstStyle/>
            <a:p>
              <a:pPr algn="l">
                <a:lnSpc>
                  <a:spcPts val="3239"/>
                </a:lnSpc>
              </a:pPr>
              <a:r>
                <a:rPr lang="en-US" sz="2699" b="true">
                  <a:solidFill>
                    <a:srgbClr val="1F4152"/>
                  </a:solidFill>
                  <a:latin typeface="Arial Nova Bold"/>
                  <a:ea typeface="Arial Nova Bold"/>
                  <a:cs typeface="Arial Nova Bold"/>
                  <a:sym typeface="Arial Nova Bold"/>
                </a:rPr>
                <a:t>Ignor</a:t>
              </a:r>
              <a:r>
                <a:rPr lang="en-US" sz="2699" b="true">
                  <a:solidFill>
                    <a:srgbClr val="1F4152"/>
                  </a:solidFill>
                  <a:latin typeface="Arial Nova Bold"/>
                  <a:ea typeface="Arial Nova Bold"/>
                  <a:cs typeface="Arial Nova Bold"/>
                  <a:sym typeface="Arial Nova Bold"/>
                </a:rPr>
                <a:t>e the behavior unless it becomes a problem</a:t>
              </a:r>
            </a:p>
            <a:p>
              <a:pPr algn="l">
                <a:lnSpc>
                  <a:spcPts val="3239"/>
                </a:lnSpc>
              </a:pPr>
              <a:r>
                <a:rPr lang="en-US" sz="2699">
                  <a:solidFill>
                    <a:srgbClr val="1F4152"/>
                  </a:solidFill>
                  <a:latin typeface="Arial Nova"/>
                  <a:ea typeface="Arial Nova"/>
                  <a:cs typeface="Arial Nova"/>
                  <a:sym typeface="Arial Nova"/>
                </a:rPr>
                <a:t>Ignoring exclusion may signal to students that it’s acceptable, which can harm classroom climate and peer trust. Addressing it early helps build a culture of inclusion and respect.</a:t>
              </a:r>
            </a:p>
          </p:txBody>
        </p:sp>
      </p:grpSp>
      <p:sp>
        <p:nvSpPr>
          <p:cNvPr name="Freeform 7" id="7"/>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2"/>
            <a:stretch>
              <a:fillRect l="0" t="-37623" r="0" b="-33187"/>
            </a:stretch>
          </a:blipFill>
        </p:spPr>
      </p:sp>
      <p:grpSp>
        <p:nvGrpSpPr>
          <p:cNvPr name="Group 8" id="8"/>
          <p:cNvGrpSpPr/>
          <p:nvPr/>
        </p:nvGrpSpPr>
        <p:grpSpPr>
          <a:xfrm rot="0">
            <a:off x="7081314" y="3884722"/>
            <a:ext cx="10055156" cy="2453769"/>
            <a:chOff x="0" y="0"/>
            <a:chExt cx="13406875" cy="3271691"/>
          </a:xfrm>
        </p:grpSpPr>
        <p:grpSp>
          <p:nvGrpSpPr>
            <p:cNvPr name="Group 9" id="9"/>
            <p:cNvGrpSpPr/>
            <p:nvPr/>
          </p:nvGrpSpPr>
          <p:grpSpPr>
            <a:xfrm rot="0">
              <a:off x="0" y="0"/>
              <a:ext cx="13406875" cy="3271691"/>
              <a:chOff x="0" y="0"/>
              <a:chExt cx="3364522" cy="821047"/>
            </a:xfrm>
          </p:grpSpPr>
          <p:sp>
            <p:nvSpPr>
              <p:cNvPr name="Freeform 10" id="10"/>
              <p:cNvSpPr/>
              <p:nvPr/>
            </p:nvSpPr>
            <p:spPr>
              <a:xfrm flipH="false" flipV="false" rot="0">
                <a:off x="0" y="0"/>
                <a:ext cx="3364522" cy="821047"/>
              </a:xfrm>
              <a:custGeom>
                <a:avLst/>
                <a:gdLst/>
                <a:ahLst/>
                <a:cxnLst/>
                <a:rect r="r" b="b" t="t" l="l"/>
                <a:pathLst>
                  <a:path h="821047" w="3364522">
                    <a:moveTo>
                      <a:pt x="11549" y="0"/>
                    </a:moveTo>
                    <a:lnTo>
                      <a:pt x="3352972" y="0"/>
                    </a:lnTo>
                    <a:cubicBezTo>
                      <a:pt x="3359351" y="0"/>
                      <a:pt x="3364522" y="5171"/>
                      <a:pt x="3364522" y="11549"/>
                    </a:cubicBezTo>
                    <a:lnTo>
                      <a:pt x="3364522" y="809498"/>
                    </a:lnTo>
                    <a:cubicBezTo>
                      <a:pt x="3364522" y="815877"/>
                      <a:pt x="3359351" y="821047"/>
                      <a:pt x="3352972" y="821047"/>
                    </a:cubicBezTo>
                    <a:lnTo>
                      <a:pt x="11549" y="821047"/>
                    </a:lnTo>
                    <a:cubicBezTo>
                      <a:pt x="8486" y="821047"/>
                      <a:pt x="5549" y="819830"/>
                      <a:pt x="3383" y="817665"/>
                    </a:cubicBezTo>
                    <a:cubicBezTo>
                      <a:pt x="1217" y="815499"/>
                      <a:pt x="0" y="812561"/>
                      <a:pt x="0" y="809498"/>
                    </a:cubicBezTo>
                    <a:lnTo>
                      <a:pt x="0" y="11549"/>
                    </a:lnTo>
                    <a:cubicBezTo>
                      <a:pt x="0" y="8486"/>
                      <a:pt x="1217" y="5549"/>
                      <a:pt x="3383" y="3383"/>
                    </a:cubicBezTo>
                    <a:cubicBezTo>
                      <a:pt x="5549" y="1217"/>
                      <a:pt x="8486" y="0"/>
                      <a:pt x="11549" y="0"/>
                    </a:cubicBezTo>
                    <a:close/>
                  </a:path>
                </a:pathLst>
              </a:custGeom>
              <a:solidFill>
                <a:srgbClr val="C88EAD"/>
              </a:solidFill>
            </p:spPr>
          </p:sp>
          <p:sp>
            <p:nvSpPr>
              <p:cNvPr name="TextBox 11" id="11"/>
              <p:cNvSpPr txBox="true"/>
              <p:nvPr/>
            </p:nvSpPr>
            <p:spPr>
              <a:xfrm>
                <a:off x="0" y="-38100"/>
                <a:ext cx="3364522" cy="859147"/>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240508" y="367051"/>
              <a:ext cx="12898712" cy="2730500"/>
            </a:xfrm>
            <a:prstGeom prst="rect">
              <a:avLst/>
            </a:prstGeom>
          </p:spPr>
          <p:txBody>
            <a:bodyPr anchor="t" rtlCol="false" tIns="0" lIns="0" bIns="0" rIns="0">
              <a:spAutoFit/>
            </a:bodyPr>
            <a:lstStyle/>
            <a:p>
              <a:pPr algn="l">
                <a:lnSpc>
                  <a:spcPts val="3239"/>
                </a:lnSpc>
              </a:pPr>
              <a:r>
                <a:rPr lang="en-US" sz="2699" b="true">
                  <a:solidFill>
                    <a:srgbClr val="1F4152"/>
                  </a:solidFill>
                  <a:latin typeface="Arial Nova Bold"/>
                  <a:ea typeface="Arial Nova Bold"/>
                  <a:cs typeface="Arial Nova Bold"/>
                  <a:sym typeface="Arial Nova Bold"/>
                </a:rPr>
                <a:t>U</a:t>
              </a:r>
              <a:r>
                <a:rPr lang="en-US" sz="2699" b="true">
                  <a:solidFill>
                    <a:srgbClr val="1F4152"/>
                  </a:solidFill>
                  <a:latin typeface="Arial Nova Bold"/>
                  <a:ea typeface="Arial Nova Bold"/>
                  <a:cs typeface="Arial Nova Bold"/>
                  <a:sym typeface="Arial Nova Bold"/>
                </a:rPr>
                <a:t>se cooperative activities that require varied groupings</a:t>
              </a:r>
            </a:p>
            <a:p>
              <a:pPr algn="l">
                <a:lnSpc>
                  <a:spcPts val="3239"/>
                </a:lnSpc>
              </a:pPr>
              <a:r>
                <a:rPr lang="en-US" sz="2699">
                  <a:solidFill>
                    <a:srgbClr val="1F4152"/>
                  </a:solidFill>
                  <a:latin typeface="Arial Nova"/>
                  <a:ea typeface="Arial Nova"/>
                  <a:cs typeface="Arial Nova"/>
                  <a:sym typeface="Arial Nova"/>
                </a:rPr>
                <a:t>This is the best option. Structured, varied groupings give all students opportunities to collaborate, reduce exclusion patterns, and build broader peer connections. It also models fairness and teacher commitment to inclusion.</a:t>
              </a:r>
            </a:p>
          </p:txBody>
        </p:sp>
      </p:grpSp>
      <p:sp>
        <p:nvSpPr>
          <p:cNvPr name="Freeform 13" id="13"/>
          <p:cNvSpPr/>
          <p:nvPr/>
        </p:nvSpPr>
        <p:spPr>
          <a:xfrm flipH="false" flipV="false" rot="0">
            <a:off x="1673558" y="6506985"/>
            <a:ext cx="4784830" cy="3780015"/>
          </a:xfrm>
          <a:custGeom>
            <a:avLst/>
            <a:gdLst/>
            <a:ahLst/>
            <a:cxnLst/>
            <a:rect r="r" b="b" t="t" l="l"/>
            <a:pathLst>
              <a:path h="3780015" w="4784830">
                <a:moveTo>
                  <a:pt x="0" y="0"/>
                </a:moveTo>
                <a:lnTo>
                  <a:pt x="4784829" y="0"/>
                </a:lnTo>
                <a:lnTo>
                  <a:pt x="4784829" y="3780015"/>
                </a:lnTo>
                <a:lnTo>
                  <a:pt x="0" y="3780015"/>
                </a:lnTo>
                <a:lnTo>
                  <a:pt x="0" y="0"/>
                </a:lnTo>
                <a:close/>
              </a:path>
            </a:pathLst>
          </a:custGeom>
          <a:blipFill>
            <a:blip r:embed="rId3"/>
            <a:stretch>
              <a:fillRect l="0" t="0" r="0" b="0"/>
            </a:stretch>
          </a:blipFill>
        </p:spPr>
      </p:sp>
      <p:grpSp>
        <p:nvGrpSpPr>
          <p:cNvPr name="Group 14" id="14"/>
          <p:cNvGrpSpPr/>
          <p:nvPr/>
        </p:nvGrpSpPr>
        <p:grpSpPr>
          <a:xfrm rot="0">
            <a:off x="7081314" y="6618078"/>
            <a:ext cx="10055156" cy="2453769"/>
            <a:chOff x="0" y="0"/>
            <a:chExt cx="13406875" cy="3271691"/>
          </a:xfrm>
        </p:grpSpPr>
        <p:grpSp>
          <p:nvGrpSpPr>
            <p:cNvPr name="Group 15" id="15"/>
            <p:cNvGrpSpPr/>
            <p:nvPr/>
          </p:nvGrpSpPr>
          <p:grpSpPr>
            <a:xfrm rot="0">
              <a:off x="0" y="0"/>
              <a:ext cx="13406875" cy="3271691"/>
              <a:chOff x="0" y="0"/>
              <a:chExt cx="3364522" cy="821047"/>
            </a:xfrm>
          </p:grpSpPr>
          <p:sp>
            <p:nvSpPr>
              <p:cNvPr name="Freeform 16" id="16"/>
              <p:cNvSpPr/>
              <p:nvPr/>
            </p:nvSpPr>
            <p:spPr>
              <a:xfrm flipH="false" flipV="false" rot="0">
                <a:off x="0" y="0"/>
                <a:ext cx="3364522" cy="821047"/>
              </a:xfrm>
              <a:custGeom>
                <a:avLst/>
                <a:gdLst/>
                <a:ahLst/>
                <a:cxnLst/>
                <a:rect r="r" b="b" t="t" l="l"/>
                <a:pathLst>
                  <a:path h="821047" w="3364522">
                    <a:moveTo>
                      <a:pt x="11549" y="0"/>
                    </a:moveTo>
                    <a:lnTo>
                      <a:pt x="3352972" y="0"/>
                    </a:lnTo>
                    <a:cubicBezTo>
                      <a:pt x="3359351" y="0"/>
                      <a:pt x="3364522" y="5171"/>
                      <a:pt x="3364522" y="11549"/>
                    </a:cubicBezTo>
                    <a:lnTo>
                      <a:pt x="3364522" y="809498"/>
                    </a:lnTo>
                    <a:cubicBezTo>
                      <a:pt x="3364522" y="815877"/>
                      <a:pt x="3359351" y="821047"/>
                      <a:pt x="3352972" y="821047"/>
                    </a:cubicBezTo>
                    <a:lnTo>
                      <a:pt x="11549" y="821047"/>
                    </a:lnTo>
                    <a:cubicBezTo>
                      <a:pt x="8486" y="821047"/>
                      <a:pt x="5549" y="819830"/>
                      <a:pt x="3383" y="817665"/>
                    </a:cubicBezTo>
                    <a:cubicBezTo>
                      <a:pt x="1217" y="815499"/>
                      <a:pt x="0" y="812561"/>
                      <a:pt x="0" y="809498"/>
                    </a:cubicBezTo>
                    <a:lnTo>
                      <a:pt x="0" y="11549"/>
                    </a:lnTo>
                    <a:cubicBezTo>
                      <a:pt x="0" y="8486"/>
                      <a:pt x="1217" y="5549"/>
                      <a:pt x="3383" y="3383"/>
                    </a:cubicBezTo>
                    <a:cubicBezTo>
                      <a:pt x="5549" y="1217"/>
                      <a:pt x="8486" y="0"/>
                      <a:pt x="11549" y="0"/>
                    </a:cubicBezTo>
                    <a:close/>
                  </a:path>
                </a:pathLst>
              </a:custGeom>
              <a:solidFill>
                <a:srgbClr val="C88EAD"/>
              </a:solidFill>
            </p:spPr>
          </p:sp>
          <p:sp>
            <p:nvSpPr>
              <p:cNvPr name="TextBox 17" id="17"/>
              <p:cNvSpPr txBox="true"/>
              <p:nvPr/>
            </p:nvSpPr>
            <p:spPr>
              <a:xfrm>
                <a:off x="0" y="-38100"/>
                <a:ext cx="3364522" cy="859147"/>
              </a:xfrm>
              <a:prstGeom prst="rect">
                <a:avLst/>
              </a:prstGeom>
            </p:spPr>
            <p:txBody>
              <a:bodyPr anchor="ctr" rtlCol="false" tIns="50800" lIns="50800" bIns="50800" rIns="50800"/>
              <a:lstStyle/>
              <a:p>
                <a:pPr algn="ctr">
                  <a:lnSpc>
                    <a:spcPts val="2659"/>
                  </a:lnSpc>
                </a:pPr>
              </a:p>
            </p:txBody>
          </p:sp>
        </p:grpSp>
        <p:sp>
          <p:nvSpPr>
            <p:cNvPr name="TextBox 18" id="18"/>
            <p:cNvSpPr txBox="true"/>
            <p:nvPr/>
          </p:nvSpPr>
          <p:spPr>
            <a:xfrm rot="0">
              <a:off x="240508" y="367051"/>
              <a:ext cx="12898712" cy="2730500"/>
            </a:xfrm>
            <a:prstGeom prst="rect">
              <a:avLst/>
            </a:prstGeom>
          </p:spPr>
          <p:txBody>
            <a:bodyPr anchor="t" rtlCol="false" tIns="0" lIns="0" bIns="0" rIns="0">
              <a:spAutoFit/>
            </a:bodyPr>
            <a:lstStyle/>
            <a:p>
              <a:pPr algn="l">
                <a:lnSpc>
                  <a:spcPts val="3239"/>
                </a:lnSpc>
              </a:pPr>
              <a:r>
                <a:rPr lang="en-US" sz="2699" b="true">
                  <a:solidFill>
                    <a:srgbClr val="1F4152"/>
                  </a:solidFill>
                  <a:latin typeface="Arial Nova Bold"/>
                  <a:ea typeface="Arial Nova Bold"/>
                  <a:cs typeface="Arial Nova Bold"/>
                  <a:sym typeface="Arial Nova Bold"/>
                </a:rPr>
                <a:t>Allow </a:t>
              </a:r>
              <a:r>
                <a:rPr lang="en-US" sz="2699" b="true">
                  <a:solidFill>
                    <a:srgbClr val="1F4152"/>
                  </a:solidFill>
                  <a:latin typeface="Arial Nova Bold"/>
                  <a:ea typeface="Arial Nova Bold"/>
                  <a:cs typeface="Arial Nova Bold"/>
                  <a:sym typeface="Arial Nova Bold"/>
                </a:rPr>
                <a:t>students to choose their own groups every time </a:t>
              </a:r>
            </a:p>
            <a:p>
              <a:pPr algn="l">
                <a:lnSpc>
                  <a:spcPts val="3239"/>
                </a:lnSpc>
              </a:pPr>
              <a:r>
                <a:rPr lang="en-US" sz="2699">
                  <a:solidFill>
                    <a:srgbClr val="1F4152"/>
                  </a:solidFill>
                  <a:latin typeface="Arial Nova"/>
                  <a:ea typeface="Arial Nova"/>
                  <a:cs typeface="Arial Nova"/>
                  <a:sym typeface="Arial Nova"/>
                </a:rPr>
                <a:t>Giving students choice can sometimes foster comfort, but when used exclusively it may reinforce cliques and exclusion. Balancing choice with structured groupings ensures all students feel included and valued.</a:t>
              </a:r>
            </a:p>
          </p:txBody>
        </p:sp>
      </p:grpSp>
      <p:sp>
        <p:nvSpPr>
          <p:cNvPr name="Freeform 19" id="19"/>
          <p:cNvSpPr/>
          <p:nvPr/>
        </p:nvSpPr>
        <p:spPr>
          <a:xfrm flipH="false" flipV="false" rot="0">
            <a:off x="1028700" y="3405245"/>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4">
              <a:extLst>
                <a:ext uri="{96DAC541-7B7A-43D3-8B79-37D633B846F1}">
                  <asvg:svgBlip xmlns:asvg="http://schemas.microsoft.com/office/drawing/2016/SVG/main" r:embed="rId5"/>
                </a:ext>
              </a:extLst>
            </a:blip>
            <a:stretch>
              <a:fillRect l="0" t="0" r="-45831" b="0"/>
            </a:stretch>
          </a:blipFill>
        </p:spPr>
      </p:sp>
      <p:sp>
        <p:nvSpPr>
          <p:cNvPr name="TextBox 20" id="20"/>
          <p:cNvSpPr txBox="true"/>
          <p:nvPr/>
        </p:nvSpPr>
        <p:spPr>
          <a:xfrm rot="0">
            <a:off x="971550" y="2255733"/>
            <a:ext cx="6840529" cy="1042035"/>
          </a:xfrm>
          <a:prstGeom prst="rect">
            <a:avLst/>
          </a:prstGeom>
        </p:spPr>
        <p:txBody>
          <a:bodyPr anchor="t" rtlCol="false" tIns="0" lIns="0" bIns="0" rIns="0">
            <a:spAutoFit/>
          </a:bodyPr>
          <a:lstStyle/>
          <a:p>
            <a:pPr algn="l">
              <a:lnSpc>
                <a:spcPts val="7470"/>
              </a:lnSpc>
            </a:pPr>
            <a:r>
              <a:rPr lang="en-US" sz="9000">
                <a:solidFill>
                  <a:srgbClr val="19467E"/>
                </a:solidFill>
                <a:latin typeface="Arial Nova"/>
                <a:ea typeface="Arial Nova"/>
                <a:cs typeface="Arial Nova"/>
                <a:sym typeface="Arial Nova"/>
              </a:rPr>
              <a:t>Feedback</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FCF2E9"/>
        </a:solidFill>
      </p:bgPr>
    </p:bg>
    <p:spTree>
      <p:nvGrpSpPr>
        <p:cNvPr id="1" name=""/>
        <p:cNvGrpSpPr/>
        <p:nvPr/>
      </p:nvGrpSpPr>
      <p:grpSpPr>
        <a:xfrm>
          <a:off x="0" y="0"/>
          <a:ext cx="0" cy="0"/>
          <a:chOff x="0" y="0"/>
          <a:chExt cx="0" cy="0"/>
        </a:xfrm>
      </p:grpSpPr>
      <p:sp>
        <p:nvSpPr>
          <p:cNvPr name="Freeform 2" id="2"/>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2"/>
            <a:stretch>
              <a:fillRect l="0" t="-37623" r="0" b="-33187"/>
            </a:stretch>
          </a:blipFill>
        </p:spPr>
      </p:sp>
      <p:grpSp>
        <p:nvGrpSpPr>
          <p:cNvPr name="Group 3" id="3"/>
          <p:cNvGrpSpPr/>
          <p:nvPr/>
        </p:nvGrpSpPr>
        <p:grpSpPr>
          <a:xfrm rot="0">
            <a:off x="1028700" y="2861805"/>
            <a:ext cx="16230600" cy="2111450"/>
            <a:chOff x="0" y="0"/>
            <a:chExt cx="21640800" cy="2815266"/>
          </a:xfrm>
        </p:grpSpPr>
        <p:grpSp>
          <p:nvGrpSpPr>
            <p:cNvPr name="Group 4" id="4"/>
            <p:cNvGrpSpPr/>
            <p:nvPr/>
          </p:nvGrpSpPr>
          <p:grpSpPr>
            <a:xfrm rot="0">
              <a:off x="0" y="0"/>
              <a:ext cx="21640800" cy="2815266"/>
              <a:chOff x="0" y="0"/>
              <a:chExt cx="5430866" cy="706505"/>
            </a:xfrm>
          </p:grpSpPr>
          <p:sp>
            <p:nvSpPr>
              <p:cNvPr name="Freeform 5" id="5"/>
              <p:cNvSpPr/>
              <p:nvPr/>
            </p:nvSpPr>
            <p:spPr>
              <a:xfrm flipH="false" flipV="false" rot="0">
                <a:off x="0" y="0"/>
                <a:ext cx="5430866" cy="706505"/>
              </a:xfrm>
              <a:custGeom>
                <a:avLst/>
                <a:gdLst/>
                <a:ahLst/>
                <a:cxnLst/>
                <a:rect r="r" b="b" t="t" l="l"/>
                <a:pathLst>
                  <a:path h="706505" w="5430866">
                    <a:moveTo>
                      <a:pt x="7155" y="0"/>
                    </a:moveTo>
                    <a:lnTo>
                      <a:pt x="5423711" y="0"/>
                    </a:lnTo>
                    <a:cubicBezTo>
                      <a:pt x="5425609" y="0"/>
                      <a:pt x="5427429" y="754"/>
                      <a:pt x="5428771" y="2096"/>
                    </a:cubicBezTo>
                    <a:cubicBezTo>
                      <a:pt x="5430112" y="3437"/>
                      <a:pt x="5430866" y="5257"/>
                      <a:pt x="5430866" y="7155"/>
                    </a:cubicBezTo>
                    <a:lnTo>
                      <a:pt x="5430866" y="699350"/>
                    </a:lnTo>
                    <a:cubicBezTo>
                      <a:pt x="5430866" y="701248"/>
                      <a:pt x="5430112" y="703068"/>
                      <a:pt x="5428771" y="704409"/>
                    </a:cubicBezTo>
                    <a:cubicBezTo>
                      <a:pt x="5427429" y="705751"/>
                      <a:pt x="5425609" y="706505"/>
                      <a:pt x="5423711" y="706505"/>
                    </a:cubicBezTo>
                    <a:lnTo>
                      <a:pt x="7155" y="706505"/>
                    </a:lnTo>
                    <a:cubicBezTo>
                      <a:pt x="3203" y="706505"/>
                      <a:pt x="0" y="703302"/>
                      <a:pt x="0" y="699350"/>
                    </a:cubicBezTo>
                    <a:lnTo>
                      <a:pt x="0" y="7155"/>
                    </a:lnTo>
                    <a:cubicBezTo>
                      <a:pt x="0" y="5257"/>
                      <a:pt x="754" y="3437"/>
                      <a:pt x="2096" y="2096"/>
                    </a:cubicBezTo>
                    <a:cubicBezTo>
                      <a:pt x="3437" y="754"/>
                      <a:pt x="5257" y="0"/>
                      <a:pt x="7155" y="0"/>
                    </a:cubicBezTo>
                    <a:close/>
                  </a:path>
                </a:pathLst>
              </a:custGeom>
              <a:solidFill>
                <a:srgbClr val="D299B7"/>
              </a:solidFill>
            </p:spPr>
          </p:sp>
          <p:sp>
            <p:nvSpPr>
              <p:cNvPr name="TextBox 6" id="6"/>
              <p:cNvSpPr txBox="true"/>
              <p:nvPr/>
            </p:nvSpPr>
            <p:spPr>
              <a:xfrm>
                <a:off x="0" y="-38100"/>
                <a:ext cx="5430866" cy="744605"/>
              </a:xfrm>
              <a:prstGeom prst="rect">
                <a:avLst/>
              </a:prstGeom>
            </p:spPr>
            <p:txBody>
              <a:bodyPr anchor="ctr" rtlCol="false" tIns="50800" lIns="50800" bIns="50800" rIns="50800"/>
              <a:lstStyle/>
              <a:p>
                <a:pPr algn="ctr">
                  <a:lnSpc>
                    <a:spcPts val="2659"/>
                  </a:lnSpc>
                </a:pPr>
              </a:p>
            </p:txBody>
          </p:sp>
        </p:grpSp>
        <p:sp>
          <p:nvSpPr>
            <p:cNvPr name="TextBox 7" id="7"/>
            <p:cNvSpPr txBox="true"/>
            <p:nvPr/>
          </p:nvSpPr>
          <p:spPr>
            <a:xfrm rot="0">
              <a:off x="388217" y="367051"/>
              <a:ext cx="20820545" cy="2184400"/>
            </a:xfrm>
            <a:prstGeom prst="rect">
              <a:avLst/>
            </a:prstGeom>
          </p:spPr>
          <p:txBody>
            <a:bodyPr anchor="t" rtlCol="false" tIns="0" lIns="0" bIns="0" rIns="0">
              <a:spAutoFit/>
            </a:bodyPr>
            <a:lstStyle/>
            <a:p>
              <a:pPr algn="l">
                <a:lnSpc>
                  <a:spcPts val="3239"/>
                </a:lnSpc>
              </a:pPr>
              <a:r>
                <a:rPr lang="en-US" sz="2699" b="true">
                  <a:solidFill>
                    <a:srgbClr val="1F4152"/>
                  </a:solidFill>
                  <a:latin typeface="Arial Nova Bold"/>
                  <a:ea typeface="Arial Nova Bold"/>
                  <a:cs typeface="Arial Nova Bold"/>
                  <a:sym typeface="Arial Nova Bold"/>
                </a:rPr>
                <a:t>Two</a:t>
              </a:r>
              <a:r>
                <a:rPr lang="en-US" sz="2699" b="true">
                  <a:solidFill>
                    <a:srgbClr val="1F4152"/>
                  </a:solidFill>
                  <a:latin typeface="Arial Nova Bold"/>
                  <a:ea typeface="Arial Nova Bold"/>
                  <a:cs typeface="Arial Nova Bold"/>
                  <a:sym typeface="Arial Nova Bold"/>
                </a:rPr>
                <a:t> students set goals and track their progress together.</a:t>
              </a:r>
            </a:p>
            <a:p>
              <a:pPr algn="l">
                <a:lnSpc>
                  <a:spcPts val="3239"/>
                </a:lnSpc>
              </a:pPr>
              <a:r>
                <a:rPr lang="en-US" sz="2699">
                  <a:solidFill>
                    <a:srgbClr val="1F4152"/>
                  </a:solidFill>
                  <a:latin typeface="Arial Nova"/>
                  <a:ea typeface="Arial Nova"/>
                  <a:cs typeface="Arial Nova"/>
                  <a:sym typeface="Arial Nova"/>
                </a:rPr>
                <a:t>This clearly demonstrates </a:t>
              </a:r>
              <a:r>
                <a:rPr lang="en-US" sz="2699" b="true">
                  <a:solidFill>
                    <a:srgbClr val="1F4152"/>
                  </a:solidFill>
                  <a:latin typeface="Arial Nova Bold"/>
                  <a:ea typeface="Arial Nova Bold"/>
                  <a:cs typeface="Arial Nova Bold"/>
                  <a:sym typeface="Arial Nova Bold"/>
                </a:rPr>
                <a:t>co-regulation</a:t>
              </a:r>
              <a:r>
                <a:rPr lang="en-US" sz="2699">
                  <a:solidFill>
                    <a:srgbClr val="1F4152"/>
                  </a:solidFill>
                  <a:latin typeface="Arial Nova"/>
                  <a:ea typeface="Arial Nova"/>
                  <a:cs typeface="Arial Nova"/>
                  <a:sym typeface="Arial Nova"/>
                </a:rPr>
                <a:t>. The students are actively supporting one another’s learning by setting shared goals, monitoring progress, and providing accountability — all essential skills for collaborative learning.</a:t>
              </a:r>
            </a:p>
          </p:txBody>
        </p:sp>
      </p:grpSp>
      <p:grpSp>
        <p:nvGrpSpPr>
          <p:cNvPr name="Group 8" id="8"/>
          <p:cNvGrpSpPr/>
          <p:nvPr/>
        </p:nvGrpSpPr>
        <p:grpSpPr>
          <a:xfrm rot="0">
            <a:off x="1028700" y="5373806"/>
            <a:ext cx="16230600" cy="3340175"/>
            <a:chOff x="0" y="0"/>
            <a:chExt cx="21640800" cy="4453566"/>
          </a:xfrm>
        </p:grpSpPr>
        <p:grpSp>
          <p:nvGrpSpPr>
            <p:cNvPr name="Group 9" id="9"/>
            <p:cNvGrpSpPr/>
            <p:nvPr/>
          </p:nvGrpSpPr>
          <p:grpSpPr>
            <a:xfrm rot="0">
              <a:off x="0" y="0"/>
              <a:ext cx="21640800" cy="4453566"/>
              <a:chOff x="0" y="0"/>
              <a:chExt cx="5430866" cy="1117645"/>
            </a:xfrm>
          </p:grpSpPr>
          <p:sp>
            <p:nvSpPr>
              <p:cNvPr name="Freeform 10" id="10"/>
              <p:cNvSpPr/>
              <p:nvPr/>
            </p:nvSpPr>
            <p:spPr>
              <a:xfrm flipH="false" flipV="false" rot="0">
                <a:off x="0" y="0"/>
                <a:ext cx="5430866" cy="1117645"/>
              </a:xfrm>
              <a:custGeom>
                <a:avLst/>
                <a:gdLst/>
                <a:ahLst/>
                <a:cxnLst/>
                <a:rect r="r" b="b" t="t" l="l"/>
                <a:pathLst>
                  <a:path h="1117645" w="5430866">
                    <a:moveTo>
                      <a:pt x="7155" y="0"/>
                    </a:moveTo>
                    <a:lnTo>
                      <a:pt x="5423711" y="0"/>
                    </a:lnTo>
                    <a:cubicBezTo>
                      <a:pt x="5425609" y="0"/>
                      <a:pt x="5427429" y="754"/>
                      <a:pt x="5428771" y="2096"/>
                    </a:cubicBezTo>
                    <a:cubicBezTo>
                      <a:pt x="5430112" y="3437"/>
                      <a:pt x="5430866" y="5257"/>
                      <a:pt x="5430866" y="7155"/>
                    </a:cubicBezTo>
                    <a:lnTo>
                      <a:pt x="5430866" y="1110490"/>
                    </a:lnTo>
                    <a:cubicBezTo>
                      <a:pt x="5430866" y="1112387"/>
                      <a:pt x="5430112" y="1114207"/>
                      <a:pt x="5428771" y="1115549"/>
                    </a:cubicBezTo>
                    <a:cubicBezTo>
                      <a:pt x="5427429" y="1116891"/>
                      <a:pt x="5425609" y="1117645"/>
                      <a:pt x="5423711" y="1117645"/>
                    </a:cubicBezTo>
                    <a:lnTo>
                      <a:pt x="7155" y="1117645"/>
                    </a:lnTo>
                    <a:cubicBezTo>
                      <a:pt x="5257" y="1117645"/>
                      <a:pt x="3437" y="1116891"/>
                      <a:pt x="2096" y="1115549"/>
                    </a:cubicBezTo>
                    <a:cubicBezTo>
                      <a:pt x="754" y="1114207"/>
                      <a:pt x="0" y="1112387"/>
                      <a:pt x="0" y="1110490"/>
                    </a:cubicBezTo>
                    <a:lnTo>
                      <a:pt x="0" y="7155"/>
                    </a:lnTo>
                    <a:cubicBezTo>
                      <a:pt x="0" y="5257"/>
                      <a:pt x="754" y="3437"/>
                      <a:pt x="2096" y="2096"/>
                    </a:cubicBezTo>
                    <a:cubicBezTo>
                      <a:pt x="3437" y="754"/>
                      <a:pt x="5257" y="0"/>
                      <a:pt x="7155" y="0"/>
                    </a:cubicBezTo>
                    <a:close/>
                  </a:path>
                </a:pathLst>
              </a:custGeom>
              <a:solidFill>
                <a:srgbClr val="D299B7"/>
              </a:solidFill>
            </p:spPr>
          </p:sp>
          <p:sp>
            <p:nvSpPr>
              <p:cNvPr name="TextBox 11" id="11"/>
              <p:cNvSpPr txBox="true"/>
              <p:nvPr/>
            </p:nvSpPr>
            <p:spPr>
              <a:xfrm>
                <a:off x="0" y="-38100"/>
                <a:ext cx="5430866" cy="1155745"/>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388217" y="367051"/>
              <a:ext cx="20820545" cy="3822700"/>
            </a:xfrm>
            <a:prstGeom prst="rect">
              <a:avLst/>
            </a:prstGeom>
          </p:spPr>
          <p:txBody>
            <a:bodyPr anchor="t" rtlCol="false" tIns="0" lIns="0" bIns="0" rIns="0">
              <a:spAutoFit/>
            </a:bodyPr>
            <a:lstStyle/>
            <a:p>
              <a:pPr algn="l">
                <a:lnSpc>
                  <a:spcPts val="3239"/>
                </a:lnSpc>
              </a:pPr>
              <a:r>
                <a:rPr lang="en-US" sz="2699" b="true">
                  <a:solidFill>
                    <a:srgbClr val="1F4152"/>
                  </a:solidFill>
                  <a:latin typeface="Arial Nova Bold"/>
                  <a:ea typeface="Arial Nova Bold"/>
                  <a:cs typeface="Arial Nova Bold"/>
                  <a:sym typeface="Arial Nova Bold"/>
                </a:rPr>
                <a:t>A group of</a:t>
              </a:r>
              <a:r>
                <a:rPr lang="en-US" sz="2699" b="true">
                  <a:solidFill>
                    <a:srgbClr val="1F4152"/>
                  </a:solidFill>
                  <a:latin typeface="Arial Nova Bold"/>
                  <a:ea typeface="Arial Nova Bold"/>
                  <a:cs typeface="Arial Nova Bold"/>
                  <a:sym typeface="Arial Nova Bold"/>
                </a:rPr>
                <a:t> students works together, but one student consistently takes the lead while others follow passively.</a:t>
              </a:r>
            </a:p>
            <a:p>
              <a:pPr algn="l">
                <a:lnSpc>
                  <a:spcPts val="3239"/>
                </a:lnSpc>
              </a:pPr>
              <a:r>
                <a:rPr lang="en-US" sz="2699">
                  <a:solidFill>
                    <a:srgbClr val="1F4152"/>
                  </a:solidFill>
                  <a:latin typeface="Arial Nova"/>
                  <a:ea typeface="Arial Nova"/>
                  <a:cs typeface="Arial Nova"/>
                  <a:sym typeface="Arial Nova"/>
                </a:rPr>
                <a:t>This situation shows some collaboration, but it’s not true co-regulation. When one student dominates, peers miss the chance to share responsibility and regulate learning together. Teachers can step in by assigning roles or prompting equal participation, helping shift from one-sided interaction toward genuine co-regulation.</a:t>
              </a:r>
            </a:p>
            <a:p>
              <a:pPr algn="l">
                <a:lnSpc>
                  <a:spcPts val="3239"/>
                </a:lnSpc>
              </a:pPr>
              <a:r>
                <a:rPr lang="en-US" sz="2699" b="true">
                  <a:solidFill>
                    <a:srgbClr val="1F4152"/>
                  </a:solidFill>
                  <a:latin typeface="Arial Nova Bold"/>
                  <a:ea typeface="Arial Nova Bold"/>
                  <a:cs typeface="Arial Nova Bold"/>
                  <a:sym typeface="Arial Nova Bold"/>
                </a:rPr>
                <a:t> </a:t>
              </a:r>
            </a:p>
          </p:txBody>
        </p:sp>
      </p:grpSp>
      <p:sp>
        <p:nvSpPr>
          <p:cNvPr name="Freeform 13" id="13"/>
          <p:cNvSpPr/>
          <p:nvPr/>
        </p:nvSpPr>
        <p:spPr>
          <a:xfrm flipH="false" flipV="false" rot="0">
            <a:off x="1028700" y="2115529"/>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3">
              <a:extLst>
                <a:ext uri="{96DAC541-7B7A-43D3-8B79-37D633B846F1}">
                  <asvg:svgBlip xmlns:asvg="http://schemas.microsoft.com/office/drawing/2016/SVG/main" r:embed="rId4"/>
                </a:ext>
              </a:extLst>
            </a:blip>
            <a:stretch>
              <a:fillRect l="0" t="0" r="-45831" b="0"/>
            </a:stretch>
          </a:blipFill>
        </p:spPr>
      </p:sp>
      <p:sp>
        <p:nvSpPr>
          <p:cNvPr name="TextBox 14" id="14"/>
          <p:cNvSpPr txBox="true"/>
          <p:nvPr/>
        </p:nvSpPr>
        <p:spPr>
          <a:xfrm rot="0">
            <a:off x="971550" y="966018"/>
            <a:ext cx="6840529" cy="1042035"/>
          </a:xfrm>
          <a:prstGeom prst="rect">
            <a:avLst/>
          </a:prstGeom>
        </p:spPr>
        <p:txBody>
          <a:bodyPr anchor="t" rtlCol="false" tIns="0" lIns="0" bIns="0" rIns="0">
            <a:spAutoFit/>
          </a:bodyPr>
          <a:lstStyle/>
          <a:p>
            <a:pPr algn="l">
              <a:lnSpc>
                <a:spcPts val="7470"/>
              </a:lnSpc>
            </a:pPr>
            <a:r>
              <a:rPr lang="en-US" sz="9000">
                <a:solidFill>
                  <a:srgbClr val="19467E"/>
                </a:solidFill>
                <a:latin typeface="Arial Nova"/>
                <a:ea typeface="Arial Nova"/>
                <a:cs typeface="Arial Nova"/>
                <a:sym typeface="Arial Nova"/>
              </a:rPr>
              <a:t>Feedback 2</a:t>
            </a:r>
          </a:p>
        </p:txBody>
      </p:sp>
    </p:spTree>
  </p:cSld>
  <p:clrMapOvr>
    <a:masterClrMapping/>
  </p:clrMapOvr>
</p:sld>
</file>

<file path=ppt/slides/slide14.xml><?xml version="1.0" encoding="utf-8"?>
<p:sld xmlns:p="http://schemas.openxmlformats.org/presentationml/2006/main" xmlns:a="http://schemas.openxmlformats.org/drawingml/2006/main" xmlns:r="http://schemas.openxmlformats.org/officeDocument/2006/relationships">
  <p:cSld>
    <p:bg>
      <p:bgPr>
        <a:solidFill>
          <a:srgbClr val="C88EAD"/>
        </a:solidFill>
      </p:bgPr>
    </p:bg>
    <p:spTree>
      <p:nvGrpSpPr>
        <p:cNvPr id="1" name=""/>
        <p:cNvGrpSpPr/>
        <p:nvPr/>
      </p:nvGrpSpPr>
      <p:grpSpPr>
        <a:xfrm>
          <a:off x="0" y="0"/>
          <a:ext cx="0" cy="0"/>
          <a:chOff x="0" y="0"/>
          <a:chExt cx="0" cy="0"/>
        </a:xfrm>
      </p:grpSpPr>
      <p:sp>
        <p:nvSpPr>
          <p:cNvPr name="TextBox 2" id="2"/>
          <p:cNvSpPr txBox="true"/>
          <p:nvPr/>
        </p:nvSpPr>
        <p:spPr>
          <a:xfrm rot="0">
            <a:off x="1028700" y="5439924"/>
            <a:ext cx="9632656" cy="455295"/>
          </a:xfrm>
          <a:prstGeom prst="rect">
            <a:avLst/>
          </a:prstGeom>
        </p:spPr>
        <p:txBody>
          <a:bodyPr anchor="t" rtlCol="false" tIns="0" lIns="0" bIns="0" rIns="0">
            <a:spAutoFit/>
          </a:bodyPr>
          <a:lstStyle/>
          <a:p>
            <a:pPr algn="l">
              <a:lnSpc>
                <a:spcPts val="3540"/>
              </a:lnSpc>
            </a:pPr>
            <a:r>
              <a:rPr lang="en-US" sz="3000">
                <a:solidFill>
                  <a:srgbClr val="1F4152"/>
                </a:solidFill>
                <a:latin typeface="Arial Nova"/>
                <a:ea typeface="Arial Nova"/>
                <a:cs typeface="Arial Nova"/>
                <a:sym typeface="Arial Nova"/>
              </a:rPr>
              <a:t>What made that moment work? </a:t>
            </a:r>
            <a:r>
              <a:rPr lang="en-US" sz="3000">
                <a:solidFill>
                  <a:srgbClr val="1F4152"/>
                </a:solidFill>
                <a:latin typeface="Arial Nova"/>
                <a:ea typeface="Arial Nova"/>
                <a:cs typeface="Arial Nova"/>
                <a:sym typeface="Arial Nova"/>
              </a:rPr>
              <a:t>What role did you play?"</a:t>
            </a:r>
          </a:p>
        </p:txBody>
      </p:sp>
      <p:sp>
        <p:nvSpPr>
          <p:cNvPr name="TextBox 3" id="3"/>
          <p:cNvSpPr txBox="true"/>
          <p:nvPr/>
        </p:nvSpPr>
        <p:spPr>
          <a:xfrm rot="0">
            <a:off x="1028700" y="3800989"/>
            <a:ext cx="9632656" cy="1181735"/>
          </a:xfrm>
          <a:prstGeom prst="rect">
            <a:avLst/>
          </a:prstGeom>
        </p:spPr>
        <p:txBody>
          <a:bodyPr anchor="t" rtlCol="false" tIns="0" lIns="0" bIns="0" rIns="0">
            <a:spAutoFit/>
          </a:bodyPr>
          <a:lstStyle/>
          <a:p>
            <a:pPr algn="l">
              <a:lnSpc>
                <a:spcPts val="4720"/>
              </a:lnSpc>
            </a:pPr>
            <a:r>
              <a:rPr lang="en-US" sz="4000">
                <a:solidFill>
                  <a:srgbClr val="1F4152"/>
                </a:solidFill>
                <a:latin typeface="Arial Nova"/>
                <a:ea typeface="Arial Nova"/>
                <a:cs typeface="Arial Nova"/>
                <a:sym typeface="Arial Nova"/>
              </a:rPr>
              <a:t>Think of a time when you saw students help each other learn. </a:t>
            </a:r>
          </a:p>
        </p:txBody>
      </p:sp>
      <p:grpSp>
        <p:nvGrpSpPr>
          <p:cNvPr name="Group 4" id="4"/>
          <p:cNvGrpSpPr/>
          <p:nvPr/>
        </p:nvGrpSpPr>
        <p:grpSpPr>
          <a:xfrm rot="0">
            <a:off x="1028700" y="3085142"/>
            <a:ext cx="9018830" cy="247973"/>
            <a:chOff x="0" y="0"/>
            <a:chExt cx="12025106" cy="330631"/>
          </a:xfrm>
        </p:grpSpPr>
        <p:sp>
          <p:nvSpPr>
            <p:cNvPr name="Freeform 5" id="5"/>
            <p:cNvSpPr/>
            <p:nvPr/>
          </p:nvSpPr>
          <p:spPr>
            <a:xfrm flipH="false" flipV="false" rot="0">
              <a:off x="0" y="0"/>
              <a:ext cx="9753600" cy="330631"/>
            </a:xfrm>
            <a:custGeom>
              <a:avLst/>
              <a:gdLst/>
              <a:ahLst/>
              <a:cxnLst/>
              <a:rect r="r" b="b" t="t" l="l"/>
              <a:pathLst>
                <a:path h="330631" w="9753600">
                  <a:moveTo>
                    <a:pt x="0" y="0"/>
                  </a:moveTo>
                  <a:lnTo>
                    <a:pt x="9753600" y="0"/>
                  </a:lnTo>
                  <a:lnTo>
                    <a:pt x="9753600" y="330631"/>
                  </a:lnTo>
                  <a:lnTo>
                    <a:pt x="0" y="3306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10066997" y="0"/>
              <a:ext cx="1958109" cy="330631"/>
            </a:xfrm>
            <a:custGeom>
              <a:avLst/>
              <a:gdLst/>
              <a:ahLst/>
              <a:cxnLst/>
              <a:rect r="r" b="b" t="t" l="l"/>
              <a:pathLst>
                <a:path h="330631" w="1958109">
                  <a:moveTo>
                    <a:pt x="0" y="0"/>
                  </a:moveTo>
                  <a:lnTo>
                    <a:pt x="1958109" y="0"/>
                  </a:lnTo>
                  <a:lnTo>
                    <a:pt x="1958109" y="330631"/>
                  </a:lnTo>
                  <a:lnTo>
                    <a:pt x="0" y="330631"/>
                  </a:lnTo>
                  <a:lnTo>
                    <a:pt x="0" y="0"/>
                  </a:lnTo>
                  <a:close/>
                </a:path>
              </a:pathLst>
            </a:custGeom>
            <a:blipFill>
              <a:blip r:embed="rId2">
                <a:extLst>
                  <a:ext uri="{96DAC541-7B7A-43D3-8B79-37D633B846F1}">
                    <asvg:svgBlip xmlns:asvg="http://schemas.microsoft.com/office/drawing/2016/SVG/main" r:embed="rId3"/>
                  </a:ext>
                </a:extLst>
              </a:blip>
              <a:stretch>
                <a:fillRect l="0" t="0" r="-398113" b="0"/>
              </a:stretch>
            </a:blipFill>
          </p:spPr>
        </p:sp>
      </p:grpSp>
      <p:grpSp>
        <p:nvGrpSpPr>
          <p:cNvPr name="Group 7" id="7"/>
          <p:cNvGrpSpPr/>
          <p:nvPr/>
        </p:nvGrpSpPr>
        <p:grpSpPr>
          <a:xfrm rot="0">
            <a:off x="12494996" y="1666024"/>
            <a:ext cx="5442140" cy="5442140"/>
            <a:chOff x="0" y="0"/>
            <a:chExt cx="812800" cy="812800"/>
          </a:xfrm>
        </p:grpSpPr>
        <p:sp>
          <p:nvSpPr>
            <p:cNvPr name="Freeform 8" id="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70"/>
            </a:solidFill>
          </p:spPr>
        </p:sp>
        <p:sp>
          <p:nvSpPr>
            <p:cNvPr name="TextBox 9" id="9"/>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0" id="10"/>
          <p:cNvSpPr/>
          <p:nvPr/>
        </p:nvSpPr>
        <p:spPr>
          <a:xfrm flipH="false" flipV="false" rot="0">
            <a:off x="12821519" y="2847543"/>
            <a:ext cx="3291960" cy="7439457"/>
          </a:xfrm>
          <a:custGeom>
            <a:avLst/>
            <a:gdLst/>
            <a:ahLst/>
            <a:cxnLst/>
            <a:rect r="r" b="b" t="t" l="l"/>
            <a:pathLst>
              <a:path h="7439457" w="3291960">
                <a:moveTo>
                  <a:pt x="0" y="0"/>
                </a:moveTo>
                <a:lnTo>
                  <a:pt x="3291959" y="0"/>
                </a:lnTo>
                <a:lnTo>
                  <a:pt x="3291959" y="7439457"/>
                </a:lnTo>
                <a:lnTo>
                  <a:pt x="0" y="743945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1" id="11"/>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TextBox 12" id="12"/>
          <p:cNvSpPr txBox="true"/>
          <p:nvPr/>
        </p:nvSpPr>
        <p:spPr>
          <a:xfrm rot="0">
            <a:off x="1028700" y="1314018"/>
            <a:ext cx="9632656" cy="1533525"/>
          </a:xfrm>
          <a:prstGeom prst="rect">
            <a:avLst/>
          </a:prstGeom>
        </p:spPr>
        <p:txBody>
          <a:bodyPr anchor="t" rtlCol="false" tIns="0" lIns="0" bIns="0" rIns="0">
            <a:spAutoFit/>
          </a:bodyPr>
          <a:lstStyle/>
          <a:p>
            <a:pPr algn="l">
              <a:lnSpc>
                <a:spcPts val="12599"/>
              </a:lnSpc>
            </a:pPr>
            <a:r>
              <a:rPr lang="en-US" sz="9000">
                <a:solidFill>
                  <a:srgbClr val="FFFFFF"/>
                </a:solidFill>
                <a:latin typeface="Arial Nova"/>
                <a:ea typeface="Arial Nova"/>
                <a:cs typeface="Arial Nova"/>
                <a:sym typeface="Arial Nova"/>
              </a:rPr>
              <a:t>Reflection</a:t>
            </a:r>
          </a:p>
        </p:txBody>
      </p:sp>
    </p:spTree>
  </p:cSld>
  <p:clrMapOvr>
    <a:masterClrMapping/>
  </p:clrMapOvr>
</p:sld>
</file>

<file path=ppt/slides/slide15.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sp>
        <p:nvSpPr>
          <p:cNvPr name="TextBox 2" id="2"/>
          <p:cNvSpPr txBox="true"/>
          <p:nvPr/>
        </p:nvSpPr>
        <p:spPr>
          <a:xfrm rot="0">
            <a:off x="1028700" y="758349"/>
            <a:ext cx="16369214" cy="1885315"/>
          </a:xfrm>
          <a:prstGeom prst="rect">
            <a:avLst/>
          </a:prstGeom>
        </p:spPr>
        <p:txBody>
          <a:bodyPr anchor="t" rtlCol="false" tIns="0" lIns="0" bIns="0" rIns="0">
            <a:spAutoFit/>
          </a:bodyPr>
          <a:lstStyle/>
          <a:p>
            <a:pPr algn="l">
              <a:lnSpc>
                <a:spcPts val="7369"/>
              </a:lnSpc>
            </a:pPr>
            <a:r>
              <a:rPr lang="en-US" sz="6699">
                <a:solidFill>
                  <a:srgbClr val="1F4152"/>
                </a:solidFill>
                <a:latin typeface="Arial Nova"/>
                <a:ea typeface="Arial Nova"/>
                <a:cs typeface="Arial Nova"/>
                <a:sym typeface="Arial Nova"/>
              </a:rPr>
              <a:t>Teachers actively shape peer dynamics through: </a:t>
            </a:r>
          </a:p>
        </p:txBody>
      </p:sp>
      <p:sp>
        <p:nvSpPr>
          <p:cNvPr name="Freeform 3" id="3"/>
          <p:cNvSpPr/>
          <p:nvPr/>
        </p:nvSpPr>
        <p:spPr>
          <a:xfrm flipH="false" flipV="false" rot="0">
            <a:off x="1028700" y="2979248"/>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2">
              <a:extLst>
                <a:ext uri="{96DAC541-7B7A-43D3-8B79-37D633B846F1}">
                  <asvg:svgBlip xmlns:asvg="http://schemas.microsoft.com/office/drawing/2016/SVG/main" r:embed="rId3"/>
                </a:ext>
              </a:extLst>
            </a:blip>
            <a:stretch>
              <a:fillRect l="0" t="0" r="-22016" b="0"/>
            </a:stretch>
          </a:blipFill>
        </p:spPr>
      </p:sp>
      <p:sp>
        <p:nvSpPr>
          <p:cNvPr name="TextBox 4" id="4"/>
          <p:cNvSpPr txBox="true"/>
          <p:nvPr/>
        </p:nvSpPr>
        <p:spPr>
          <a:xfrm rot="0">
            <a:off x="1819024" y="3889656"/>
            <a:ext cx="9956064" cy="8572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I</a:t>
            </a:r>
            <a:r>
              <a:rPr lang="en-US" b="true" sz="3000">
                <a:solidFill>
                  <a:srgbClr val="1F4152"/>
                </a:solidFill>
                <a:latin typeface="Arial Nova Bold"/>
                <a:ea typeface="Arial Nova Bold"/>
                <a:cs typeface="Arial Nova Bold"/>
                <a:sym typeface="Arial Nova Bold"/>
              </a:rPr>
              <a:t>nteractive classroom structures: </a:t>
            </a:r>
            <a:r>
              <a:rPr lang="en-US" sz="3000">
                <a:solidFill>
                  <a:srgbClr val="1F4152"/>
                </a:solidFill>
                <a:latin typeface="Arial Nova"/>
                <a:ea typeface="Arial Nova"/>
                <a:cs typeface="Arial Nova"/>
                <a:sym typeface="Arial Nova"/>
              </a:rPr>
              <a:t>Group work and pair activities foster peer connection.</a:t>
            </a:r>
          </a:p>
        </p:txBody>
      </p:sp>
      <p:sp>
        <p:nvSpPr>
          <p:cNvPr name="Freeform 5" id="5"/>
          <p:cNvSpPr/>
          <p:nvPr/>
        </p:nvSpPr>
        <p:spPr>
          <a:xfrm flipH="false" flipV="false" rot="0">
            <a:off x="1028700" y="3909930"/>
            <a:ext cx="596961" cy="641032"/>
          </a:xfrm>
          <a:custGeom>
            <a:avLst/>
            <a:gdLst/>
            <a:ahLst/>
            <a:cxnLst/>
            <a:rect r="r" b="b" t="t" l="l"/>
            <a:pathLst>
              <a:path h="641032" w="596961">
                <a:moveTo>
                  <a:pt x="0" y="0"/>
                </a:moveTo>
                <a:lnTo>
                  <a:pt x="596961" y="0"/>
                </a:lnTo>
                <a:lnTo>
                  <a:pt x="596961" y="641031"/>
                </a:lnTo>
                <a:lnTo>
                  <a:pt x="0" y="6410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6" id="6"/>
          <p:cNvSpPr txBox="true"/>
          <p:nvPr/>
        </p:nvSpPr>
        <p:spPr>
          <a:xfrm rot="0">
            <a:off x="1819024" y="5356506"/>
            <a:ext cx="9939390" cy="8572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Mod</a:t>
            </a:r>
            <a:r>
              <a:rPr lang="en-US" b="true" sz="3000">
                <a:solidFill>
                  <a:srgbClr val="1F4152"/>
                </a:solidFill>
                <a:latin typeface="Arial Nova Bold"/>
                <a:ea typeface="Arial Nova Bold"/>
                <a:cs typeface="Arial Nova Bold"/>
                <a:sym typeface="Arial Nova Bold"/>
              </a:rPr>
              <a:t>eling inclusive behavior: </a:t>
            </a:r>
            <a:r>
              <a:rPr lang="en-US" sz="3000">
                <a:solidFill>
                  <a:srgbClr val="1F4152"/>
                </a:solidFill>
                <a:latin typeface="Arial Nova"/>
                <a:ea typeface="Arial Nova"/>
                <a:cs typeface="Arial Nova"/>
                <a:sym typeface="Arial Nova"/>
              </a:rPr>
              <a:t>Teachers set the tone through respectful, consistent communication.</a:t>
            </a:r>
          </a:p>
        </p:txBody>
      </p:sp>
      <p:sp>
        <p:nvSpPr>
          <p:cNvPr name="Freeform 7" id="7"/>
          <p:cNvSpPr/>
          <p:nvPr/>
        </p:nvSpPr>
        <p:spPr>
          <a:xfrm flipH="false" flipV="false" rot="0">
            <a:off x="1028700" y="5337456"/>
            <a:ext cx="596961" cy="641032"/>
          </a:xfrm>
          <a:custGeom>
            <a:avLst/>
            <a:gdLst/>
            <a:ahLst/>
            <a:cxnLst/>
            <a:rect r="r" b="b" t="t" l="l"/>
            <a:pathLst>
              <a:path h="641032" w="596961">
                <a:moveTo>
                  <a:pt x="0" y="0"/>
                </a:moveTo>
                <a:lnTo>
                  <a:pt x="596961" y="0"/>
                </a:lnTo>
                <a:lnTo>
                  <a:pt x="596961" y="641031"/>
                </a:lnTo>
                <a:lnTo>
                  <a:pt x="0" y="6410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1819024" y="7151713"/>
            <a:ext cx="9956064" cy="8572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E</a:t>
            </a:r>
            <a:r>
              <a:rPr lang="en-US" b="true" sz="3000">
                <a:solidFill>
                  <a:srgbClr val="1F4152"/>
                </a:solidFill>
                <a:latin typeface="Arial Nova Bold"/>
                <a:ea typeface="Arial Nova Bold"/>
                <a:cs typeface="Arial Nova Bold"/>
                <a:sym typeface="Arial Nova Bold"/>
              </a:rPr>
              <a:t>stablishing classroom norms: </a:t>
            </a:r>
            <a:r>
              <a:rPr lang="en-US" sz="3000">
                <a:solidFill>
                  <a:srgbClr val="1F4152"/>
                </a:solidFill>
                <a:latin typeface="Arial Nova"/>
                <a:ea typeface="Arial Nova"/>
                <a:cs typeface="Arial Nova"/>
                <a:sym typeface="Arial Nova"/>
              </a:rPr>
              <a:t>Clear expectations about kindness and cooperation help all students feel safe.</a:t>
            </a:r>
          </a:p>
        </p:txBody>
      </p:sp>
      <p:sp>
        <p:nvSpPr>
          <p:cNvPr name="Freeform 9" id="9"/>
          <p:cNvSpPr/>
          <p:nvPr/>
        </p:nvSpPr>
        <p:spPr>
          <a:xfrm flipH="false" flipV="false" rot="0">
            <a:off x="1028700" y="7138975"/>
            <a:ext cx="596961" cy="641032"/>
          </a:xfrm>
          <a:custGeom>
            <a:avLst/>
            <a:gdLst/>
            <a:ahLst/>
            <a:cxnLst/>
            <a:rect r="r" b="b" t="t" l="l"/>
            <a:pathLst>
              <a:path h="641032" w="596961">
                <a:moveTo>
                  <a:pt x="0" y="0"/>
                </a:moveTo>
                <a:lnTo>
                  <a:pt x="596961" y="0"/>
                </a:lnTo>
                <a:lnTo>
                  <a:pt x="596961" y="641031"/>
                </a:lnTo>
                <a:lnTo>
                  <a:pt x="0" y="6410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true" flipV="false" rot="0">
            <a:off x="12183328" y="5034324"/>
            <a:ext cx="4615789" cy="5252676"/>
          </a:xfrm>
          <a:custGeom>
            <a:avLst/>
            <a:gdLst/>
            <a:ahLst/>
            <a:cxnLst/>
            <a:rect r="r" b="b" t="t" l="l"/>
            <a:pathLst>
              <a:path h="5252676" w="4615789">
                <a:moveTo>
                  <a:pt x="4615789" y="0"/>
                </a:moveTo>
                <a:lnTo>
                  <a:pt x="0" y="0"/>
                </a:lnTo>
                <a:lnTo>
                  <a:pt x="0" y="5252676"/>
                </a:lnTo>
                <a:lnTo>
                  <a:pt x="4615789" y="5252676"/>
                </a:lnTo>
                <a:lnTo>
                  <a:pt x="4615789" y="0"/>
                </a:lnTo>
                <a:close/>
              </a:path>
            </a:pathLst>
          </a:custGeom>
          <a:blipFill>
            <a:blip r:embed="rId6"/>
            <a:stretch>
              <a:fillRect l="0" t="0" r="0" b="0"/>
            </a:stretch>
          </a:blipFill>
        </p:spPr>
      </p:sp>
      <p:sp>
        <p:nvSpPr>
          <p:cNvPr name="Freeform 11" id="11"/>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7"/>
            <a:stretch>
              <a:fillRect l="0" t="-37623" r="0" b="-33187"/>
            </a:stretch>
          </a:blipFill>
        </p:spPr>
      </p:sp>
    </p:spTree>
  </p:cSld>
  <p:clrMapOvr>
    <a:masterClrMapping/>
  </p:clrMapOvr>
</p:sld>
</file>

<file path=ppt/slides/slide16.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sp>
        <p:nvSpPr>
          <p:cNvPr name="TextBox 2" id="2"/>
          <p:cNvSpPr txBox="true"/>
          <p:nvPr/>
        </p:nvSpPr>
        <p:spPr>
          <a:xfrm rot="0">
            <a:off x="1028700" y="1162050"/>
            <a:ext cx="15018083" cy="1732280"/>
          </a:xfrm>
          <a:prstGeom prst="rect">
            <a:avLst/>
          </a:prstGeom>
        </p:spPr>
        <p:txBody>
          <a:bodyPr anchor="t" rtlCol="false" tIns="0" lIns="0" bIns="0" rIns="0">
            <a:spAutoFit/>
          </a:bodyPr>
          <a:lstStyle/>
          <a:p>
            <a:pPr algn="l">
              <a:lnSpc>
                <a:spcPts val="6699"/>
              </a:lnSpc>
            </a:pPr>
            <a:r>
              <a:rPr lang="en-US" sz="6699">
                <a:solidFill>
                  <a:srgbClr val="1F4152"/>
                </a:solidFill>
                <a:latin typeface="Arial Nova"/>
                <a:ea typeface="Arial Nova"/>
                <a:cs typeface="Arial Nova"/>
                <a:sym typeface="Arial Nova"/>
              </a:rPr>
              <a:t>Teachers also influence peer perceptions by:</a:t>
            </a:r>
          </a:p>
        </p:txBody>
      </p:sp>
      <p:sp>
        <p:nvSpPr>
          <p:cNvPr name="Freeform 3" id="3"/>
          <p:cNvSpPr/>
          <p:nvPr/>
        </p:nvSpPr>
        <p:spPr>
          <a:xfrm flipH="false" flipV="false" rot="0">
            <a:off x="1044313" y="3104814"/>
            <a:ext cx="6015500" cy="248811"/>
          </a:xfrm>
          <a:custGeom>
            <a:avLst/>
            <a:gdLst/>
            <a:ahLst/>
            <a:cxnLst/>
            <a:rect r="r" b="b" t="t" l="l"/>
            <a:pathLst>
              <a:path h="248811" w="6015500">
                <a:moveTo>
                  <a:pt x="0" y="0"/>
                </a:moveTo>
                <a:lnTo>
                  <a:pt x="6015500" y="0"/>
                </a:lnTo>
                <a:lnTo>
                  <a:pt x="6015500" y="248812"/>
                </a:lnTo>
                <a:lnTo>
                  <a:pt x="0" y="248812"/>
                </a:lnTo>
                <a:lnTo>
                  <a:pt x="0" y="0"/>
                </a:lnTo>
                <a:close/>
              </a:path>
            </a:pathLst>
          </a:custGeom>
          <a:blipFill>
            <a:blip r:embed="rId2">
              <a:extLst>
                <a:ext uri="{96DAC541-7B7A-43D3-8B79-37D633B846F1}">
                  <asvg:svgBlip xmlns:asvg="http://schemas.microsoft.com/office/drawing/2016/SVG/main" r:embed="rId3"/>
                </a:ext>
              </a:extLst>
            </a:blip>
            <a:stretch>
              <a:fillRect l="0" t="0" r="-22016" b="0"/>
            </a:stretch>
          </a:blipFill>
        </p:spPr>
      </p:sp>
      <p:sp>
        <p:nvSpPr>
          <p:cNvPr name="TextBox 4" id="4"/>
          <p:cNvSpPr txBox="true"/>
          <p:nvPr/>
        </p:nvSpPr>
        <p:spPr>
          <a:xfrm rot="0">
            <a:off x="1567224" y="3975092"/>
            <a:ext cx="8095268" cy="16954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How </a:t>
            </a:r>
            <a:r>
              <a:rPr lang="en-US" b="true" sz="3000">
                <a:solidFill>
                  <a:srgbClr val="1F4152"/>
                </a:solidFill>
                <a:latin typeface="Arial Nova Bold"/>
                <a:ea typeface="Arial Nova Bold"/>
                <a:cs typeface="Arial Nova Bold"/>
                <a:sym typeface="Arial Nova Bold"/>
              </a:rPr>
              <a:t>they treat each student: </a:t>
            </a:r>
            <a:r>
              <a:rPr lang="en-US" sz="3000">
                <a:solidFill>
                  <a:srgbClr val="1F4152"/>
                </a:solidFill>
                <a:latin typeface="Arial Nova"/>
                <a:ea typeface="Arial Nova"/>
                <a:cs typeface="Arial Nova"/>
                <a:sym typeface="Arial Nova"/>
              </a:rPr>
              <a:t>Teacher warmth, feedback, and attention impact how peers perceive each other.</a:t>
            </a:r>
          </a:p>
          <a:p>
            <a:pPr algn="l">
              <a:lnSpc>
                <a:spcPts val="3300"/>
              </a:lnSpc>
            </a:pPr>
          </a:p>
        </p:txBody>
      </p:sp>
      <p:sp>
        <p:nvSpPr>
          <p:cNvPr name="Freeform 5" id="5"/>
          <p:cNvSpPr/>
          <p:nvPr/>
        </p:nvSpPr>
        <p:spPr>
          <a:xfrm flipH="false" flipV="false" rot="0">
            <a:off x="776900" y="3979193"/>
            <a:ext cx="596961" cy="641032"/>
          </a:xfrm>
          <a:custGeom>
            <a:avLst/>
            <a:gdLst/>
            <a:ahLst/>
            <a:cxnLst/>
            <a:rect r="r" b="b" t="t" l="l"/>
            <a:pathLst>
              <a:path h="641032" w="596961">
                <a:moveTo>
                  <a:pt x="0" y="0"/>
                </a:moveTo>
                <a:lnTo>
                  <a:pt x="596961" y="0"/>
                </a:lnTo>
                <a:lnTo>
                  <a:pt x="596961" y="641032"/>
                </a:lnTo>
                <a:lnTo>
                  <a:pt x="0" y="6410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6" id="6"/>
          <p:cNvSpPr/>
          <p:nvPr/>
        </p:nvSpPr>
        <p:spPr>
          <a:xfrm flipH="false" flipV="false" rot="0">
            <a:off x="9506576" y="6146792"/>
            <a:ext cx="8227483" cy="4268007"/>
          </a:xfrm>
          <a:custGeom>
            <a:avLst/>
            <a:gdLst/>
            <a:ahLst/>
            <a:cxnLst/>
            <a:rect r="r" b="b" t="t" l="l"/>
            <a:pathLst>
              <a:path h="4268007" w="8227483">
                <a:moveTo>
                  <a:pt x="0" y="0"/>
                </a:moveTo>
                <a:lnTo>
                  <a:pt x="8227483" y="0"/>
                </a:lnTo>
                <a:lnTo>
                  <a:pt x="8227483" y="4268007"/>
                </a:lnTo>
                <a:lnTo>
                  <a:pt x="0" y="4268007"/>
                </a:lnTo>
                <a:lnTo>
                  <a:pt x="0" y="0"/>
                </a:lnTo>
                <a:close/>
              </a:path>
            </a:pathLst>
          </a:custGeom>
          <a:blipFill>
            <a:blip r:embed="rId6"/>
            <a:stretch>
              <a:fillRect l="0" t="0" r="0" b="0"/>
            </a:stretch>
          </a:blipFill>
        </p:spPr>
      </p:sp>
      <p:sp>
        <p:nvSpPr>
          <p:cNvPr name="Freeform 7" id="7"/>
          <p:cNvSpPr/>
          <p:nvPr/>
        </p:nvSpPr>
        <p:spPr>
          <a:xfrm flipH="false" flipV="false" rot="0">
            <a:off x="714607" y="5682347"/>
            <a:ext cx="596961" cy="641032"/>
          </a:xfrm>
          <a:custGeom>
            <a:avLst/>
            <a:gdLst/>
            <a:ahLst/>
            <a:cxnLst/>
            <a:rect r="r" b="b" t="t" l="l"/>
            <a:pathLst>
              <a:path h="641032" w="596961">
                <a:moveTo>
                  <a:pt x="0" y="0"/>
                </a:moveTo>
                <a:lnTo>
                  <a:pt x="596960" y="0"/>
                </a:lnTo>
                <a:lnTo>
                  <a:pt x="596960" y="641031"/>
                </a:lnTo>
                <a:lnTo>
                  <a:pt x="0" y="641031"/>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1591417" y="5689592"/>
            <a:ext cx="7375526" cy="16954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Crea</a:t>
            </a:r>
            <a:r>
              <a:rPr lang="en-US" b="true" sz="3000">
                <a:solidFill>
                  <a:srgbClr val="1F4152"/>
                </a:solidFill>
                <a:latin typeface="Arial Nova Bold"/>
                <a:ea typeface="Arial Nova Bold"/>
                <a:cs typeface="Arial Nova Bold"/>
                <a:sym typeface="Arial Nova Bold"/>
              </a:rPr>
              <a:t>ting a respectful emotional climate: </a:t>
            </a:r>
            <a:r>
              <a:rPr lang="en-US" sz="3000">
                <a:solidFill>
                  <a:srgbClr val="1F4152"/>
                </a:solidFill>
                <a:latin typeface="Arial Nova"/>
                <a:ea typeface="Arial Nova"/>
                <a:cs typeface="Arial Nova"/>
                <a:sym typeface="Arial Nova"/>
              </a:rPr>
              <a:t>This lowers anxiety and opens space for peer empathy and inclusion.</a:t>
            </a:r>
          </a:p>
          <a:p>
            <a:pPr algn="l">
              <a:lnSpc>
                <a:spcPts val="3300"/>
              </a:lnSpc>
            </a:pPr>
          </a:p>
        </p:txBody>
      </p:sp>
      <p:sp>
        <p:nvSpPr>
          <p:cNvPr name="Freeform 9" id="9"/>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7"/>
            <a:stretch>
              <a:fillRect l="0" t="-37623" r="0" b="-33187"/>
            </a:stretch>
          </a:blipFill>
        </p:spPr>
      </p:sp>
    </p:spTree>
  </p:cSld>
  <p:clrMapOvr>
    <a:masterClrMapping/>
  </p:clrMapOvr>
</p:sld>
</file>

<file path=ppt/slides/slide17.xml><?xml version="1.0" encoding="utf-8"?>
<p:sld xmlns:p="http://schemas.openxmlformats.org/presentationml/2006/main" xmlns:a="http://schemas.openxmlformats.org/drawingml/2006/main" xmlns:r="http://schemas.openxmlformats.org/officeDocument/2006/relationships">
  <p:cSld>
    <p:bg>
      <p:bgPr>
        <a:solidFill>
          <a:srgbClr val="C88EAD"/>
        </a:solidFill>
      </p:bgPr>
    </p:bg>
    <p:spTree>
      <p:nvGrpSpPr>
        <p:cNvPr id="1" name=""/>
        <p:cNvGrpSpPr/>
        <p:nvPr/>
      </p:nvGrpSpPr>
      <p:grpSpPr>
        <a:xfrm>
          <a:off x="0" y="0"/>
          <a:ext cx="0" cy="0"/>
          <a:chOff x="0" y="0"/>
          <a:chExt cx="0" cy="0"/>
        </a:xfrm>
      </p:grpSpPr>
      <p:grpSp>
        <p:nvGrpSpPr>
          <p:cNvPr name="Group 2" id="2"/>
          <p:cNvGrpSpPr/>
          <p:nvPr/>
        </p:nvGrpSpPr>
        <p:grpSpPr>
          <a:xfrm rot="0">
            <a:off x="8009666" y="1513302"/>
            <a:ext cx="8040410" cy="2247139"/>
            <a:chOff x="0" y="0"/>
            <a:chExt cx="2690375" cy="751908"/>
          </a:xfrm>
        </p:grpSpPr>
        <p:sp>
          <p:nvSpPr>
            <p:cNvPr name="Freeform 3" id="3"/>
            <p:cNvSpPr/>
            <p:nvPr/>
          </p:nvSpPr>
          <p:spPr>
            <a:xfrm flipH="false" flipV="false" rot="0">
              <a:off x="0" y="0"/>
              <a:ext cx="2690375" cy="751908"/>
            </a:xfrm>
            <a:custGeom>
              <a:avLst/>
              <a:gdLst/>
              <a:ahLst/>
              <a:cxnLst/>
              <a:rect r="r" b="b" t="t" l="l"/>
              <a:pathLst>
                <a:path h="751908" w="2690375">
                  <a:moveTo>
                    <a:pt x="14443" y="0"/>
                  </a:moveTo>
                  <a:lnTo>
                    <a:pt x="2675931" y="0"/>
                  </a:lnTo>
                  <a:cubicBezTo>
                    <a:pt x="2679762" y="0"/>
                    <a:pt x="2683436" y="1522"/>
                    <a:pt x="2686144" y="4230"/>
                  </a:cubicBezTo>
                  <a:cubicBezTo>
                    <a:pt x="2688853" y="6939"/>
                    <a:pt x="2690375" y="10613"/>
                    <a:pt x="2690375" y="14443"/>
                  </a:cubicBezTo>
                  <a:lnTo>
                    <a:pt x="2690375" y="737464"/>
                  </a:lnTo>
                  <a:cubicBezTo>
                    <a:pt x="2690375" y="741295"/>
                    <a:pt x="2688853" y="744969"/>
                    <a:pt x="2686144" y="747677"/>
                  </a:cubicBezTo>
                  <a:cubicBezTo>
                    <a:pt x="2683436" y="750386"/>
                    <a:pt x="2679762" y="751908"/>
                    <a:pt x="2675931" y="751908"/>
                  </a:cubicBezTo>
                  <a:lnTo>
                    <a:pt x="14443" y="751908"/>
                  </a:lnTo>
                  <a:cubicBezTo>
                    <a:pt x="10613" y="751908"/>
                    <a:pt x="6939" y="750386"/>
                    <a:pt x="4230" y="747677"/>
                  </a:cubicBezTo>
                  <a:cubicBezTo>
                    <a:pt x="1522" y="744969"/>
                    <a:pt x="0" y="741295"/>
                    <a:pt x="0" y="737464"/>
                  </a:cubicBezTo>
                  <a:lnTo>
                    <a:pt x="0" y="14443"/>
                  </a:lnTo>
                  <a:cubicBezTo>
                    <a:pt x="0" y="10613"/>
                    <a:pt x="1522" y="6939"/>
                    <a:pt x="4230" y="4230"/>
                  </a:cubicBezTo>
                  <a:cubicBezTo>
                    <a:pt x="6939" y="1522"/>
                    <a:pt x="10613" y="0"/>
                    <a:pt x="14443" y="0"/>
                  </a:cubicBezTo>
                  <a:close/>
                </a:path>
              </a:pathLst>
            </a:custGeom>
            <a:solidFill>
              <a:srgbClr val="FFD98E"/>
            </a:solidFill>
          </p:spPr>
        </p:sp>
        <p:sp>
          <p:nvSpPr>
            <p:cNvPr name="TextBox 4" id="4"/>
            <p:cNvSpPr txBox="true"/>
            <p:nvPr/>
          </p:nvSpPr>
          <p:spPr>
            <a:xfrm>
              <a:off x="0" y="-38100"/>
              <a:ext cx="2690375" cy="790008"/>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829111" y="6986866"/>
            <a:ext cx="4922568" cy="4922568"/>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F0DA"/>
            </a:solidFill>
          </p:spPr>
        </p:sp>
        <p:sp>
          <p:nvSpPr>
            <p:cNvPr name="TextBox 7" id="7"/>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8" id="8"/>
          <p:cNvGrpSpPr/>
          <p:nvPr/>
        </p:nvGrpSpPr>
        <p:grpSpPr>
          <a:xfrm rot="0">
            <a:off x="8010544" y="4466319"/>
            <a:ext cx="8045475" cy="908717"/>
            <a:chOff x="0" y="0"/>
            <a:chExt cx="10727300" cy="1211623"/>
          </a:xfrm>
        </p:grpSpPr>
        <p:grpSp>
          <p:nvGrpSpPr>
            <p:cNvPr name="Group 9" id="9"/>
            <p:cNvGrpSpPr/>
            <p:nvPr/>
          </p:nvGrpSpPr>
          <p:grpSpPr>
            <a:xfrm rot="0">
              <a:off x="0" y="0"/>
              <a:ext cx="10727300" cy="1211623"/>
              <a:chOff x="0" y="0"/>
              <a:chExt cx="2692069" cy="304063"/>
            </a:xfrm>
          </p:grpSpPr>
          <p:sp>
            <p:nvSpPr>
              <p:cNvPr name="Freeform 10" id="10"/>
              <p:cNvSpPr/>
              <p:nvPr/>
            </p:nvSpPr>
            <p:spPr>
              <a:xfrm flipH="false" flipV="false" rot="0">
                <a:off x="0" y="0"/>
                <a:ext cx="2692069" cy="304063"/>
              </a:xfrm>
              <a:custGeom>
                <a:avLst/>
                <a:gdLst/>
                <a:ahLst/>
                <a:cxnLst/>
                <a:rect r="r" b="b" t="t" l="l"/>
                <a:pathLst>
                  <a:path h="304063" w="2692069">
                    <a:moveTo>
                      <a:pt x="14434" y="0"/>
                    </a:moveTo>
                    <a:lnTo>
                      <a:pt x="2677635" y="0"/>
                    </a:lnTo>
                    <a:cubicBezTo>
                      <a:pt x="2681463" y="0"/>
                      <a:pt x="2685135" y="1521"/>
                      <a:pt x="2687842" y="4228"/>
                    </a:cubicBezTo>
                    <a:cubicBezTo>
                      <a:pt x="2690549" y="6935"/>
                      <a:pt x="2692069" y="10606"/>
                      <a:pt x="2692069" y="14434"/>
                    </a:cubicBezTo>
                    <a:lnTo>
                      <a:pt x="2692069" y="289629"/>
                    </a:lnTo>
                    <a:cubicBezTo>
                      <a:pt x="2692069" y="297600"/>
                      <a:pt x="2685607" y="304063"/>
                      <a:pt x="2677635" y="304063"/>
                    </a:cubicBezTo>
                    <a:lnTo>
                      <a:pt x="14434" y="304063"/>
                    </a:lnTo>
                    <a:cubicBezTo>
                      <a:pt x="6462" y="304063"/>
                      <a:pt x="0" y="297600"/>
                      <a:pt x="0" y="289629"/>
                    </a:cubicBezTo>
                    <a:lnTo>
                      <a:pt x="0" y="14434"/>
                    </a:lnTo>
                    <a:cubicBezTo>
                      <a:pt x="0" y="6462"/>
                      <a:pt x="6462" y="0"/>
                      <a:pt x="14434" y="0"/>
                    </a:cubicBezTo>
                    <a:close/>
                  </a:path>
                </a:pathLst>
              </a:custGeom>
              <a:solidFill>
                <a:srgbClr val="F4FAFF"/>
              </a:solidFill>
            </p:spPr>
          </p:sp>
          <p:sp>
            <p:nvSpPr>
              <p:cNvPr name="TextBox 11" id="11"/>
              <p:cNvSpPr txBox="true"/>
              <p:nvPr/>
            </p:nvSpPr>
            <p:spPr>
              <a:xfrm>
                <a:off x="0" y="-38100"/>
                <a:ext cx="2692069" cy="342163"/>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576082" y="319426"/>
              <a:ext cx="9404220" cy="525145"/>
            </a:xfrm>
            <a:prstGeom prst="rect">
              <a:avLst/>
            </a:prstGeom>
          </p:spPr>
          <p:txBody>
            <a:bodyPr anchor="t" rtlCol="false" tIns="0" lIns="0" bIns="0" rIns="0">
              <a:spAutoFit/>
            </a:bodyPr>
            <a:lstStyle/>
            <a:p>
              <a:pPr algn="l">
                <a:lnSpc>
                  <a:spcPts val="3359"/>
                </a:lnSpc>
              </a:pPr>
              <a:r>
                <a:rPr lang="en-US" sz="2400">
                  <a:solidFill>
                    <a:srgbClr val="364468"/>
                  </a:solidFill>
                  <a:latin typeface="Arial Nova"/>
                  <a:ea typeface="Arial Nova"/>
                  <a:cs typeface="Arial Nova"/>
                  <a:sym typeface="Arial Nova"/>
                </a:rPr>
                <a:t>Ignore the behavior unless it becomes a problem </a:t>
              </a:r>
            </a:p>
          </p:txBody>
        </p:sp>
      </p:grpSp>
      <p:grpSp>
        <p:nvGrpSpPr>
          <p:cNvPr name="Group 13" id="13"/>
          <p:cNvGrpSpPr/>
          <p:nvPr/>
        </p:nvGrpSpPr>
        <p:grpSpPr>
          <a:xfrm rot="0">
            <a:off x="8010105" y="5728318"/>
            <a:ext cx="8045914" cy="908717"/>
            <a:chOff x="0" y="0"/>
            <a:chExt cx="10727885" cy="1211623"/>
          </a:xfrm>
        </p:grpSpPr>
        <p:grpSp>
          <p:nvGrpSpPr>
            <p:cNvPr name="Group 14" id="14"/>
            <p:cNvGrpSpPr/>
            <p:nvPr/>
          </p:nvGrpSpPr>
          <p:grpSpPr>
            <a:xfrm rot="0">
              <a:off x="0" y="0"/>
              <a:ext cx="10727885" cy="1211623"/>
              <a:chOff x="0" y="0"/>
              <a:chExt cx="2692216" cy="304063"/>
            </a:xfrm>
          </p:grpSpPr>
          <p:sp>
            <p:nvSpPr>
              <p:cNvPr name="Freeform 15" id="15"/>
              <p:cNvSpPr/>
              <p:nvPr/>
            </p:nvSpPr>
            <p:spPr>
              <a:xfrm flipH="false" flipV="false" rot="0">
                <a:off x="0" y="0"/>
                <a:ext cx="2692216" cy="304063"/>
              </a:xfrm>
              <a:custGeom>
                <a:avLst/>
                <a:gdLst/>
                <a:ahLst/>
                <a:cxnLst/>
                <a:rect r="r" b="b" t="t" l="l"/>
                <a:pathLst>
                  <a:path h="304063" w="2692216">
                    <a:moveTo>
                      <a:pt x="14433" y="0"/>
                    </a:moveTo>
                    <a:lnTo>
                      <a:pt x="2677783" y="0"/>
                    </a:lnTo>
                    <a:cubicBezTo>
                      <a:pt x="2681611" y="0"/>
                      <a:pt x="2685282" y="1521"/>
                      <a:pt x="2687989" y="4227"/>
                    </a:cubicBezTo>
                    <a:cubicBezTo>
                      <a:pt x="2690695" y="6934"/>
                      <a:pt x="2692216" y="10605"/>
                      <a:pt x="2692216" y="14433"/>
                    </a:cubicBezTo>
                    <a:lnTo>
                      <a:pt x="2692216" y="289629"/>
                    </a:lnTo>
                    <a:cubicBezTo>
                      <a:pt x="2692216" y="293457"/>
                      <a:pt x="2690695" y="297129"/>
                      <a:pt x="2687989" y="299835"/>
                    </a:cubicBezTo>
                    <a:cubicBezTo>
                      <a:pt x="2685282" y="302542"/>
                      <a:pt x="2681611" y="304063"/>
                      <a:pt x="2677783" y="304063"/>
                    </a:cubicBezTo>
                    <a:lnTo>
                      <a:pt x="14433" y="304063"/>
                    </a:lnTo>
                    <a:cubicBezTo>
                      <a:pt x="10605" y="304063"/>
                      <a:pt x="6934" y="302542"/>
                      <a:pt x="4227" y="299835"/>
                    </a:cubicBezTo>
                    <a:cubicBezTo>
                      <a:pt x="1521" y="297129"/>
                      <a:pt x="0" y="293457"/>
                      <a:pt x="0" y="289629"/>
                    </a:cubicBezTo>
                    <a:lnTo>
                      <a:pt x="0" y="14433"/>
                    </a:lnTo>
                    <a:cubicBezTo>
                      <a:pt x="0" y="10605"/>
                      <a:pt x="1521" y="6934"/>
                      <a:pt x="4227" y="4227"/>
                    </a:cubicBezTo>
                    <a:cubicBezTo>
                      <a:pt x="6934" y="1521"/>
                      <a:pt x="10605" y="0"/>
                      <a:pt x="14433" y="0"/>
                    </a:cubicBezTo>
                    <a:close/>
                  </a:path>
                </a:pathLst>
              </a:custGeom>
              <a:solidFill>
                <a:srgbClr val="F4FAFF"/>
              </a:solidFill>
            </p:spPr>
          </p:sp>
          <p:sp>
            <p:nvSpPr>
              <p:cNvPr name="TextBox 16" id="16"/>
              <p:cNvSpPr txBox="true"/>
              <p:nvPr/>
            </p:nvSpPr>
            <p:spPr>
              <a:xfrm>
                <a:off x="0" y="-38100"/>
                <a:ext cx="2692216" cy="342163"/>
              </a:xfrm>
              <a:prstGeom prst="rect">
                <a:avLst/>
              </a:prstGeom>
            </p:spPr>
            <p:txBody>
              <a:bodyPr anchor="ctr" rtlCol="false" tIns="50800" lIns="50800" bIns="50800" rIns="50800"/>
              <a:lstStyle/>
              <a:p>
                <a:pPr algn="ctr">
                  <a:lnSpc>
                    <a:spcPts val="2659"/>
                  </a:lnSpc>
                </a:pPr>
              </a:p>
            </p:txBody>
          </p:sp>
        </p:grpSp>
        <p:sp>
          <p:nvSpPr>
            <p:cNvPr name="TextBox 17" id="17"/>
            <p:cNvSpPr txBox="true"/>
            <p:nvPr/>
          </p:nvSpPr>
          <p:spPr>
            <a:xfrm rot="0">
              <a:off x="576767" y="319426"/>
              <a:ext cx="10001607" cy="525145"/>
            </a:xfrm>
            <a:prstGeom prst="rect">
              <a:avLst/>
            </a:prstGeom>
          </p:spPr>
          <p:txBody>
            <a:bodyPr anchor="t" rtlCol="false" tIns="0" lIns="0" bIns="0" rIns="0">
              <a:spAutoFit/>
            </a:bodyPr>
            <a:lstStyle/>
            <a:p>
              <a:pPr algn="l">
                <a:lnSpc>
                  <a:spcPts val="3359"/>
                </a:lnSpc>
              </a:pPr>
              <a:r>
                <a:rPr lang="en-US" sz="2400">
                  <a:solidFill>
                    <a:srgbClr val="364468"/>
                  </a:solidFill>
                  <a:latin typeface="Arial Nova"/>
                  <a:ea typeface="Arial Nova"/>
                  <a:cs typeface="Arial Nova"/>
                  <a:sym typeface="Arial Nova"/>
                </a:rPr>
                <a:t>Use cooperative activities that require varied groupings</a:t>
              </a:r>
            </a:p>
          </p:txBody>
        </p:sp>
      </p:grpSp>
      <p:grpSp>
        <p:nvGrpSpPr>
          <p:cNvPr name="Group 18" id="18"/>
          <p:cNvGrpSpPr/>
          <p:nvPr/>
        </p:nvGrpSpPr>
        <p:grpSpPr>
          <a:xfrm rot="0">
            <a:off x="8010105" y="6989460"/>
            <a:ext cx="8045475" cy="1327817"/>
            <a:chOff x="0" y="0"/>
            <a:chExt cx="10727300" cy="1770423"/>
          </a:xfrm>
        </p:grpSpPr>
        <p:grpSp>
          <p:nvGrpSpPr>
            <p:cNvPr name="Group 19" id="19"/>
            <p:cNvGrpSpPr/>
            <p:nvPr/>
          </p:nvGrpSpPr>
          <p:grpSpPr>
            <a:xfrm rot="0">
              <a:off x="0" y="0"/>
              <a:ext cx="10727300" cy="1770423"/>
              <a:chOff x="0" y="0"/>
              <a:chExt cx="2692069" cy="444296"/>
            </a:xfrm>
          </p:grpSpPr>
          <p:sp>
            <p:nvSpPr>
              <p:cNvPr name="Freeform 20" id="20"/>
              <p:cNvSpPr/>
              <p:nvPr/>
            </p:nvSpPr>
            <p:spPr>
              <a:xfrm flipH="false" flipV="false" rot="0">
                <a:off x="0" y="0"/>
                <a:ext cx="2692069" cy="444296"/>
              </a:xfrm>
              <a:custGeom>
                <a:avLst/>
                <a:gdLst/>
                <a:ahLst/>
                <a:cxnLst/>
                <a:rect r="r" b="b" t="t" l="l"/>
                <a:pathLst>
                  <a:path h="444296" w="2692069">
                    <a:moveTo>
                      <a:pt x="14434" y="0"/>
                    </a:moveTo>
                    <a:lnTo>
                      <a:pt x="2677635" y="0"/>
                    </a:lnTo>
                    <a:cubicBezTo>
                      <a:pt x="2681463" y="0"/>
                      <a:pt x="2685135" y="1521"/>
                      <a:pt x="2687842" y="4228"/>
                    </a:cubicBezTo>
                    <a:cubicBezTo>
                      <a:pt x="2690549" y="6935"/>
                      <a:pt x="2692069" y="10606"/>
                      <a:pt x="2692069" y="14434"/>
                    </a:cubicBezTo>
                    <a:lnTo>
                      <a:pt x="2692069" y="429862"/>
                    </a:lnTo>
                    <a:cubicBezTo>
                      <a:pt x="2692069" y="437834"/>
                      <a:pt x="2685607" y="444296"/>
                      <a:pt x="2677635" y="444296"/>
                    </a:cubicBezTo>
                    <a:lnTo>
                      <a:pt x="14434" y="444296"/>
                    </a:lnTo>
                    <a:cubicBezTo>
                      <a:pt x="6462" y="444296"/>
                      <a:pt x="0" y="437834"/>
                      <a:pt x="0" y="429862"/>
                    </a:cubicBezTo>
                    <a:lnTo>
                      <a:pt x="0" y="14434"/>
                    </a:lnTo>
                    <a:cubicBezTo>
                      <a:pt x="0" y="6462"/>
                      <a:pt x="6462" y="0"/>
                      <a:pt x="14434" y="0"/>
                    </a:cubicBezTo>
                    <a:close/>
                  </a:path>
                </a:pathLst>
              </a:custGeom>
              <a:solidFill>
                <a:srgbClr val="F4FAFF"/>
              </a:solidFill>
            </p:spPr>
          </p:sp>
          <p:sp>
            <p:nvSpPr>
              <p:cNvPr name="TextBox 21" id="21"/>
              <p:cNvSpPr txBox="true"/>
              <p:nvPr/>
            </p:nvSpPr>
            <p:spPr>
              <a:xfrm>
                <a:off x="0" y="-38100"/>
                <a:ext cx="2692069" cy="482396"/>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576046" y="312331"/>
              <a:ext cx="9400188" cy="1083945"/>
            </a:xfrm>
            <a:prstGeom prst="rect">
              <a:avLst/>
            </a:prstGeom>
          </p:spPr>
          <p:txBody>
            <a:bodyPr anchor="t" rtlCol="false" tIns="0" lIns="0" bIns="0" rIns="0">
              <a:spAutoFit/>
            </a:bodyPr>
            <a:lstStyle/>
            <a:p>
              <a:pPr algn="l">
                <a:lnSpc>
                  <a:spcPts val="3359"/>
                </a:lnSpc>
              </a:pPr>
              <a:r>
                <a:rPr lang="en-US" sz="2400">
                  <a:solidFill>
                    <a:srgbClr val="364468"/>
                  </a:solidFill>
                  <a:latin typeface="Arial Nova"/>
                  <a:ea typeface="Arial Nova"/>
                  <a:cs typeface="Arial Nova"/>
                  <a:sym typeface="Arial Nova"/>
                </a:rPr>
                <a:t>Allow students to choose their own groups every time </a:t>
              </a:r>
            </a:p>
          </p:txBody>
        </p:sp>
      </p:grpSp>
      <p:sp>
        <p:nvSpPr>
          <p:cNvPr name="Freeform 23" id="23"/>
          <p:cNvSpPr/>
          <p:nvPr/>
        </p:nvSpPr>
        <p:spPr>
          <a:xfrm flipH="false" flipV="false" rot="0">
            <a:off x="3088722" y="5743504"/>
            <a:ext cx="2756916" cy="4114800"/>
          </a:xfrm>
          <a:custGeom>
            <a:avLst/>
            <a:gdLst/>
            <a:ahLst/>
            <a:cxnLst/>
            <a:rect r="r" b="b" t="t" l="l"/>
            <a:pathLst>
              <a:path h="4114800" w="2756916">
                <a:moveTo>
                  <a:pt x="0" y="0"/>
                </a:moveTo>
                <a:lnTo>
                  <a:pt x="2756916" y="0"/>
                </a:lnTo>
                <a:lnTo>
                  <a:pt x="2756916" y="4114800"/>
                </a:lnTo>
                <a:lnTo>
                  <a:pt x="0" y="4114800"/>
                </a:lnTo>
                <a:lnTo>
                  <a:pt x="0" y="0"/>
                </a:lnTo>
                <a:close/>
              </a:path>
            </a:pathLst>
          </a:custGeom>
          <a:blipFill>
            <a:blip r:embed="rId2"/>
            <a:stretch>
              <a:fillRect l="0" t="0" r="0" b="0"/>
            </a:stretch>
          </a:blipFill>
        </p:spPr>
      </p:sp>
      <p:sp>
        <p:nvSpPr>
          <p:cNvPr name="TextBox 24" id="24"/>
          <p:cNvSpPr txBox="true"/>
          <p:nvPr/>
        </p:nvSpPr>
        <p:spPr>
          <a:xfrm rot="0">
            <a:off x="8338963" y="1870808"/>
            <a:ext cx="7387320" cy="1775461"/>
          </a:xfrm>
          <a:prstGeom prst="rect">
            <a:avLst/>
          </a:prstGeom>
        </p:spPr>
        <p:txBody>
          <a:bodyPr anchor="t" rtlCol="false" tIns="0" lIns="0" bIns="0" rIns="0">
            <a:spAutoFit/>
          </a:bodyPr>
          <a:lstStyle/>
          <a:p>
            <a:pPr algn="l">
              <a:lnSpc>
                <a:spcPts val="2835"/>
              </a:lnSpc>
            </a:pPr>
            <a:r>
              <a:rPr lang="en-US" sz="2700">
                <a:solidFill>
                  <a:srgbClr val="1F4152"/>
                </a:solidFill>
                <a:latin typeface="Arial Nova"/>
                <a:ea typeface="Arial Nova"/>
                <a:cs typeface="Arial Nova"/>
                <a:sym typeface="Arial Nova"/>
              </a:rPr>
              <a:t>A student often excludes others. What should you do?</a:t>
            </a:r>
          </a:p>
          <a:p>
            <a:pPr algn="l">
              <a:lnSpc>
                <a:spcPts val="2835"/>
              </a:lnSpc>
            </a:pPr>
          </a:p>
          <a:p>
            <a:pPr algn="l">
              <a:lnSpc>
                <a:spcPts val="2835"/>
              </a:lnSpc>
            </a:pPr>
            <a:r>
              <a:rPr lang="en-US" sz="2700">
                <a:solidFill>
                  <a:srgbClr val="1F4152"/>
                </a:solidFill>
                <a:latin typeface="Arial Nova"/>
                <a:ea typeface="Arial Nova"/>
                <a:cs typeface="Arial Nova"/>
                <a:sym typeface="Arial Nova"/>
              </a:rPr>
              <a:t>Choos</a:t>
            </a:r>
            <a:r>
              <a:rPr lang="en-US" sz="2700">
                <a:solidFill>
                  <a:srgbClr val="1F4152"/>
                </a:solidFill>
                <a:latin typeface="Arial Nova"/>
                <a:ea typeface="Arial Nova"/>
                <a:cs typeface="Arial Nova"/>
                <a:sym typeface="Arial Nova"/>
              </a:rPr>
              <a:t>e the teacher behavior that best supports peer inclusion.</a:t>
            </a:r>
          </a:p>
        </p:txBody>
      </p:sp>
      <p:sp>
        <p:nvSpPr>
          <p:cNvPr name="Freeform 25" id="25"/>
          <p:cNvSpPr/>
          <p:nvPr/>
        </p:nvSpPr>
        <p:spPr>
          <a:xfrm flipH="false" flipV="false" rot="0">
            <a:off x="115837" y="9128721"/>
            <a:ext cx="1825727" cy="1068857"/>
          </a:xfrm>
          <a:custGeom>
            <a:avLst/>
            <a:gdLst/>
            <a:ahLst/>
            <a:cxnLst/>
            <a:rect r="r" b="b" t="t" l="l"/>
            <a:pathLst>
              <a:path h="1068857" w="1825727">
                <a:moveTo>
                  <a:pt x="0" y="0"/>
                </a:moveTo>
                <a:lnTo>
                  <a:pt x="1825726" y="0"/>
                </a:lnTo>
                <a:lnTo>
                  <a:pt x="1825726" y="1068856"/>
                </a:lnTo>
                <a:lnTo>
                  <a:pt x="0" y="1068856"/>
                </a:lnTo>
                <a:lnTo>
                  <a:pt x="0" y="0"/>
                </a:lnTo>
                <a:close/>
              </a:path>
            </a:pathLst>
          </a:custGeom>
          <a:blipFill>
            <a:blip r:embed="rId3"/>
            <a:stretch>
              <a:fillRect l="0" t="-37623" r="0" b="-33187"/>
            </a:stretch>
          </a:blipFill>
        </p:spPr>
      </p:sp>
      <p:sp>
        <p:nvSpPr>
          <p:cNvPr name="Freeform 26" id="26"/>
          <p:cNvSpPr/>
          <p:nvPr/>
        </p:nvSpPr>
        <p:spPr>
          <a:xfrm flipH="false" flipV="false" rot="0">
            <a:off x="1120823" y="2547875"/>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4">
              <a:extLst>
                <a:ext uri="{96DAC541-7B7A-43D3-8B79-37D633B846F1}">
                  <asvg:svgBlip xmlns:asvg="http://schemas.microsoft.com/office/drawing/2016/SVG/main" r:embed="rId5"/>
                </a:ext>
              </a:extLst>
            </a:blip>
            <a:stretch>
              <a:fillRect l="0" t="0" r="-45831" b="0"/>
            </a:stretch>
          </a:blipFill>
        </p:spPr>
      </p:sp>
      <p:sp>
        <p:nvSpPr>
          <p:cNvPr name="TextBox 27" id="27"/>
          <p:cNvSpPr txBox="true"/>
          <p:nvPr/>
        </p:nvSpPr>
        <p:spPr>
          <a:xfrm rot="0">
            <a:off x="1028700" y="1352550"/>
            <a:ext cx="6840529" cy="1042035"/>
          </a:xfrm>
          <a:prstGeom prst="rect">
            <a:avLst/>
          </a:prstGeom>
        </p:spPr>
        <p:txBody>
          <a:bodyPr anchor="t" rtlCol="false" tIns="0" lIns="0" bIns="0" rIns="0">
            <a:spAutoFit/>
          </a:bodyPr>
          <a:lstStyle/>
          <a:p>
            <a:pPr algn="l">
              <a:lnSpc>
                <a:spcPts val="7470"/>
              </a:lnSpc>
            </a:pPr>
            <a:r>
              <a:rPr lang="en-US" sz="9000">
                <a:solidFill>
                  <a:srgbClr val="FFDD70"/>
                </a:solidFill>
                <a:latin typeface="Arial Nova"/>
                <a:ea typeface="Arial Nova"/>
                <a:cs typeface="Arial Nova"/>
                <a:sym typeface="Arial Nova"/>
              </a:rPr>
              <a:t>Quiz</a:t>
            </a:r>
          </a:p>
        </p:txBody>
      </p:sp>
    </p:spTree>
  </p:cSld>
  <p:clrMapOvr>
    <a:masterClrMapping/>
  </p:clrMapOvr>
</p:sld>
</file>

<file path=ppt/slides/slide18.xml><?xml version="1.0" encoding="utf-8"?>
<p:sld xmlns:p="http://schemas.openxmlformats.org/presentationml/2006/main" xmlns:a="http://schemas.openxmlformats.org/drawingml/2006/main" xmlns:r="http://schemas.openxmlformats.org/officeDocument/2006/relationships">
  <p:cSld>
    <p:bg>
      <p:bgPr>
        <a:solidFill>
          <a:srgbClr val="FBF1E1"/>
        </a:solidFill>
      </p:bgPr>
    </p:bg>
    <p:spTree>
      <p:nvGrpSpPr>
        <p:cNvPr id="1" name=""/>
        <p:cNvGrpSpPr/>
        <p:nvPr/>
      </p:nvGrpSpPr>
      <p:grpSpPr>
        <a:xfrm>
          <a:off x="0" y="0"/>
          <a:ext cx="0" cy="0"/>
          <a:chOff x="0" y="0"/>
          <a:chExt cx="0" cy="0"/>
        </a:xfrm>
      </p:grpSpPr>
      <p:grpSp>
        <p:nvGrpSpPr>
          <p:cNvPr name="Group 2" id="2"/>
          <p:cNvGrpSpPr/>
          <p:nvPr/>
        </p:nvGrpSpPr>
        <p:grpSpPr>
          <a:xfrm rot="0">
            <a:off x="7204144" y="2170127"/>
            <a:ext cx="10055156" cy="2969326"/>
            <a:chOff x="0" y="0"/>
            <a:chExt cx="13406875" cy="3959101"/>
          </a:xfrm>
        </p:grpSpPr>
        <p:grpSp>
          <p:nvGrpSpPr>
            <p:cNvPr name="Group 3" id="3"/>
            <p:cNvGrpSpPr/>
            <p:nvPr/>
          </p:nvGrpSpPr>
          <p:grpSpPr>
            <a:xfrm rot="0">
              <a:off x="0" y="0"/>
              <a:ext cx="13406875" cy="3959101"/>
              <a:chOff x="0" y="0"/>
              <a:chExt cx="3364522" cy="993556"/>
            </a:xfrm>
          </p:grpSpPr>
          <p:sp>
            <p:nvSpPr>
              <p:cNvPr name="Freeform 4" id="4"/>
              <p:cNvSpPr/>
              <p:nvPr/>
            </p:nvSpPr>
            <p:spPr>
              <a:xfrm flipH="false" flipV="false" rot="0">
                <a:off x="0" y="0"/>
                <a:ext cx="3364522" cy="993556"/>
              </a:xfrm>
              <a:custGeom>
                <a:avLst/>
                <a:gdLst/>
                <a:ahLst/>
                <a:cxnLst/>
                <a:rect r="r" b="b" t="t" l="l"/>
                <a:pathLst>
                  <a:path h="993556" w="3364522">
                    <a:moveTo>
                      <a:pt x="11549" y="0"/>
                    </a:moveTo>
                    <a:lnTo>
                      <a:pt x="3352972" y="0"/>
                    </a:lnTo>
                    <a:cubicBezTo>
                      <a:pt x="3359351" y="0"/>
                      <a:pt x="3364522" y="5171"/>
                      <a:pt x="3364522" y="11549"/>
                    </a:cubicBezTo>
                    <a:lnTo>
                      <a:pt x="3364522" y="982007"/>
                    </a:lnTo>
                    <a:cubicBezTo>
                      <a:pt x="3364522" y="985070"/>
                      <a:pt x="3363305" y="988007"/>
                      <a:pt x="3361139" y="990173"/>
                    </a:cubicBezTo>
                    <a:cubicBezTo>
                      <a:pt x="3358973" y="992339"/>
                      <a:pt x="3356035" y="993556"/>
                      <a:pt x="3352972" y="993556"/>
                    </a:cubicBezTo>
                    <a:lnTo>
                      <a:pt x="11549" y="993556"/>
                    </a:lnTo>
                    <a:cubicBezTo>
                      <a:pt x="5171" y="993556"/>
                      <a:pt x="0" y="988385"/>
                      <a:pt x="0" y="982007"/>
                    </a:cubicBezTo>
                    <a:lnTo>
                      <a:pt x="0" y="11549"/>
                    </a:lnTo>
                    <a:cubicBezTo>
                      <a:pt x="0" y="8486"/>
                      <a:pt x="1217" y="5549"/>
                      <a:pt x="3383" y="3383"/>
                    </a:cubicBezTo>
                    <a:cubicBezTo>
                      <a:pt x="5549" y="1217"/>
                      <a:pt x="8486" y="0"/>
                      <a:pt x="11549" y="0"/>
                    </a:cubicBezTo>
                    <a:close/>
                  </a:path>
                </a:pathLst>
              </a:custGeom>
              <a:solidFill>
                <a:srgbClr val="D299B7"/>
              </a:solidFill>
            </p:spPr>
          </p:sp>
          <p:sp>
            <p:nvSpPr>
              <p:cNvPr name="TextBox 5" id="5"/>
              <p:cNvSpPr txBox="true"/>
              <p:nvPr/>
            </p:nvSpPr>
            <p:spPr>
              <a:xfrm>
                <a:off x="0" y="-38100"/>
                <a:ext cx="3364522" cy="1031656"/>
              </a:xfrm>
              <a:prstGeom prst="rect">
                <a:avLst/>
              </a:prstGeom>
            </p:spPr>
            <p:txBody>
              <a:bodyPr anchor="ctr" rtlCol="false" tIns="50800" lIns="50800" bIns="50800" rIns="50800"/>
              <a:lstStyle/>
              <a:p>
                <a:pPr algn="ctr">
                  <a:lnSpc>
                    <a:spcPts val="2659"/>
                  </a:lnSpc>
                </a:pPr>
              </a:p>
            </p:txBody>
          </p:sp>
        </p:grpSp>
        <p:sp>
          <p:nvSpPr>
            <p:cNvPr name="TextBox 6" id="6"/>
            <p:cNvSpPr txBox="true"/>
            <p:nvPr/>
          </p:nvSpPr>
          <p:spPr>
            <a:xfrm rot="0">
              <a:off x="240508" y="367051"/>
              <a:ext cx="12898712" cy="3276600"/>
            </a:xfrm>
            <a:prstGeom prst="rect">
              <a:avLst/>
            </a:prstGeom>
          </p:spPr>
          <p:txBody>
            <a:bodyPr anchor="t" rtlCol="false" tIns="0" lIns="0" bIns="0" rIns="0">
              <a:spAutoFit/>
            </a:bodyPr>
            <a:lstStyle/>
            <a:p>
              <a:pPr algn="l">
                <a:lnSpc>
                  <a:spcPts val="3239"/>
                </a:lnSpc>
              </a:pPr>
              <a:r>
                <a:rPr lang="en-US" sz="2699" b="true">
                  <a:solidFill>
                    <a:srgbClr val="1F4152"/>
                  </a:solidFill>
                  <a:latin typeface="Arial Nova Bold"/>
                  <a:ea typeface="Arial Nova Bold"/>
                  <a:cs typeface="Arial Nova Bold"/>
                  <a:sym typeface="Arial Nova Bold"/>
                </a:rPr>
                <a:t>A</a:t>
              </a:r>
              <a:r>
                <a:rPr lang="en-US" sz="2699" b="true">
                  <a:solidFill>
                    <a:srgbClr val="1F4152"/>
                  </a:solidFill>
                  <a:latin typeface="Arial Nova Bold"/>
                  <a:ea typeface="Arial Nova Bold"/>
                  <a:cs typeface="Arial Nova Bold"/>
                  <a:sym typeface="Arial Nova Bold"/>
                </a:rPr>
                <a:t> student invites a classmate to join planning a group project.</a:t>
              </a:r>
            </a:p>
            <a:p>
              <a:pPr algn="l">
                <a:lnSpc>
                  <a:spcPts val="3239"/>
                </a:lnSpc>
              </a:pPr>
              <a:r>
                <a:rPr lang="en-US" sz="2699">
                  <a:solidFill>
                    <a:srgbClr val="1F4152"/>
                  </a:solidFill>
                  <a:latin typeface="Arial Nova"/>
                  <a:ea typeface="Arial Nova"/>
                  <a:cs typeface="Arial Nova"/>
                  <a:sym typeface="Arial Nova"/>
                </a:rPr>
                <a:t>This is a strong example of </a:t>
              </a:r>
              <a:r>
                <a:rPr lang="en-US" sz="2699" b="true">
                  <a:solidFill>
                    <a:srgbClr val="1F4152"/>
                  </a:solidFill>
                  <a:latin typeface="Arial Nova Bold"/>
                  <a:ea typeface="Arial Nova Bold"/>
                  <a:cs typeface="Arial Nova Bold"/>
                  <a:sym typeface="Arial Nova Bold"/>
                </a:rPr>
                <a:t>co-regulation</a:t>
              </a:r>
              <a:r>
                <a:rPr lang="en-US" sz="2699">
                  <a:solidFill>
                    <a:srgbClr val="1F4152"/>
                  </a:solidFill>
                  <a:latin typeface="Arial Nova"/>
                  <a:ea typeface="Arial Nova"/>
                  <a:cs typeface="Arial Nova"/>
                  <a:sym typeface="Arial Nova"/>
                </a:rPr>
                <a:t>. By inviting a peer to collaborate, the student supports inclusion, shared responsibility, and joint planning — all of which strengthen engagement and belonging.</a:t>
              </a:r>
            </a:p>
          </p:txBody>
        </p:sp>
      </p:grpSp>
      <p:sp>
        <p:nvSpPr>
          <p:cNvPr name="Freeform 7" id="7"/>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2"/>
            <a:stretch>
              <a:fillRect l="0" t="-37623" r="0" b="-33187"/>
            </a:stretch>
          </a:blipFill>
        </p:spPr>
      </p:sp>
      <p:grpSp>
        <p:nvGrpSpPr>
          <p:cNvPr name="Group 8" id="8"/>
          <p:cNvGrpSpPr/>
          <p:nvPr/>
        </p:nvGrpSpPr>
        <p:grpSpPr>
          <a:xfrm rot="0">
            <a:off x="7204144" y="5764602"/>
            <a:ext cx="10055156" cy="2863344"/>
            <a:chOff x="0" y="0"/>
            <a:chExt cx="13406875" cy="3817791"/>
          </a:xfrm>
        </p:grpSpPr>
        <p:grpSp>
          <p:nvGrpSpPr>
            <p:cNvPr name="Group 9" id="9"/>
            <p:cNvGrpSpPr/>
            <p:nvPr/>
          </p:nvGrpSpPr>
          <p:grpSpPr>
            <a:xfrm rot="0">
              <a:off x="0" y="0"/>
              <a:ext cx="13406875" cy="3817791"/>
              <a:chOff x="0" y="0"/>
              <a:chExt cx="3364522" cy="958094"/>
            </a:xfrm>
          </p:grpSpPr>
          <p:sp>
            <p:nvSpPr>
              <p:cNvPr name="Freeform 10" id="10"/>
              <p:cNvSpPr/>
              <p:nvPr/>
            </p:nvSpPr>
            <p:spPr>
              <a:xfrm flipH="false" flipV="false" rot="0">
                <a:off x="0" y="0"/>
                <a:ext cx="3364522" cy="958094"/>
              </a:xfrm>
              <a:custGeom>
                <a:avLst/>
                <a:gdLst/>
                <a:ahLst/>
                <a:cxnLst/>
                <a:rect r="r" b="b" t="t" l="l"/>
                <a:pathLst>
                  <a:path h="958094" w="3364522">
                    <a:moveTo>
                      <a:pt x="11549" y="0"/>
                    </a:moveTo>
                    <a:lnTo>
                      <a:pt x="3352972" y="0"/>
                    </a:lnTo>
                    <a:cubicBezTo>
                      <a:pt x="3359351" y="0"/>
                      <a:pt x="3364522" y="5171"/>
                      <a:pt x="3364522" y="11549"/>
                    </a:cubicBezTo>
                    <a:lnTo>
                      <a:pt x="3364522" y="946545"/>
                    </a:lnTo>
                    <a:cubicBezTo>
                      <a:pt x="3364522" y="949608"/>
                      <a:pt x="3363305" y="952545"/>
                      <a:pt x="3361139" y="954711"/>
                    </a:cubicBezTo>
                    <a:cubicBezTo>
                      <a:pt x="3358973" y="956877"/>
                      <a:pt x="3356035" y="958094"/>
                      <a:pt x="3352972" y="958094"/>
                    </a:cubicBezTo>
                    <a:lnTo>
                      <a:pt x="11549" y="958094"/>
                    </a:lnTo>
                    <a:cubicBezTo>
                      <a:pt x="5171" y="958094"/>
                      <a:pt x="0" y="952923"/>
                      <a:pt x="0" y="946545"/>
                    </a:cubicBezTo>
                    <a:lnTo>
                      <a:pt x="0" y="11549"/>
                    </a:lnTo>
                    <a:cubicBezTo>
                      <a:pt x="0" y="8486"/>
                      <a:pt x="1217" y="5549"/>
                      <a:pt x="3383" y="3383"/>
                    </a:cubicBezTo>
                    <a:cubicBezTo>
                      <a:pt x="5549" y="1217"/>
                      <a:pt x="8486" y="0"/>
                      <a:pt x="11549" y="0"/>
                    </a:cubicBezTo>
                    <a:close/>
                  </a:path>
                </a:pathLst>
              </a:custGeom>
              <a:solidFill>
                <a:srgbClr val="D299B7"/>
              </a:solidFill>
            </p:spPr>
          </p:sp>
          <p:sp>
            <p:nvSpPr>
              <p:cNvPr name="TextBox 11" id="11"/>
              <p:cNvSpPr txBox="true"/>
              <p:nvPr/>
            </p:nvSpPr>
            <p:spPr>
              <a:xfrm>
                <a:off x="0" y="-38100"/>
                <a:ext cx="3364522" cy="996194"/>
              </a:xfrm>
              <a:prstGeom prst="rect">
                <a:avLst/>
              </a:prstGeom>
            </p:spPr>
            <p:txBody>
              <a:bodyPr anchor="ctr" rtlCol="false" tIns="50800" lIns="50800" bIns="50800" rIns="50800"/>
              <a:lstStyle/>
              <a:p>
                <a:pPr algn="ctr">
                  <a:lnSpc>
                    <a:spcPts val="2659"/>
                  </a:lnSpc>
                </a:pPr>
              </a:p>
            </p:txBody>
          </p:sp>
        </p:grpSp>
        <p:sp>
          <p:nvSpPr>
            <p:cNvPr name="TextBox 12" id="12"/>
            <p:cNvSpPr txBox="true"/>
            <p:nvPr/>
          </p:nvSpPr>
          <p:spPr>
            <a:xfrm rot="0">
              <a:off x="240508" y="367051"/>
              <a:ext cx="12898712" cy="3276600"/>
            </a:xfrm>
            <a:prstGeom prst="rect">
              <a:avLst/>
            </a:prstGeom>
          </p:spPr>
          <p:txBody>
            <a:bodyPr anchor="t" rtlCol="false" tIns="0" lIns="0" bIns="0" rIns="0">
              <a:spAutoFit/>
            </a:bodyPr>
            <a:lstStyle/>
            <a:p>
              <a:pPr algn="l">
                <a:lnSpc>
                  <a:spcPts val="3239"/>
                </a:lnSpc>
              </a:pPr>
              <a:r>
                <a:rPr lang="en-US" sz="2699" b="true">
                  <a:solidFill>
                    <a:srgbClr val="1F4152"/>
                  </a:solidFill>
                  <a:latin typeface="Arial Nova Bold"/>
                  <a:ea typeface="Arial Nova Bold"/>
                  <a:cs typeface="Arial Nova Bold"/>
                  <a:sym typeface="Arial Nova Bold"/>
                </a:rPr>
                <a:t>A</a:t>
              </a:r>
              <a:r>
                <a:rPr lang="en-US" sz="2699" b="true">
                  <a:solidFill>
                    <a:srgbClr val="1F4152"/>
                  </a:solidFill>
                  <a:latin typeface="Arial Nova Bold"/>
                  <a:ea typeface="Arial Nova Bold"/>
                  <a:cs typeface="Arial Nova Bold"/>
                  <a:sym typeface="Arial Nova Bold"/>
                </a:rPr>
                <a:t> student refuses to work with others and chooses to work alone.</a:t>
              </a:r>
            </a:p>
            <a:p>
              <a:pPr algn="l">
                <a:lnSpc>
                  <a:spcPts val="3239"/>
                </a:lnSpc>
              </a:pPr>
              <a:r>
                <a:rPr lang="en-US" sz="2699">
                  <a:solidFill>
                    <a:srgbClr val="1F4152"/>
                  </a:solidFill>
                  <a:latin typeface="Arial Nova"/>
                  <a:ea typeface="Arial Nova"/>
                  <a:cs typeface="Arial Nova"/>
                  <a:sym typeface="Arial Nova"/>
                </a:rPr>
                <a:t>This reflects </a:t>
              </a:r>
              <a:r>
                <a:rPr lang="en-US" sz="2699" b="true">
                  <a:solidFill>
                    <a:srgbClr val="1F4152"/>
                  </a:solidFill>
                  <a:latin typeface="Arial Nova Bold"/>
                  <a:ea typeface="Arial Nova Bold"/>
                  <a:cs typeface="Arial Nova Bold"/>
                  <a:sym typeface="Arial Nova Bold"/>
                </a:rPr>
                <a:t>exclusion</a:t>
              </a:r>
              <a:r>
                <a:rPr lang="en-US" sz="2699">
                  <a:solidFill>
                    <a:srgbClr val="1F4152"/>
                  </a:solidFill>
                  <a:latin typeface="Arial Nova"/>
                  <a:ea typeface="Arial Nova"/>
                  <a:cs typeface="Arial Nova"/>
                  <a:sym typeface="Arial Nova"/>
                </a:rPr>
                <a:t>, since the student is opting out of peer collaboration. While independent work has value, persistent refusal to join peers can signal disengagement and reduce opportunities to practice teamwork and co-learning.</a:t>
              </a:r>
            </a:p>
          </p:txBody>
        </p:sp>
      </p:grpSp>
      <p:sp>
        <p:nvSpPr>
          <p:cNvPr name="Freeform 13" id="13"/>
          <p:cNvSpPr/>
          <p:nvPr/>
        </p:nvSpPr>
        <p:spPr>
          <a:xfrm flipH="false" flipV="false" rot="0">
            <a:off x="1572895" y="5143500"/>
            <a:ext cx="4204658" cy="3321680"/>
          </a:xfrm>
          <a:custGeom>
            <a:avLst/>
            <a:gdLst/>
            <a:ahLst/>
            <a:cxnLst/>
            <a:rect r="r" b="b" t="t" l="l"/>
            <a:pathLst>
              <a:path h="3321680" w="4204658">
                <a:moveTo>
                  <a:pt x="0" y="0"/>
                </a:moveTo>
                <a:lnTo>
                  <a:pt x="4204658" y="0"/>
                </a:lnTo>
                <a:lnTo>
                  <a:pt x="4204658" y="3321680"/>
                </a:lnTo>
                <a:lnTo>
                  <a:pt x="0" y="3321680"/>
                </a:lnTo>
                <a:lnTo>
                  <a:pt x="0" y="0"/>
                </a:lnTo>
                <a:close/>
              </a:path>
            </a:pathLst>
          </a:custGeom>
          <a:blipFill>
            <a:blip r:embed="rId3"/>
            <a:stretch>
              <a:fillRect l="0" t="0" r="0" b="0"/>
            </a:stretch>
          </a:blipFill>
        </p:spPr>
      </p:sp>
      <p:sp>
        <p:nvSpPr>
          <p:cNvPr name="Freeform 14" id="14"/>
          <p:cNvSpPr/>
          <p:nvPr/>
        </p:nvSpPr>
        <p:spPr>
          <a:xfrm flipH="false" flipV="false" rot="0">
            <a:off x="1028700" y="3405245"/>
            <a:ext cx="5016211" cy="247973"/>
          </a:xfrm>
          <a:custGeom>
            <a:avLst/>
            <a:gdLst/>
            <a:ahLst/>
            <a:cxnLst/>
            <a:rect r="r" b="b" t="t" l="l"/>
            <a:pathLst>
              <a:path h="247973" w="5016211">
                <a:moveTo>
                  <a:pt x="0" y="0"/>
                </a:moveTo>
                <a:lnTo>
                  <a:pt x="5016211" y="0"/>
                </a:lnTo>
                <a:lnTo>
                  <a:pt x="5016211" y="247973"/>
                </a:lnTo>
                <a:lnTo>
                  <a:pt x="0" y="247973"/>
                </a:lnTo>
                <a:lnTo>
                  <a:pt x="0" y="0"/>
                </a:lnTo>
                <a:close/>
              </a:path>
            </a:pathLst>
          </a:custGeom>
          <a:blipFill>
            <a:blip r:embed="rId4">
              <a:extLst>
                <a:ext uri="{96DAC541-7B7A-43D3-8B79-37D633B846F1}">
                  <asvg:svgBlip xmlns:asvg="http://schemas.microsoft.com/office/drawing/2016/SVG/main" r:embed="rId5"/>
                </a:ext>
              </a:extLst>
            </a:blip>
            <a:stretch>
              <a:fillRect l="0" t="0" r="-45831" b="0"/>
            </a:stretch>
          </a:blipFill>
        </p:spPr>
      </p:sp>
      <p:sp>
        <p:nvSpPr>
          <p:cNvPr name="TextBox 15" id="15"/>
          <p:cNvSpPr txBox="true"/>
          <p:nvPr/>
        </p:nvSpPr>
        <p:spPr>
          <a:xfrm rot="0">
            <a:off x="971550" y="2255733"/>
            <a:ext cx="6840529" cy="1042035"/>
          </a:xfrm>
          <a:prstGeom prst="rect">
            <a:avLst/>
          </a:prstGeom>
        </p:spPr>
        <p:txBody>
          <a:bodyPr anchor="t" rtlCol="false" tIns="0" lIns="0" bIns="0" rIns="0">
            <a:spAutoFit/>
          </a:bodyPr>
          <a:lstStyle/>
          <a:p>
            <a:pPr algn="l">
              <a:lnSpc>
                <a:spcPts val="7470"/>
              </a:lnSpc>
            </a:pPr>
            <a:r>
              <a:rPr lang="en-US" sz="9000">
                <a:solidFill>
                  <a:srgbClr val="19467E"/>
                </a:solidFill>
                <a:latin typeface="Arial Nova"/>
                <a:ea typeface="Arial Nova"/>
                <a:cs typeface="Arial Nova"/>
                <a:sym typeface="Arial Nova"/>
              </a:rPr>
              <a:t>Feedback</a:t>
            </a:r>
          </a:p>
        </p:txBody>
      </p:sp>
    </p:spTree>
  </p:cSld>
  <p:clrMapOvr>
    <a:masterClrMapping/>
  </p:clrMapOvr>
</p:sld>
</file>

<file path=ppt/slides/slide19.xml><?xml version="1.0" encoding="utf-8"?>
<p:sld xmlns:p="http://schemas.openxmlformats.org/presentationml/2006/main" xmlns:a="http://schemas.openxmlformats.org/drawingml/2006/main" xmlns:r="http://schemas.openxmlformats.org/officeDocument/2006/relationships">
  <p:cSld>
    <p:bg>
      <p:bgPr>
        <a:solidFill>
          <a:srgbClr val="C88EAD"/>
        </a:solidFill>
      </p:bgPr>
    </p:bg>
    <p:spTree>
      <p:nvGrpSpPr>
        <p:cNvPr id="1" name=""/>
        <p:cNvGrpSpPr/>
        <p:nvPr/>
      </p:nvGrpSpPr>
      <p:grpSpPr>
        <a:xfrm>
          <a:off x="0" y="0"/>
          <a:ext cx="0" cy="0"/>
          <a:chOff x="0" y="0"/>
          <a:chExt cx="0" cy="0"/>
        </a:xfrm>
      </p:grpSpPr>
      <p:sp>
        <p:nvSpPr>
          <p:cNvPr name="TextBox 2" id="2"/>
          <p:cNvSpPr txBox="true"/>
          <p:nvPr/>
        </p:nvSpPr>
        <p:spPr>
          <a:xfrm rot="0">
            <a:off x="1028700" y="5275001"/>
            <a:ext cx="9632656" cy="455295"/>
          </a:xfrm>
          <a:prstGeom prst="rect">
            <a:avLst/>
          </a:prstGeom>
        </p:spPr>
        <p:txBody>
          <a:bodyPr anchor="t" rtlCol="false" tIns="0" lIns="0" bIns="0" rIns="0">
            <a:spAutoFit/>
          </a:bodyPr>
          <a:lstStyle/>
          <a:p>
            <a:pPr algn="l">
              <a:lnSpc>
                <a:spcPts val="3540"/>
              </a:lnSpc>
            </a:pPr>
            <a:r>
              <a:rPr lang="en-US" sz="3000">
                <a:solidFill>
                  <a:srgbClr val="1F4152"/>
                </a:solidFill>
                <a:latin typeface="Arial Nova"/>
                <a:ea typeface="Arial Nova"/>
                <a:cs typeface="Arial Nova"/>
                <a:sym typeface="Arial Nova"/>
              </a:rPr>
              <a:t>Can y</a:t>
            </a:r>
            <a:r>
              <a:rPr lang="en-US" sz="3000">
                <a:solidFill>
                  <a:srgbClr val="1F4152"/>
                </a:solidFill>
                <a:latin typeface="Arial Nova"/>
                <a:ea typeface="Arial Nova"/>
                <a:cs typeface="Arial Nova"/>
                <a:sym typeface="Arial Nova"/>
              </a:rPr>
              <a:t>ou give an example?</a:t>
            </a:r>
          </a:p>
        </p:txBody>
      </p:sp>
      <p:sp>
        <p:nvSpPr>
          <p:cNvPr name="TextBox 3" id="3"/>
          <p:cNvSpPr txBox="true"/>
          <p:nvPr/>
        </p:nvSpPr>
        <p:spPr>
          <a:xfrm rot="0">
            <a:off x="1028700" y="3855141"/>
            <a:ext cx="9632656" cy="1181735"/>
          </a:xfrm>
          <a:prstGeom prst="rect">
            <a:avLst/>
          </a:prstGeom>
        </p:spPr>
        <p:txBody>
          <a:bodyPr anchor="t" rtlCol="false" tIns="0" lIns="0" bIns="0" rIns="0">
            <a:spAutoFit/>
          </a:bodyPr>
          <a:lstStyle/>
          <a:p>
            <a:pPr algn="l">
              <a:lnSpc>
                <a:spcPts val="4720"/>
              </a:lnSpc>
            </a:pPr>
            <a:r>
              <a:rPr lang="en-US" sz="4000">
                <a:solidFill>
                  <a:srgbClr val="1F4152"/>
                </a:solidFill>
                <a:latin typeface="Arial Nova"/>
                <a:ea typeface="Arial Nova"/>
                <a:cs typeface="Arial Nova"/>
                <a:sym typeface="Arial Nova"/>
              </a:rPr>
              <a:t>How do you think your daily interactions affect how students treat one another? </a:t>
            </a:r>
          </a:p>
        </p:txBody>
      </p:sp>
      <p:grpSp>
        <p:nvGrpSpPr>
          <p:cNvPr name="Group 4" id="4"/>
          <p:cNvGrpSpPr/>
          <p:nvPr/>
        </p:nvGrpSpPr>
        <p:grpSpPr>
          <a:xfrm rot="0">
            <a:off x="10898207" y="865525"/>
            <a:ext cx="6361093" cy="6361093"/>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8E"/>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11821394" y="2847543"/>
            <a:ext cx="3291960" cy="7439457"/>
          </a:xfrm>
          <a:custGeom>
            <a:avLst/>
            <a:gdLst/>
            <a:ahLst/>
            <a:cxnLst/>
            <a:rect r="r" b="b" t="t" l="l"/>
            <a:pathLst>
              <a:path h="7439457" w="3291960">
                <a:moveTo>
                  <a:pt x="0" y="0"/>
                </a:moveTo>
                <a:lnTo>
                  <a:pt x="3291959" y="0"/>
                </a:lnTo>
                <a:lnTo>
                  <a:pt x="3291959" y="7439457"/>
                </a:lnTo>
                <a:lnTo>
                  <a:pt x="0" y="74394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4"/>
            <a:stretch>
              <a:fillRect l="0" t="-37623" r="0" b="-33187"/>
            </a:stretch>
          </a:blipFill>
        </p:spPr>
      </p:sp>
      <p:grpSp>
        <p:nvGrpSpPr>
          <p:cNvPr name="Group 9" id="9"/>
          <p:cNvGrpSpPr/>
          <p:nvPr/>
        </p:nvGrpSpPr>
        <p:grpSpPr>
          <a:xfrm rot="0">
            <a:off x="1028700" y="3085142"/>
            <a:ext cx="9018830" cy="247973"/>
            <a:chOff x="0" y="0"/>
            <a:chExt cx="12025106" cy="330631"/>
          </a:xfrm>
        </p:grpSpPr>
        <p:sp>
          <p:nvSpPr>
            <p:cNvPr name="Freeform 10" id="10"/>
            <p:cNvSpPr/>
            <p:nvPr/>
          </p:nvSpPr>
          <p:spPr>
            <a:xfrm flipH="false" flipV="false" rot="0">
              <a:off x="0" y="0"/>
              <a:ext cx="9753600" cy="330631"/>
            </a:xfrm>
            <a:custGeom>
              <a:avLst/>
              <a:gdLst/>
              <a:ahLst/>
              <a:cxnLst/>
              <a:rect r="r" b="b" t="t" l="l"/>
              <a:pathLst>
                <a:path h="330631" w="9753600">
                  <a:moveTo>
                    <a:pt x="0" y="0"/>
                  </a:moveTo>
                  <a:lnTo>
                    <a:pt x="9753600" y="0"/>
                  </a:lnTo>
                  <a:lnTo>
                    <a:pt x="9753600" y="330631"/>
                  </a:lnTo>
                  <a:lnTo>
                    <a:pt x="0" y="3306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0066997" y="0"/>
              <a:ext cx="1958109" cy="330631"/>
            </a:xfrm>
            <a:custGeom>
              <a:avLst/>
              <a:gdLst/>
              <a:ahLst/>
              <a:cxnLst/>
              <a:rect r="r" b="b" t="t" l="l"/>
              <a:pathLst>
                <a:path h="330631" w="1958109">
                  <a:moveTo>
                    <a:pt x="0" y="0"/>
                  </a:moveTo>
                  <a:lnTo>
                    <a:pt x="1958109" y="0"/>
                  </a:lnTo>
                  <a:lnTo>
                    <a:pt x="1958109" y="330631"/>
                  </a:lnTo>
                  <a:lnTo>
                    <a:pt x="0" y="330631"/>
                  </a:lnTo>
                  <a:lnTo>
                    <a:pt x="0" y="0"/>
                  </a:lnTo>
                  <a:close/>
                </a:path>
              </a:pathLst>
            </a:custGeom>
            <a:blipFill>
              <a:blip r:embed="rId5">
                <a:extLst>
                  <a:ext uri="{96DAC541-7B7A-43D3-8B79-37D633B846F1}">
                    <asvg:svgBlip xmlns:asvg="http://schemas.microsoft.com/office/drawing/2016/SVG/main" r:embed="rId6"/>
                  </a:ext>
                </a:extLst>
              </a:blip>
              <a:stretch>
                <a:fillRect l="0" t="0" r="-398113" b="0"/>
              </a:stretch>
            </a:blipFill>
          </p:spPr>
        </p:sp>
      </p:grpSp>
      <p:sp>
        <p:nvSpPr>
          <p:cNvPr name="TextBox 12" id="12"/>
          <p:cNvSpPr txBox="true"/>
          <p:nvPr/>
        </p:nvSpPr>
        <p:spPr>
          <a:xfrm rot="0">
            <a:off x="1028700" y="1314018"/>
            <a:ext cx="9632656" cy="1533525"/>
          </a:xfrm>
          <a:prstGeom prst="rect">
            <a:avLst/>
          </a:prstGeom>
        </p:spPr>
        <p:txBody>
          <a:bodyPr anchor="t" rtlCol="false" tIns="0" lIns="0" bIns="0" rIns="0">
            <a:spAutoFit/>
          </a:bodyPr>
          <a:lstStyle/>
          <a:p>
            <a:pPr algn="l">
              <a:lnSpc>
                <a:spcPts val="12599"/>
              </a:lnSpc>
            </a:pPr>
            <a:r>
              <a:rPr lang="en-US" sz="9000">
                <a:solidFill>
                  <a:srgbClr val="FFFFFF"/>
                </a:solidFill>
                <a:latin typeface="Arial Nova"/>
                <a:ea typeface="Arial Nova"/>
                <a:cs typeface="Arial Nova"/>
                <a:sym typeface="Arial Nova"/>
              </a:rPr>
              <a:t>Reflection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FBF1E1"/>
        </a:solidFill>
      </p:bgPr>
    </p:bg>
    <p:spTree>
      <p:nvGrpSpPr>
        <p:cNvPr id="1" name=""/>
        <p:cNvGrpSpPr/>
        <p:nvPr/>
      </p:nvGrpSpPr>
      <p:grpSpPr>
        <a:xfrm>
          <a:off x="0" y="0"/>
          <a:ext cx="0" cy="0"/>
          <a:chOff x="0" y="0"/>
          <a:chExt cx="0" cy="0"/>
        </a:xfrm>
      </p:grpSpPr>
      <p:grpSp>
        <p:nvGrpSpPr>
          <p:cNvPr name="Group 2" id="2"/>
          <p:cNvGrpSpPr/>
          <p:nvPr/>
        </p:nvGrpSpPr>
        <p:grpSpPr>
          <a:xfrm rot="0">
            <a:off x="-266615" y="-6737256"/>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C88EAD"/>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Freeform 7" id="7"/>
          <p:cNvSpPr/>
          <p:nvPr/>
        </p:nvSpPr>
        <p:spPr>
          <a:xfrm flipH="false" flipV="false" rot="0">
            <a:off x="2345585" y="5480696"/>
            <a:ext cx="2825638" cy="3293604"/>
          </a:xfrm>
          <a:custGeom>
            <a:avLst/>
            <a:gdLst/>
            <a:ahLst/>
            <a:cxnLst/>
            <a:rect r="r" b="b" t="t" l="l"/>
            <a:pathLst>
              <a:path h="3293604" w="2825638">
                <a:moveTo>
                  <a:pt x="0" y="0"/>
                </a:moveTo>
                <a:lnTo>
                  <a:pt x="2825638" y="0"/>
                </a:lnTo>
                <a:lnTo>
                  <a:pt x="2825638" y="3293604"/>
                </a:lnTo>
                <a:lnTo>
                  <a:pt x="0" y="329360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nvGrpSpPr>
          <p:cNvPr name="Group 8" id="8"/>
          <p:cNvGrpSpPr/>
          <p:nvPr/>
        </p:nvGrpSpPr>
        <p:grpSpPr>
          <a:xfrm rot="0">
            <a:off x="8722139" y="3228815"/>
            <a:ext cx="8385539" cy="1081087"/>
            <a:chOff x="0" y="0"/>
            <a:chExt cx="11180719" cy="1441449"/>
          </a:xfrm>
        </p:grpSpPr>
        <p:sp>
          <p:nvSpPr>
            <p:cNvPr name="TextBox 9" id="9"/>
            <p:cNvSpPr txBox="true"/>
            <p:nvPr/>
          </p:nvSpPr>
          <p:spPr>
            <a:xfrm rot="0">
              <a:off x="0" y="-76200"/>
              <a:ext cx="1234029" cy="924560"/>
            </a:xfrm>
            <a:prstGeom prst="rect">
              <a:avLst/>
            </a:prstGeom>
          </p:spPr>
          <p:txBody>
            <a:bodyPr anchor="t" rtlCol="false" tIns="0" lIns="0" bIns="0" rIns="0">
              <a:spAutoFit/>
            </a:bodyPr>
            <a:lstStyle/>
            <a:p>
              <a:pPr algn="l">
                <a:lnSpc>
                  <a:spcPts val="5880"/>
                </a:lnSpc>
              </a:pPr>
              <a:r>
                <a:rPr lang="en-US" sz="4200">
                  <a:solidFill>
                    <a:srgbClr val="F4FAFF"/>
                  </a:solidFill>
                  <a:latin typeface="Arial Nova"/>
                  <a:ea typeface="Arial Nova"/>
                  <a:cs typeface="Arial Nova"/>
                  <a:sym typeface="Arial Nova"/>
                </a:rPr>
                <a:t>01</a:t>
              </a:r>
            </a:p>
          </p:txBody>
        </p:sp>
        <p:sp>
          <p:nvSpPr>
            <p:cNvPr name="TextBox 10" id="10"/>
            <p:cNvSpPr txBox="true"/>
            <p:nvPr/>
          </p:nvSpPr>
          <p:spPr>
            <a:xfrm rot="0">
              <a:off x="1756985" y="97790"/>
              <a:ext cx="9423734" cy="1343660"/>
            </a:xfrm>
            <a:prstGeom prst="rect">
              <a:avLst/>
            </a:prstGeom>
          </p:spPr>
          <p:txBody>
            <a:bodyPr anchor="t" rtlCol="false" tIns="0" lIns="0" bIns="0" rIns="0">
              <a:spAutoFit/>
            </a:bodyPr>
            <a:lstStyle/>
            <a:p>
              <a:pPr algn="l">
                <a:lnSpc>
                  <a:spcPts val="3959"/>
                </a:lnSpc>
              </a:pPr>
              <a:r>
                <a:rPr lang="en-US" sz="3599" spc="35">
                  <a:solidFill>
                    <a:srgbClr val="F4FAFF"/>
                  </a:solidFill>
                  <a:latin typeface="Arial Nova"/>
                  <a:ea typeface="Arial Nova"/>
                  <a:cs typeface="Arial Nova"/>
                  <a:sym typeface="Arial Nova"/>
                </a:rPr>
                <a:t>Strengthening teacher-student relationships</a:t>
              </a:r>
            </a:p>
          </p:txBody>
        </p:sp>
      </p:grpSp>
      <p:grpSp>
        <p:nvGrpSpPr>
          <p:cNvPr name="Group 11" id="11"/>
          <p:cNvGrpSpPr/>
          <p:nvPr/>
        </p:nvGrpSpPr>
        <p:grpSpPr>
          <a:xfrm rot="0">
            <a:off x="8740108" y="4856097"/>
            <a:ext cx="8367570" cy="1229678"/>
            <a:chOff x="0" y="0"/>
            <a:chExt cx="11156760" cy="1639570"/>
          </a:xfrm>
        </p:grpSpPr>
        <p:sp>
          <p:nvSpPr>
            <p:cNvPr name="TextBox 12" id="12"/>
            <p:cNvSpPr txBox="true"/>
            <p:nvPr/>
          </p:nvSpPr>
          <p:spPr>
            <a:xfrm rot="0">
              <a:off x="0" y="-76200"/>
              <a:ext cx="1234029" cy="924560"/>
            </a:xfrm>
            <a:prstGeom prst="rect">
              <a:avLst/>
            </a:prstGeom>
          </p:spPr>
          <p:txBody>
            <a:bodyPr anchor="t" rtlCol="false" tIns="0" lIns="0" bIns="0" rIns="0">
              <a:spAutoFit/>
            </a:bodyPr>
            <a:lstStyle/>
            <a:p>
              <a:pPr algn="l">
                <a:lnSpc>
                  <a:spcPts val="5880"/>
                </a:lnSpc>
              </a:pPr>
              <a:r>
                <a:rPr lang="en-US" sz="4200">
                  <a:solidFill>
                    <a:srgbClr val="FFD98E"/>
                  </a:solidFill>
                  <a:latin typeface="Arial Nova"/>
                  <a:ea typeface="Arial Nova"/>
                  <a:cs typeface="Arial Nova"/>
                  <a:sym typeface="Arial Nova"/>
                </a:rPr>
                <a:t>02</a:t>
              </a:r>
            </a:p>
          </p:txBody>
        </p:sp>
        <p:sp>
          <p:nvSpPr>
            <p:cNvPr name="TextBox 13" id="13"/>
            <p:cNvSpPr txBox="true"/>
            <p:nvPr/>
          </p:nvSpPr>
          <p:spPr>
            <a:xfrm rot="0">
              <a:off x="1733026" y="-6985"/>
              <a:ext cx="9423734" cy="1646556"/>
            </a:xfrm>
            <a:prstGeom prst="rect">
              <a:avLst/>
            </a:prstGeom>
          </p:spPr>
          <p:txBody>
            <a:bodyPr anchor="t" rtlCol="false" tIns="0" lIns="0" bIns="0" rIns="0">
              <a:spAutoFit/>
            </a:bodyPr>
            <a:lstStyle/>
            <a:p>
              <a:pPr algn="l">
                <a:lnSpc>
                  <a:spcPts val="5039"/>
                </a:lnSpc>
              </a:pPr>
              <a:r>
                <a:rPr lang="en-US" b="true" sz="3599" spc="35">
                  <a:solidFill>
                    <a:srgbClr val="FFD98E"/>
                  </a:solidFill>
                  <a:latin typeface="Arial Nova Bold"/>
                  <a:ea typeface="Arial Nova Bold"/>
                  <a:cs typeface="Arial Nova Bold"/>
                  <a:sym typeface="Arial Nova Bold"/>
                </a:rPr>
                <a:t>Student peer relationships and co-regulation</a:t>
              </a:r>
            </a:p>
          </p:txBody>
        </p:sp>
      </p:grpSp>
      <p:grpSp>
        <p:nvGrpSpPr>
          <p:cNvPr name="Group 14" id="14"/>
          <p:cNvGrpSpPr/>
          <p:nvPr/>
        </p:nvGrpSpPr>
        <p:grpSpPr>
          <a:xfrm rot="0">
            <a:off x="8722139" y="6485825"/>
            <a:ext cx="8367570" cy="1095565"/>
            <a:chOff x="0" y="0"/>
            <a:chExt cx="11156760" cy="1460754"/>
          </a:xfrm>
        </p:grpSpPr>
        <p:sp>
          <p:nvSpPr>
            <p:cNvPr name="TextBox 15" id="15"/>
            <p:cNvSpPr txBox="true"/>
            <p:nvPr/>
          </p:nvSpPr>
          <p:spPr>
            <a:xfrm rot="0">
              <a:off x="1733026" y="97790"/>
              <a:ext cx="9423734" cy="1362964"/>
            </a:xfrm>
            <a:prstGeom prst="rect">
              <a:avLst/>
            </a:prstGeom>
          </p:spPr>
          <p:txBody>
            <a:bodyPr anchor="t" rtlCol="false" tIns="0" lIns="0" bIns="0" rIns="0">
              <a:spAutoFit/>
            </a:bodyPr>
            <a:lstStyle/>
            <a:p>
              <a:pPr algn="l">
                <a:lnSpc>
                  <a:spcPts val="3995"/>
                </a:lnSpc>
              </a:pPr>
              <a:r>
                <a:rPr lang="en-US" sz="3599" spc="35">
                  <a:solidFill>
                    <a:srgbClr val="F4FAFF"/>
                  </a:solidFill>
                  <a:latin typeface="Arial Nova"/>
                  <a:ea typeface="Arial Nova"/>
                  <a:cs typeface="Arial Nova"/>
                  <a:sym typeface="Arial Nova"/>
                </a:rPr>
                <a:t>Building effective school - home collaboration</a:t>
              </a:r>
            </a:p>
          </p:txBody>
        </p:sp>
        <p:sp>
          <p:nvSpPr>
            <p:cNvPr name="TextBox 16" id="16"/>
            <p:cNvSpPr txBox="true"/>
            <p:nvPr/>
          </p:nvSpPr>
          <p:spPr>
            <a:xfrm rot="0">
              <a:off x="0" y="-76200"/>
              <a:ext cx="1234029" cy="924560"/>
            </a:xfrm>
            <a:prstGeom prst="rect">
              <a:avLst/>
            </a:prstGeom>
          </p:spPr>
          <p:txBody>
            <a:bodyPr anchor="t" rtlCol="false" tIns="0" lIns="0" bIns="0" rIns="0">
              <a:spAutoFit/>
            </a:bodyPr>
            <a:lstStyle/>
            <a:p>
              <a:pPr algn="l">
                <a:lnSpc>
                  <a:spcPts val="5880"/>
                </a:lnSpc>
              </a:pPr>
              <a:r>
                <a:rPr lang="en-US" sz="4200">
                  <a:solidFill>
                    <a:srgbClr val="F4FAFF"/>
                  </a:solidFill>
                  <a:latin typeface="Arial Nova"/>
                  <a:ea typeface="Arial Nova"/>
                  <a:cs typeface="Arial Nova"/>
                  <a:sym typeface="Arial Nova"/>
                </a:rPr>
                <a:t>03</a:t>
              </a:r>
            </a:p>
          </p:txBody>
        </p:sp>
      </p:grpSp>
      <p:sp>
        <p:nvSpPr>
          <p:cNvPr name="Freeform 17" id="17"/>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Freeform 18" id="18"/>
          <p:cNvSpPr/>
          <p:nvPr/>
        </p:nvSpPr>
        <p:spPr>
          <a:xfrm flipH="false" flipV="false" rot="0">
            <a:off x="1028700" y="4185497"/>
            <a:ext cx="4989090" cy="248811"/>
          </a:xfrm>
          <a:custGeom>
            <a:avLst/>
            <a:gdLst/>
            <a:ahLst/>
            <a:cxnLst/>
            <a:rect r="r" b="b" t="t" l="l"/>
            <a:pathLst>
              <a:path h="248811" w="4989090">
                <a:moveTo>
                  <a:pt x="0" y="0"/>
                </a:moveTo>
                <a:lnTo>
                  <a:pt x="4989090" y="0"/>
                </a:lnTo>
                <a:lnTo>
                  <a:pt x="4989090" y="248811"/>
                </a:lnTo>
                <a:lnTo>
                  <a:pt x="0" y="248811"/>
                </a:lnTo>
                <a:lnTo>
                  <a:pt x="0" y="0"/>
                </a:lnTo>
                <a:close/>
              </a:path>
            </a:pathLst>
          </a:custGeom>
          <a:blipFill>
            <a:blip r:embed="rId7">
              <a:extLst>
                <a:ext uri="{96DAC541-7B7A-43D3-8B79-37D633B846F1}">
                  <asvg:svgBlip xmlns:asvg="http://schemas.microsoft.com/office/drawing/2016/SVG/main" r:embed="rId8"/>
                </a:ext>
              </a:extLst>
            </a:blip>
            <a:stretch>
              <a:fillRect l="0" t="0" r="-47119" b="0"/>
            </a:stretch>
          </a:blipFill>
        </p:spPr>
      </p:sp>
      <p:sp>
        <p:nvSpPr>
          <p:cNvPr name="TextBox 19" id="19"/>
          <p:cNvSpPr txBox="true"/>
          <p:nvPr/>
        </p:nvSpPr>
        <p:spPr>
          <a:xfrm rot="0">
            <a:off x="1028700" y="2757222"/>
            <a:ext cx="5775146" cy="1200150"/>
          </a:xfrm>
          <a:prstGeom prst="rect">
            <a:avLst/>
          </a:prstGeom>
        </p:spPr>
        <p:txBody>
          <a:bodyPr anchor="t" rtlCol="false" tIns="0" lIns="0" bIns="0" rIns="0">
            <a:spAutoFit/>
          </a:bodyPr>
          <a:lstStyle/>
          <a:p>
            <a:pPr algn="l">
              <a:lnSpc>
                <a:spcPts val="9000"/>
              </a:lnSpc>
            </a:pPr>
            <a:r>
              <a:rPr lang="en-US" sz="9000">
                <a:solidFill>
                  <a:srgbClr val="1F4152"/>
                </a:solidFill>
                <a:latin typeface="Arial Nova"/>
                <a:ea typeface="Arial Nova"/>
                <a:cs typeface="Arial Nova"/>
                <a:sym typeface="Arial Nova"/>
              </a:rPr>
              <a:t>MODULES</a:t>
            </a:r>
          </a:p>
        </p:txBody>
      </p:sp>
    </p:spTree>
  </p:cSld>
  <p:clrMapOvr>
    <a:masterClrMapping/>
  </p:clrMapOvr>
</p:sld>
</file>

<file path=ppt/slides/slide20.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516426" y="-6737256"/>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C88EAD"/>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Freeform 7" id="7"/>
          <p:cNvSpPr/>
          <p:nvPr/>
        </p:nvSpPr>
        <p:spPr>
          <a:xfrm flipH="false" flipV="false" rot="0">
            <a:off x="1028700" y="6238953"/>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4">
              <a:extLst>
                <a:ext uri="{96DAC541-7B7A-43D3-8B79-37D633B846F1}">
                  <asvg:svgBlip xmlns:asvg="http://schemas.microsoft.com/office/drawing/2016/SVG/main" r:embed="rId5"/>
                </a:ext>
              </a:extLst>
            </a:blip>
            <a:stretch>
              <a:fillRect l="0" t="0" r="-22016" b="0"/>
            </a:stretch>
          </a:blipFill>
        </p:spPr>
      </p:sp>
      <p:sp>
        <p:nvSpPr>
          <p:cNvPr name="Freeform 8" id="8"/>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TextBox 9" id="9"/>
          <p:cNvSpPr txBox="true"/>
          <p:nvPr/>
        </p:nvSpPr>
        <p:spPr>
          <a:xfrm rot="0">
            <a:off x="9973103" y="3062106"/>
            <a:ext cx="7090397" cy="2784475"/>
          </a:xfrm>
          <a:prstGeom prst="rect">
            <a:avLst/>
          </a:prstGeom>
        </p:spPr>
        <p:txBody>
          <a:bodyPr anchor="t" rtlCol="false" tIns="0" lIns="0" bIns="0" rIns="0">
            <a:spAutoFit/>
          </a:bodyPr>
          <a:lstStyle/>
          <a:p>
            <a:pPr algn="l">
              <a:lnSpc>
                <a:spcPts val="5599"/>
              </a:lnSpc>
            </a:pPr>
            <a:r>
              <a:rPr lang="en-US" sz="3999" spc="39">
                <a:solidFill>
                  <a:srgbClr val="F4FAFF"/>
                </a:solidFill>
                <a:latin typeface="Arial Nova"/>
                <a:ea typeface="Arial Nova"/>
                <a:cs typeface="Arial Nova"/>
                <a:sym typeface="Arial Nova"/>
              </a:rPr>
              <a:t>Co-regulation practices promote collective respo</a:t>
            </a:r>
            <a:r>
              <a:rPr lang="en-US" sz="3999" spc="39">
                <a:solidFill>
                  <a:srgbClr val="F4FAFF"/>
                </a:solidFill>
                <a:latin typeface="Arial Nova"/>
                <a:ea typeface="Arial Nova"/>
                <a:cs typeface="Arial Nova"/>
                <a:sym typeface="Arial Nova"/>
              </a:rPr>
              <a:t>ns</a:t>
            </a:r>
            <a:r>
              <a:rPr lang="en-US" sz="3999" spc="39">
                <a:solidFill>
                  <a:srgbClr val="F4FAFF"/>
                </a:solidFill>
                <a:latin typeface="Arial Nova"/>
                <a:ea typeface="Arial Nova"/>
                <a:cs typeface="Arial Nova"/>
                <a:sym typeface="Arial Nova"/>
              </a:rPr>
              <a:t>ibili</a:t>
            </a:r>
            <a:r>
              <a:rPr lang="en-US" sz="3999" spc="39">
                <a:solidFill>
                  <a:srgbClr val="F4FAFF"/>
                </a:solidFill>
                <a:latin typeface="Arial Nova"/>
                <a:ea typeface="Arial Nova"/>
                <a:cs typeface="Arial Nova"/>
                <a:sym typeface="Arial Nova"/>
              </a:rPr>
              <a:t>t</a:t>
            </a:r>
            <a:r>
              <a:rPr lang="en-US" sz="3999" spc="39">
                <a:solidFill>
                  <a:srgbClr val="F4FAFF"/>
                </a:solidFill>
                <a:latin typeface="Arial Nova"/>
                <a:ea typeface="Arial Nova"/>
                <a:cs typeface="Arial Nova"/>
                <a:sym typeface="Arial Nova"/>
              </a:rPr>
              <a:t>y and </a:t>
            </a:r>
            <a:r>
              <a:rPr lang="en-US" sz="3999" spc="39">
                <a:solidFill>
                  <a:srgbClr val="F4FAFF"/>
                </a:solidFill>
                <a:latin typeface="Arial Nova"/>
                <a:ea typeface="Arial Nova"/>
                <a:cs typeface="Arial Nova"/>
                <a:sym typeface="Arial Nova"/>
              </a:rPr>
              <a:t>s</a:t>
            </a:r>
            <a:r>
              <a:rPr lang="en-US" sz="3999" spc="39">
                <a:solidFill>
                  <a:srgbClr val="F4FAFF"/>
                </a:solidFill>
                <a:latin typeface="Arial Nova"/>
                <a:ea typeface="Arial Nova"/>
                <a:cs typeface="Arial Nova"/>
                <a:sym typeface="Arial Nova"/>
              </a:rPr>
              <a:t>uppo</a:t>
            </a:r>
            <a:r>
              <a:rPr lang="en-US" sz="3999" spc="39">
                <a:solidFill>
                  <a:srgbClr val="F4FAFF"/>
                </a:solidFill>
                <a:latin typeface="Arial Nova"/>
                <a:ea typeface="Arial Nova"/>
                <a:cs typeface="Arial Nova"/>
                <a:sym typeface="Arial Nova"/>
              </a:rPr>
              <a:t>r</a:t>
            </a:r>
            <a:r>
              <a:rPr lang="en-US" sz="3999" spc="39">
                <a:solidFill>
                  <a:srgbClr val="F4FAFF"/>
                </a:solidFill>
                <a:latin typeface="Arial Nova"/>
                <a:ea typeface="Arial Nova"/>
                <a:cs typeface="Arial Nova"/>
                <a:sym typeface="Arial Nova"/>
              </a:rPr>
              <a:t>t</a:t>
            </a:r>
            <a:r>
              <a:rPr lang="en-US" sz="3999" spc="39">
                <a:solidFill>
                  <a:srgbClr val="F4FAFF"/>
                </a:solidFill>
                <a:latin typeface="Arial Nova"/>
                <a:ea typeface="Arial Nova"/>
                <a:cs typeface="Arial Nova"/>
                <a:sym typeface="Arial Nova"/>
              </a:rPr>
              <a:t> learning</a:t>
            </a:r>
          </a:p>
        </p:txBody>
      </p:sp>
      <p:sp>
        <p:nvSpPr>
          <p:cNvPr name="TextBox 10" id="10"/>
          <p:cNvSpPr txBox="true"/>
          <p:nvPr/>
        </p:nvSpPr>
        <p:spPr>
          <a:xfrm rot="0">
            <a:off x="1028700" y="4147957"/>
            <a:ext cx="7464059" cy="809626"/>
          </a:xfrm>
          <a:prstGeom prst="rect">
            <a:avLst/>
          </a:prstGeom>
        </p:spPr>
        <p:txBody>
          <a:bodyPr anchor="t" rtlCol="false" tIns="0" lIns="0" bIns="0" rIns="0">
            <a:spAutoFit/>
          </a:bodyPr>
          <a:lstStyle/>
          <a:p>
            <a:pPr algn="l">
              <a:lnSpc>
                <a:spcPts val="6000"/>
              </a:lnSpc>
            </a:pPr>
            <a:r>
              <a:rPr lang="en-US" sz="6000">
                <a:solidFill>
                  <a:srgbClr val="C88EAD"/>
                </a:solidFill>
                <a:latin typeface="Arial Nova"/>
                <a:ea typeface="Arial Nova"/>
                <a:cs typeface="Arial Nova"/>
                <a:sym typeface="Arial Nova"/>
              </a:rPr>
              <a:t>CO-REGULATION</a:t>
            </a:r>
          </a:p>
        </p:txBody>
      </p:sp>
      <p:sp>
        <p:nvSpPr>
          <p:cNvPr name="TextBox 11" id="11"/>
          <p:cNvSpPr txBox="true"/>
          <p:nvPr/>
        </p:nvSpPr>
        <p:spPr>
          <a:xfrm rot="0">
            <a:off x="1028700" y="5101944"/>
            <a:ext cx="5775146" cy="963930"/>
          </a:xfrm>
          <a:prstGeom prst="rect">
            <a:avLst/>
          </a:prstGeom>
        </p:spPr>
        <p:txBody>
          <a:bodyPr anchor="t" rtlCol="false" tIns="0" lIns="0" bIns="0" rIns="0">
            <a:spAutoFit/>
          </a:bodyPr>
          <a:lstStyle/>
          <a:p>
            <a:pPr algn="l">
              <a:lnSpc>
                <a:spcPts val="7200"/>
              </a:lnSpc>
            </a:pPr>
            <a:r>
              <a:rPr lang="en-US" sz="7200">
                <a:solidFill>
                  <a:srgbClr val="1F4152"/>
                </a:solidFill>
                <a:latin typeface="Arial Nova"/>
                <a:ea typeface="Arial Nova"/>
                <a:cs typeface="Arial Nova"/>
                <a:sym typeface="Arial Nova"/>
              </a:rPr>
              <a:t>IN LEARNING</a:t>
            </a:r>
          </a:p>
        </p:txBody>
      </p:sp>
      <p:sp>
        <p:nvSpPr>
          <p:cNvPr name="TextBox 12" id="12"/>
          <p:cNvSpPr txBox="true"/>
          <p:nvPr/>
        </p:nvSpPr>
        <p:spPr>
          <a:xfrm rot="0">
            <a:off x="1028700" y="3233556"/>
            <a:ext cx="7648304" cy="809626"/>
          </a:xfrm>
          <a:prstGeom prst="rect">
            <a:avLst/>
          </a:prstGeom>
        </p:spPr>
        <p:txBody>
          <a:bodyPr anchor="t" rtlCol="false" tIns="0" lIns="0" bIns="0" rIns="0">
            <a:spAutoFit/>
          </a:bodyPr>
          <a:lstStyle/>
          <a:p>
            <a:pPr algn="l">
              <a:lnSpc>
                <a:spcPts val="6000"/>
              </a:lnSpc>
            </a:pPr>
            <a:r>
              <a:rPr lang="en-US" sz="6000">
                <a:solidFill>
                  <a:srgbClr val="C88EAD"/>
                </a:solidFill>
                <a:latin typeface="Arial Nova"/>
                <a:ea typeface="Arial Nova"/>
                <a:cs typeface="Arial Nova"/>
                <a:sym typeface="Arial Nova"/>
              </a:rPr>
              <a:t>STRENGTHENING</a:t>
            </a:r>
          </a:p>
        </p:txBody>
      </p:sp>
    </p:spTree>
  </p:cSld>
  <p:clrMapOvr>
    <a:masterClrMapping/>
  </p:clrMapOvr>
</p:sld>
</file>

<file path=ppt/slides/slide21.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1028700" y="2462318"/>
            <a:ext cx="13988854" cy="247973"/>
            <a:chOff x="0" y="0"/>
            <a:chExt cx="18651805" cy="330631"/>
          </a:xfrm>
        </p:grpSpPr>
        <p:sp>
          <p:nvSpPr>
            <p:cNvPr name="Freeform 3" id="3"/>
            <p:cNvSpPr/>
            <p:nvPr/>
          </p:nvSpPr>
          <p:spPr>
            <a:xfrm flipH="false" flipV="false" rot="0">
              <a:off x="0" y="0"/>
              <a:ext cx="9753600" cy="330631"/>
            </a:xfrm>
            <a:custGeom>
              <a:avLst/>
              <a:gdLst/>
              <a:ahLst/>
              <a:cxnLst/>
              <a:rect r="r" b="b" t="t" l="l"/>
              <a:pathLst>
                <a:path h="330631" w="9753600">
                  <a:moveTo>
                    <a:pt x="0" y="0"/>
                  </a:moveTo>
                  <a:lnTo>
                    <a:pt x="9753600" y="0"/>
                  </a:lnTo>
                  <a:lnTo>
                    <a:pt x="9753600" y="330631"/>
                  </a:lnTo>
                  <a:lnTo>
                    <a:pt x="0" y="3306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050605" y="0"/>
              <a:ext cx="8601200" cy="330631"/>
            </a:xfrm>
            <a:custGeom>
              <a:avLst/>
              <a:gdLst/>
              <a:ahLst/>
              <a:cxnLst/>
              <a:rect r="r" b="b" t="t" l="l"/>
              <a:pathLst>
                <a:path h="330631" w="8601200">
                  <a:moveTo>
                    <a:pt x="0" y="0"/>
                  </a:moveTo>
                  <a:lnTo>
                    <a:pt x="8601200" y="0"/>
                  </a:lnTo>
                  <a:lnTo>
                    <a:pt x="8601200" y="330631"/>
                  </a:lnTo>
                  <a:lnTo>
                    <a:pt x="0" y="330631"/>
                  </a:lnTo>
                  <a:lnTo>
                    <a:pt x="0" y="0"/>
                  </a:lnTo>
                  <a:close/>
                </a:path>
              </a:pathLst>
            </a:custGeom>
            <a:blipFill>
              <a:blip r:embed="rId2">
                <a:extLst>
                  <a:ext uri="{96DAC541-7B7A-43D3-8B79-37D633B846F1}">
                    <asvg:svgBlip xmlns:asvg="http://schemas.microsoft.com/office/drawing/2016/SVG/main" r:embed="rId3"/>
                  </a:ext>
                </a:extLst>
              </a:blip>
              <a:stretch>
                <a:fillRect l="0" t="0" r="-13398" b="0"/>
              </a:stretch>
            </a:blipFill>
          </p:spPr>
        </p:sp>
      </p:grpSp>
      <p:sp>
        <p:nvSpPr>
          <p:cNvPr name="Freeform 5" id="5"/>
          <p:cNvSpPr/>
          <p:nvPr/>
        </p:nvSpPr>
        <p:spPr>
          <a:xfrm flipH="false" flipV="false" rot="0">
            <a:off x="12798434" y="5343099"/>
            <a:ext cx="4931440" cy="4765004"/>
          </a:xfrm>
          <a:custGeom>
            <a:avLst/>
            <a:gdLst/>
            <a:ahLst/>
            <a:cxnLst/>
            <a:rect r="r" b="b" t="t" l="l"/>
            <a:pathLst>
              <a:path h="4765004" w="4931440">
                <a:moveTo>
                  <a:pt x="0" y="0"/>
                </a:moveTo>
                <a:lnTo>
                  <a:pt x="4931440" y="0"/>
                </a:lnTo>
                <a:lnTo>
                  <a:pt x="4931440" y="4765004"/>
                </a:lnTo>
                <a:lnTo>
                  <a:pt x="0" y="4765004"/>
                </a:lnTo>
                <a:lnTo>
                  <a:pt x="0" y="0"/>
                </a:lnTo>
                <a:close/>
              </a:path>
            </a:pathLst>
          </a:custGeom>
          <a:blipFill>
            <a:blip r:embed="rId4"/>
            <a:stretch>
              <a:fillRect l="0" t="0" r="0" b="0"/>
            </a:stretch>
          </a:blipFill>
        </p:spPr>
      </p:sp>
      <p:sp>
        <p:nvSpPr>
          <p:cNvPr name="TextBox 6" id="6"/>
          <p:cNvSpPr txBox="true"/>
          <p:nvPr/>
        </p:nvSpPr>
        <p:spPr>
          <a:xfrm rot="0">
            <a:off x="942975" y="1483910"/>
            <a:ext cx="16230600" cy="805688"/>
          </a:xfrm>
          <a:prstGeom prst="rect">
            <a:avLst/>
          </a:prstGeom>
        </p:spPr>
        <p:txBody>
          <a:bodyPr anchor="t" rtlCol="false" tIns="0" lIns="0" bIns="0" rIns="0">
            <a:spAutoFit/>
          </a:bodyPr>
          <a:lstStyle/>
          <a:p>
            <a:pPr algn="l">
              <a:lnSpc>
                <a:spcPts val="5895"/>
              </a:lnSpc>
            </a:pPr>
            <a:r>
              <a:rPr lang="en-US" sz="6699">
                <a:solidFill>
                  <a:srgbClr val="1F4152"/>
                </a:solidFill>
                <a:latin typeface="Arial Nova"/>
                <a:ea typeface="Arial Nova"/>
                <a:cs typeface="Arial Nova"/>
                <a:sym typeface="Arial Nova"/>
              </a:rPr>
              <a:t>Co-regulation involves:</a:t>
            </a:r>
          </a:p>
        </p:txBody>
      </p:sp>
      <p:sp>
        <p:nvSpPr>
          <p:cNvPr name="TextBox 7" id="7"/>
          <p:cNvSpPr txBox="true"/>
          <p:nvPr/>
        </p:nvSpPr>
        <p:spPr>
          <a:xfrm rot="0">
            <a:off x="1028700" y="3348990"/>
            <a:ext cx="12661528" cy="3589020"/>
          </a:xfrm>
          <a:prstGeom prst="rect">
            <a:avLst/>
          </a:prstGeom>
        </p:spPr>
        <p:txBody>
          <a:bodyPr anchor="t" rtlCol="false" tIns="0" lIns="0" bIns="0" rIns="0">
            <a:spAutoFit/>
          </a:bodyPr>
          <a:lstStyle/>
          <a:p>
            <a:pPr algn="l">
              <a:lnSpc>
                <a:spcPts val="3540"/>
              </a:lnSpc>
            </a:pPr>
            <a:r>
              <a:rPr lang="en-US" sz="3000" b="true">
                <a:solidFill>
                  <a:srgbClr val="D299B7"/>
                </a:solidFill>
                <a:latin typeface="Arial Nova Bold"/>
                <a:ea typeface="Arial Nova Bold"/>
                <a:cs typeface="Arial Nova Bold"/>
                <a:sym typeface="Arial Nova Bold"/>
              </a:rPr>
              <a:t>Shared goal setting: </a:t>
            </a:r>
          </a:p>
          <a:p>
            <a:pPr algn="l">
              <a:lnSpc>
                <a:spcPts val="3540"/>
              </a:lnSpc>
            </a:pPr>
            <a:r>
              <a:rPr lang="en-US" sz="3000">
                <a:solidFill>
                  <a:srgbClr val="706D64"/>
                </a:solidFill>
                <a:latin typeface="Arial Nova"/>
                <a:ea typeface="Arial Nova"/>
                <a:cs typeface="Arial Nova"/>
                <a:sym typeface="Arial Nova"/>
              </a:rPr>
              <a:t>Students collaborate to define and commit to learning targets.</a:t>
            </a:r>
          </a:p>
          <a:p>
            <a:pPr algn="l">
              <a:lnSpc>
                <a:spcPts val="3540"/>
              </a:lnSpc>
            </a:pPr>
          </a:p>
          <a:p>
            <a:pPr algn="l">
              <a:lnSpc>
                <a:spcPts val="3540"/>
              </a:lnSpc>
            </a:pPr>
            <a:r>
              <a:rPr lang="en-US" sz="3000" b="true">
                <a:solidFill>
                  <a:srgbClr val="D299B7"/>
                </a:solidFill>
                <a:latin typeface="Arial Nova Bold"/>
                <a:ea typeface="Arial Nova Bold"/>
                <a:cs typeface="Arial Nova Bold"/>
                <a:sym typeface="Arial Nova Bold"/>
              </a:rPr>
              <a:t>Mutual monitoring: </a:t>
            </a:r>
          </a:p>
          <a:p>
            <a:pPr algn="l">
              <a:lnSpc>
                <a:spcPts val="3540"/>
              </a:lnSpc>
            </a:pPr>
            <a:r>
              <a:rPr lang="en-US" sz="3000">
                <a:solidFill>
                  <a:srgbClr val="706D64"/>
                </a:solidFill>
                <a:latin typeface="Arial Nova"/>
                <a:ea typeface="Arial Nova"/>
                <a:cs typeface="Arial Nova"/>
                <a:sym typeface="Arial Nova"/>
              </a:rPr>
              <a:t>They check on each other’s progress and offer support.</a:t>
            </a:r>
          </a:p>
          <a:p>
            <a:pPr algn="l">
              <a:lnSpc>
                <a:spcPts val="3540"/>
              </a:lnSpc>
            </a:pPr>
          </a:p>
          <a:p>
            <a:pPr algn="l">
              <a:lnSpc>
                <a:spcPts val="3540"/>
              </a:lnSpc>
            </a:pPr>
            <a:r>
              <a:rPr lang="en-US" sz="3000" b="true">
                <a:solidFill>
                  <a:srgbClr val="D299B7"/>
                </a:solidFill>
                <a:latin typeface="Arial Nova Bold"/>
                <a:ea typeface="Arial Nova Bold"/>
                <a:cs typeface="Arial Nova Bold"/>
                <a:sym typeface="Arial Nova Bold"/>
              </a:rPr>
              <a:t>Peer coaching and feedback: </a:t>
            </a:r>
          </a:p>
          <a:p>
            <a:pPr algn="l">
              <a:lnSpc>
                <a:spcPts val="3540"/>
              </a:lnSpc>
            </a:pPr>
            <a:r>
              <a:rPr lang="en-US" sz="3000">
                <a:solidFill>
                  <a:srgbClr val="706D64"/>
                </a:solidFill>
                <a:latin typeface="Arial Nova"/>
                <a:ea typeface="Arial Nova"/>
                <a:cs typeface="Arial Nova"/>
                <a:sym typeface="Arial Nova"/>
              </a:rPr>
              <a:t>Students provide constructive comments to improve each other's work.</a:t>
            </a:r>
          </a:p>
        </p:txBody>
      </p:sp>
      <p:sp>
        <p:nvSpPr>
          <p:cNvPr name="Freeform 8" id="8"/>
          <p:cNvSpPr/>
          <p:nvPr/>
        </p:nvSpPr>
        <p:spPr>
          <a:xfrm flipH="false" flipV="false" rot="0">
            <a:off x="300055" y="935355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5"/>
            <a:stretch>
              <a:fillRect l="0" t="-37623" r="0" b="-33187"/>
            </a:stretch>
          </a:blipFill>
        </p:spPr>
      </p:sp>
    </p:spTree>
  </p:cSld>
  <p:clrMapOvr>
    <a:masterClrMapping/>
  </p:clrMapOvr>
</p:sld>
</file>

<file path=ppt/slides/slide22.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1028700" y="2385549"/>
            <a:ext cx="13988854" cy="247973"/>
            <a:chOff x="0" y="0"/>
            <a:chExt cx="18651805" cy="330631"/>
          </a:xfrm>
        </p:grpSpPr>
        <p:sp>
          <p:nvSpPr>
            <p:cNvPr name="Freeform 3" id="3"/>
            <p:cNvSpPr/>
            <p:nvPr/>
          </p:nvSpPr>
          <p:spPr>
            <a:xfrm flipH="false" flipV="false" rot="0">
              <a:off x="0" y="0"/>
              <a:ext cx="9753600" cy="330631"/>
            </a:xfrm>
            <a:custGeom>
              <a:avLst/>
              <a:gdLst/>
              <a:ahLst/>
              <a:cxnLst/>
              <a:rect r="r" b="b" t="t" l="l"/>
              <a:pathLst>
                <a:path h="330631" w="9753600">
                  <a:moveTo>
                    <a:pt x="0" y="0"/>
                  </a:moveTo>
                  <a:lnTo>
                    <a:pt x="9753600" y="0"/>
                  </a:lnTo>
                  <a:lnTo>
                    <a:pt x="9753600" y="330631"/>
                  </a:lnTo>
                  <a:lnTo>
                    <a:pt x="0" y="330631"/>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10050605" y="0"/>
              <a:ext cx="8601200" cy="330631"/>
            </a:xfrm>
            <a:custGeom>
              <a:avLst/>
              <a:gdLst/>
              <a:ahLst/>
              <a:cxnLst/>
              <a:rect r="r" b="b" t="t" l="l"/>
              <a:pathLst>
                <a:path h="330631" w="8601200">
                  <a:moveTo>
                    <a:pt x="0" y="0"/>
                  </a:moveTo>
                  <a:lnTo>
                    <a:pt x="8601200" y="0"/>
                  </a:lnTo>
                  <a:lnTo>
                    <a:pt x="8601200" y="330631"/>
                  </a:lnTo>
                  <a:lnTo>
                    <a:pt x="0" y="330631"/>
                  </a:lnTo>
                  <a:lnTo>
                    <a:pt x="0" y="0"/>
                  </a:lnTo>
                  <a:close/>
                </a:path>
              </a:pathLst>
            </a:custGeom>
            <a:blipFill>
              <a:blip r:embed="rId2">
                <a:extLst>
                  <a:ext uri="{96DAC541-7B7A-43D3-8B79-37D633B846F1}">
                    <asvg:svgBlip xmlns:asvg="http://schemas.microsoft.com/office/drawing/2016/SVG/main" r:embed="rId3"/>
                  </a:ext>
                </a:extLst>
              </a:blip>
              <a:stretch>
                <a:fillRect l="0" t="0" r="-13398" b="0"/>
              </a:stretch>
            </a:blipFill>
          </p:spPr>
        </p:sp>
      </p:grpSp>
      <p:sp>
        <p:nvSpPr>
          <p:cNvPr name="Freeform 5" id="5"/>
          <p:cNvSpPr/>
          <p:nvPr/>
        </p:nvSpPr>
        <p:spPr>
          <a:xfrm flipH="false" flipV="false" rot="0">
            <a:off x="300055" y="935355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4"/>
            <a:stretch>
              <a:fillRect l="0" t="-37623" r="0" b="-33187"/>
            </a:stretch>
          </a:blipFill>
        </p:spPr>
      </p:sp>
      <p:sp>
        <p:nvSpPr>
          <p:cNvPr name="Freeform 6" id="6"/>
          <p:cNvSpPr/>
          <p:nvPr/>
        </p:nvSpPr>
        <p:spPr>
          <a:xfrm flipH="false" flipV="false" rot="0">
            <a:off x="9144000" y="4753148"/>
            <a:ext cx="7956774" cy="4754172"/>
          </a:xfrm>
          <a:custGeom>
            <a:avLst/>
            <a:gdLst/>
            <a:ahLst/>
            <a:cxnLst/>
            <a:rect r="r" b="b" t="t" l="l"/>
            <a:pathLst>
              <a:path h="4754172" w="7956774">
                <a:moveTo>
                  <a:pt x="0" y="0"/>
                </a:moveTo>
                <a:lnTo>
                  <a:pt x="7956774" y="0"/>
                </a:lnTo>
                <a:lnTo>
                  <a:pt x="7956774" y="4754172"/>
                </a:lnTo>
                <a:lnTo>
                  <a:pt x="0" y="4754172"/>
                </a:lnTo>
                <a:lnTo>
                  <a:pt x="0" y="0"/>
                </a:lnTo>
                <a:close/>
              </a:path>
            </a:pathLst>
          </a:custGeom>
          <a:blipFill>
            <a:blip r:embed="rId5"/>
            <a:stretch>
              <a:fillRect l="0" t="0" r="0" b="0"/>
            </a:stretch>
          </a:blipFill>
        </p:spPr>
      </p:sp>
      <p:sp>
        <p:nvSpPr>
          <p:cNvPr name="TextBox 7" id="7"/>
          <p:cNvSpPr txBox="true"/>
          <p:nvPr/>
        </p:nvSpPr>
        <p:spPr>
          <a:xfrm rot="0">
            <a:off x="1028700" y="1407141"/>
            <a:ext cx="16230600" cy="805688"/>
          </a:xfrm>
          <a:prstGeom prst="rect">
            <a:avLst/>
          </a:prstGeom>
        </p:spPr>
        <p:txBody>
          <a:bodyPr anchor="t" rtlCol="false" tIns="0" lIns="0" bIns="0" rIns="0">
            <a:spAutoFit/>
          </a:bodyPr>
          <a:lstStyle/>
          <a:p>
            <a:pPr algn="l">
              <a:lnSpc>
                <a:spcPts val="5895"/>
              </a:lnSpc>
            </a:pPr>
            <a:r>
              <a:rPr lang="en-US" sz="6699">
                <a:solidFill>
                  <a:srgbClr val="1F4152"/>
                </a:solidFill>
                <a:latin typeface="Arial Nova"/>
                <a:ea typeface="Arial Nova"/>
                <a:cs typeface="Arial Nova"/>
                <a:sym typeface="Arial Nova"/>
              </a:rPr>
              <a:t>Teachers promote co-regulation by:</a:t>
            </a:r>
          </a:p>
        </p:txBody>
      </p:sp>
      <p:sp>
        <p:nvSpPr>
          <p:cNvPr name="TextBox 8" id="8"/>
          <p:cNvSpPr txBox="true"/>
          <p:nvPr/>
        </p:nvSpPr>
        <p:spPr>
          <a:xfrm rot="0">
            <a:off x="1028700" y="2991762"/>
            <a:ext cx="9185379" cy="2693670"/>
          </a:xfrm>
          <a:prstGeom prst="rect">
            <a:avLst/>
          </a:prstGeom>
        </p:spPr>
        <p:txBody>
          <a:bodyPr anchor="t" rtlCol="false" tIns="0" lIns="0" bIns="0" rIns="0">
            <a:spAutoFit/>
          </a:bodyPr>
          <a:lstStyle/>
          <a:p>
            <a:pPr algn="l">
              <a:lnSpc>
                <a:spcPts val="3540"/>
              </a:lnSpc>
            </a:pPr>
            <a:r>
              <a:rPr lang="en-US" sz="3000" b="true">
                <a:solidFill>
                  <a:srgbClr val="D299B7"/>
                </a:solidFill>
                <a:latin typeface="Arial Nova Bold"/>
                <a:ea typeface="Arial Nova Bold"/>
                <a:cs typeface="Arial Nova Bold"/>
                <a:sym typeface="Arial Nova Bold"/>
              </a:rPr>
              <a:t>Structuring tasks to require interdependence:</a:t>
            </a:r>
          </a:p>
          <a:p>
            <a:pPr algn="l">
              <a:lnSpc>
                <a:spcPts val="3540"/>
              </a:lnSpc>
            </a:pPr>
            <a:r>
              <a:rPr lang="en-US" sz="3000">
                <a:solidFill>
                  <a:srgbClr val="706D64"/>
                </a:solidFill>
                <a:latin typeface="Arial Nova"/>
                <a:ea typeface="Arial Nova"/>
                <a:cs typeface="Arial Nova"/>
                <a:sym typeface="Arial Nova"/>
              </a:rPr>
              <a:t>Design activities where success relies on collaboration.</a:t>
            </a:r>
          </a:p>
          <a:p>
            <a:pPr algn="l">
              <a:lnSpc>
                <a:spcPts val="3540"/>
              </a:lnSpc>
            </a:pPr>
          </a:p>
          <a:p>
            <a:pPr algn="l">
              <a:lnSpc>
                <a:spcPts val="3540"/>
              </a:lnSpc>
            </a:pPr>
            <a:r>
              <a:rPr lang="en-US" sz="3000" b="true">
                <a:solidFill>
                  <a:srgbClr val="D299B7"/>
                </a:solidFill>
                <a:latin typeface="Arial Nova Bold"/>
                <a:ea typeface="Arial Nova Bold"/>
                <a:cs typeface="Arial Nova Bold"/>
                <a:sym typeface="Arial Nova Bold"/>
              </a:rPr>
              <a:t>Training students in feedback and cooperation: </a:t>
            </a:r>
          </a:p>
          <a:p>
            <a:pPr algn="l">
              <a:lnSpc>
                <a:spcPts val="3540"/>
              </a:lnSpc>
            </a:pPr>
            <a:r>
              <a:rPr lang="en-US" sz="3000">
                <a:solidFill>
                  <a:srgbClr val="706D64"/>
                </a:solidFill>
                <a:latin typeface="Arial Nova"/>
                <a:ea typeface="Arial Nova"/>
                <a:cs typeface="Arial Nova"/>
                <a:sym typeface="Arial Nova"/>
              </a:rPr>
              <a:t>Provide sentence starters, rubrics, or group roles.</a:t>
            </a:r>
          </a:p>
        </p:txBody>
      </p:sp>
    </p:spTree>
  </p:cSld>
  <p:clrMapOvr>
    <a:masterClrMapping/>
  </p:clrMapOvr>
</p:sld>
</file>

<file path=ppt/slides/slide23.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sp>
        <p:nvSpPr>
          <p:cNvPr name="Freeform 2" id="2"/>
          <p:cNvSpPr/>
          <p:nvPr/>
        </p:nvSpPr>
        <p:spPr>
          <a:xfrm flipH="false" flipV="false" rot="0">
            <a:off x="300055" y="935355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2"/>
            <a:stretch>
              <a:fillRect l="0" t="-37623" r="0" b="-33187"/>
            </a:stretch>
          </a:blipFill>
        </p:spPr>
      </p:sp>
      <p:sp>
        <p:nvSpPr>
          <p:cNvPr name="Freeform 3" id="3"/>
          <p:cNvSpPr/>
          <p:nvPr/>
        </p:nvSpPr>
        <p:spPr>
          <a:xfrm flipH="false" flipV="false" rot="5400000">
            <a:off x="-1727294" y="5083495"/>
            <a:ext cx="5511987" cy="1247087"/>
          </a:xfrm>
          <a:custGeom>
            <a:avLst/>
            <a:gdLst/>
            <a:ahLst/>
            <a:cxnLst/>
            <a:rect r="r" b="b" t="t" l="l"/>
            <a:pathLst>
              <a:path h="1247087" w="5511987">
                <a:moveTo>
                  <a:pt x="0" y="0"/>
                </a:moveTo>
                <a:lnTo>
                  <a:pt x="5511988" y="0"/>
                </a:lnTo>
                <a:lnTo>
                  <a:pt x="5511988" y="1247087"/>
                </a:lnTo>
                <a:lnTo>
                  <a:pt x="0" y="1247087"/>
                </a:lnTo>
                <a:lnTo>
                  <a:pt x="0" y="0"/>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TextBox 4" id="4"/>
          <p:cNvSpPr txBox="true"/>
          <p:nvPr/>
        </p:nvSpPr>
        <p:spPr>
          <a:xfrm rot="0">
            <a:off x="1652244" y="1327856"/>
            <a:ext cx="16230600" cy="805688"/>
          </a:xfrm>
          <a:prstGeom prst="rect">
            <a:avLst/>
          </a:prstGeom>
        </p:spPr>
        <p:txBody>
          <a:bodyPr anchor="t" rtlCol="false" tIns="0" lIns="0" bIns="0" rIns="0">
            <a:spAutoFit/>
          </a:bodyPr>
          <a:lstStyle/>
          <a:p>
            <a:pPr algn="l">
              <a:lnSpc>
                <a:spcPts val="5895"/>
              </a:lnSpc>
            </a:pPr>
            <a:r>
              <a:rPr lang="en-US" sz="6699">
                <a:solidFill>
                  <a:srgbClr val="1F4152"/>
                </a:solidFill>
                <a:latin typeface="Arial Nova"/>
                <a:ea typeface="Arial Nova"/>
                <a:cs typeface="Arial Nova"/>
                <a:sym typeface="Arial Nova"/>
              </a:rPr>
              <a:t>Different levels of co-regulation</a:t>
            </a:r>
          </a:p>
        </p:txBody>
      </p:sp>
      <p:sp>
        <p:nvSpPr>
          <p:cNvPr name="TextBox 5" id="5"/>
          <p:cNvSpPr txBox="true"/>
          <p:nvPr/>
        </p:nvSpPr>
        <p:spPr>
          <a:xfrm rot="0">
            <a:off x="1796388" y="4237184"/>
            <a:ext cx="15462912" cy="1461770"/>
          </a:xfrm>
          <a:prstGeom prst="rect">
            <a:avLst/>
          </a:prstGeom>
        </p:spPr>
        <p:txBody>
          <a:bodyPr anchor="t" rtlCol="false" tIns="0" lIns="0" bIns="0" rIns="0">
            <a:spAutoFit/>
          </a:bodyPr>
          <a:lstStyle/>
          <a:p>
            <a:pPr algn="l">
              <a:lnSpc>
                <a:spcPts val="2860"/>
              </a:lnSpc>
            </a:pPr>
            <a:r>
              <a:rPr lang="en-US" sz="2600" b="true">
                <a:solidFill>
                  <a:srgbClr val="D299B7"/>
                </a:solidFill>
                <a:latin typeface="Arial Nova Bold"/>
                <a:ea typeface="Arial Nova Bold"/>
                <a:cs typeface="Arial Nova Bold"/>
                <a:sym typeface="Arial Nova Bold"/>
              </a:rPr>
              <a:t>Peer review in writing workshop </a:t>
            </a:r>
          </a:p>
          <a:p>
            <a:pPr algn="l">
              <a:lnSpc>
                <a:spcPts val="2860"/>
              </a:lnSpc>
            </a:pPr>
            <a:r>
              <a:rPr lang="en-US" sz="2600">
                <a:solidFill>
                  <a:srgbClr val="706D64"/>
                </a:solidFill>
                <a:latin typeface="Arial Nova"/>
                <a:ea typeface="Arial Nova"/>
                <a:cs typeface="Arial Nova"/>
                <a:sym typeface="Arial Nova"/>
              </a:rPr>
              <a:t>Peer review involves students in giving and receiving feedback, monitoring progress, and suggesting improvements. It’s a </a:t>
            </a:r>
            <a:r>
              <a:rPr lang="en-US" sz="2600" b="true">
                <a:solidFill>
                  <a:srgbClr val="706D64"/>
                </a:solidFill>
                <a:latin typeface="Arial Nova Bold"/>
                <a:ea typeface="Arial Nova Bold"/>
                <a:cs typeface="Arial Nova Bold"/>
                <a:sym typeface="Arial Nova Bold"/>
              </a:rPr>
              <a:t>moderate to high co-regulation</a:t>
            </a:r>
            <a:r>
              <a:rPr lang="en-US" sz="2600">
                <a:solidFill>
                  <a:srgbClr val="706D64"/>
                </a:solidFill>
                <a:latin typeface="Arial Nova"/>
                <a:ea typeface="Arial Nova"/>
                <a:cs typeface="Arial Nova"/>
                <a:sym typeface="Arial Nova"/>
              </a:rPr>
              <a:t> activity — the quality of co-regulation depends on how structured the feedback process is.</a:t>
            </a:r>
          </a:p>
        </p:txBody>
      </p:sp>
      <p:sp>
        <p:nvSpPr>
          <p:cNvPr name="TextBox 6" id="6"/>
          <p:cNvSpPr txBox="true"/>
          <p:nvPr/>
        </p:nvSpPr>
        <p:spPr>
          <a:xfrm rot="0">
            <a:off x="1796388" y="2533594"/>
            <a:ext cx="15462912" cy="1461770"/>
          </a:xfrm>
          <a:prstGeom prst="rect">
            <a:avLst/>
          </a:prstGeom>
        </p:spPr>
        <p:txBody>
          <a:bodyPr anchor="t" rtlCol="false" tIns="0" lIns="0" bIns="0" rIns="0">
            <a:spAutoFit/>
          </a:bodyPr>
          <a:lstStyle/>
          <a:p>
            <a:pPr algn="l">
              <a:lnSpc>
                <a:spcPts val="2860"/>
              </a:lnSpc>
            </a:pPr>
            <a:r>
              <a:rPr lang="en-US" sz="2600" b="true">
                <a:solidFill>
                  <a:srgbClr val="D299B7"/>
                </a:solidFill>
                <a:latin typeface="Arial Nova Bold"/>
                <a:ea typeface="Arial Nova Bold"/>
                <a:cs typeface="Arial Nova Bold"/>
                <a:sym typeface="Arial Nova Bold"/>
              </a:rPr>
              <a:t>Group science project</a:t>
            </a:r>
          </a:p>
          <a:p>
            <a:pPr algn="l">
              <a:lnSpc>
                <a:spcPts val="2860"/>
              </a:lnSpc>
            </a:pPr>
            <a:r>
              <a:rPr lang="en-US" sz="2600">
                <a:solidFill>
                  <a:srgbClr val="706D64"/>
                </a:solidFill>
                <a:latin typeface="Arial Nova"/>
                <a:ea typeface="Arial Nova"/>
                <a:cs typeface="Arial Nova"/>
                <a:sym typeface="Arial Nova"/>
              </a:rPr>
              <a:t>A group science project requires planning, role-sharing, and collective problem-solving, making it a strong example of </a:t>
            </a:r>
            <a:r>
              <a:rPr lang="en-US" sz="2600" b="true">
                <a:solidFill>
                  <a:srgbClr val="706D64"/>
                </a:solidFill>
                <a:latin typeface="Arial Nova Bold"/>
                <a:ea typeface="Arial Nova Bold"/>
                <a:cs typeface="Arial Nova Bold"/>
                <a:sym typeface="Arial Nova Bold"/>
              </a:rPr>
              <a:t>high co-regulation.</a:t>
            </a:r>
            <a:r>
              <a:rPr lang="en-US" sz="2600">
                <a:solidFill>
                  <a:srgbClr val="706D64"/>
                </a:solidFill>
                <a:latin typeface="Arial Nova"/>
                <a:ea typeface="Arial Nova"/>
                <a:cs typeface="Arial Nova"/>
                <a:sym typeface="Arial Nova"/>
              </a:rPr>
              <a:t> Students depend on one another’s contributions and regulate progress together.</a:t>
            </a:r>
          </a:p>
        </p:txBody>
      </p:sp>
      <p:sp>
        <p:nvSpPr>
          <p:cNvPr name="TextBox 7" id="7"/>
          <p:cNvSpPr txBox="true"/>
          <p:nvPr/>
        </p:nvSpPr>
        <p:spPr>
          <a:xfrm rot="0">
            <a:off x="1796388" y="5937079"/>
            <a:ext cx="15462912" cy="1461770"/>
          </a:xfrm>
          <a:prstGeom prst="rect">
            <a:avLst/>
          </a:prstGeom>
        </p:spPr>
        <p:txBody>
          <a:bodyPr anchor="t" rtlCol="false" tIns="0" lIns="0" bIns="0" rIns="0">
            <a:spAutoFit/>
          </a:bodyPr>
          <a:lstStyle/>
          <a:p>
            <a:pPr algn="l">
              <a:lnSpc>
                <a:spcPts val="2860"/>
              </a:lnSpc>
            </a:pPr>
            <a:r>
              <a:rPr lang="en-US" sz="2600" b="true">
                <a:solidFill>
                  <a:srgbClr val="D299B7"/>
                </a:solidFill>
                <a:latin typeface="Arial Nova Bold"/>
                <a:ea typeface="Arial Nova Bold"/>
                <a:cs typeface="Arial Nova Bold"/>
                <a:sym typeface="Arial Nova Bold"/>
              </a:rPr>
              <a:t>Whole-class discussion where a few students dominate the conversation:</a:t>
            </a:r>
          </a:p>
          <a:p>
            <a:pPr algn="l">
              <a:lnSpc>
                <a:spcPts val="2860"/>
              </a:lnSpc>
            </a:pPr>
            <a:r>
              <a:rPr lang="en-US" sz="2600">
                <a:solidFill>
                  <a:srgbClr val="706D64"/>
                </a:solidFill>
                <a:latin typeface="Arial Nova"/>
                <a:ea typeface="Arial Nova"/>
                <a:cs typeface="Arial Nova"/>
                <a:sym typeface="Arial Nova"/>
              </a:rPr>
              <a:t>If only a few voices dominate a whole-class discussion, the activity provides </a:t>
            </a:r>
            <a:r>
              <a:rPr lang="en-US" sz="2600" b="true">
                <a:solidFill>
                  <a:srgbClr val="706D64"/>
                </a:solidFill>
                <a:latin typeface="Arial Nova Bold"/>
                <a:ea typeface="Arial Nova Bold"/>
                <a:cs typeface="Arial Nova Bold"/>
                <a:sym typeface="Arial Nova Bold"/>
              </a:rPr>
              <a:t>limited co-regulation.</a:t>
            </a:r>
            <a:r>
              <a:rPr lang="en-US" sz="2600">
                <a:solidFill>
                  <a:srgbClr val="706D64"/>
                </a:solidFill>
                <a:latin typeface="Arial Nova"/>
                <a:ea typeface="Arial Nova"/>
                <a:cs typeface="Arial Nova"/>
                <a:sym typeface="Arial Nova"/>
              </a:rPr>
              <a:t> Genuine </a:t>
            </a:r>
            <a:r>
              <a:rPr lang="en-US" sz="2600">
                <a:solidFill>
                  <a:srgbClr val="706D64"/>
                </a:solidFill>
                <a:latin typeface="Arial Nova"/>
                <a:ea typeface="Arial Nova"/>
                <a:cs typeface="Arial Nova"/>
                <a:sym typeface="Arial Nova"/>
              </a:rPr>
              <a:t>co-regulation</a:t>
            </a:r>
            <a:r>
              <a:rPr lang="en-US" sz="2600">
                <a:solidFill>
                  <a:srgbClr val="706D64"/>
                </a:solidFill>
                <a:latin typeface="Arial Nova"/>
                <a:ea typeface="Arial Nova"/>
                <a:cs typeface="Arial Nova"/>
                <a:sym typeface="Arial Nova"/>
              </a:rPr>
              <a:t> happens when responsibility and participation are distributed more evenly by structuring turn-taking, assigning discussion roles, or using small-group formats. </a:t>
            </a:r>
          </a:p>
        </p:txBody>
      </p:sp>
      <p:sp>
        <p:nvSpPr>
          <p:cNvPr name="TextBox 8" id="8"/>
          <p:cNvSpPr txBox="true"/>
          <p:nvPr/>
        </p:nvSpPr>
        <p:spPr>
          <a:xfrm rot="0">
            <a:off x="1796388" y="7799713"/>
            <a:ext cx="15462912" cy="1099820"/>
          </a:xfrm>
          <a:prstGeom prst="rect">
            <a:avLst/>
          </a:prstGeom>
        </p:spPr>
        <p:txBody>
          <a:bodyPr anchor="t" rtlCol="false" tIns="0" lIns="0" bIns="0" rIns="0">
            <a:spAutoFit/>
          </a:bodyPr>
          <a:lstStyle/>
          <a:p>
            <a:pPr algn="l">
              <a:lnSpc>
                <a:spcPts val="2860"/>
              </a:lnSpc>
            </a:pPr>
            <a:r>
              <a:rPr lang="en-US" sz="2600" b="true">
                <a:solidFill>
                  <a:srgbClr val="D299B7"/>
                </a:solidFill>
                <a:latin typeface="Arial Nova Bold"/>
                <a:ea typeface="Arial Nova Bold"/>
                <a:cs typeface="Arial Nova Bold"/>
                <a:sym typeface="Arial Nova Bold"/>
              </a:rPr>
              <a:t>Independent reading log </a:t>
            </a:r>
          </a:p>
          <a:p>
            <a:pPr algn="l">
              <a:lnSpc>
                <a:spcPts val="2860"/>
              </a:lnSpc>
            </a:pPr>
            <a:r>
              <a:rPr lang="en-US" sz="2600">
                <a:solidFill>
                  <a:srgbClr val="706D64"/>
                </a:solidFill>
                <a:latin typeface="Arial Nova"/>
                <a:ea typeface="Arial Nova"/>
                <a:cs typeface="Arial Nova"/>
                <a:sym typeface="Arial Nova"/>
              </a:rPr>
              <a:t>An independent reading log involves reflection and monitoring, but it’s done individually. This makes </a:t>
            </a:r>
            <a:r>
              <a:rPr lang="en-US" sz="2600">
                <a:solidFill>
                  <a:srgbClr val="706D64"/>
                </a:solidFill>
                <a:latin typeface="Arial Nova"/>
                <a:ea typeface="Arial Nova"/>
                <a:cs typeface="Arial Nova"/>
                <a:sym typeface="Arial Nova"/>
              </a:rPr>
              <a:t>it </a:t>
            </a:r>
            <a:r>
              <a:rPr lang="en-US" sz="2600" b="true">
                <a:solidFill>
                  <a:srgbClr val="706D64"/>
                </a:solidFill>
                <a:latin typeface="Arial Nova Bold"/>
                <a:ea typeface="Arial Nova Bold"/>
                <a:cs typeface="Arial Nova Bold"/>
                <a:sym typeface="Arial Nova Bold"/>
              </a:rPr>
              <a:t>low in co-regulation</a:t>
            </a:r>
            <a:r>
              <a:rPr lang="en-US" sz="2600">
                <a:solidFill>
                  <a:srgbClr val="706D64"/>
                </a:solidFill>
                <a:latin typeface="Arial Nova"/>
                <a:ea typeface="Arial Nova"/>
                <a:cs typeface="Arial Nova"/>
                <a:sym typeface="Arial Nova"/>
              </a:rPr>
              <a:t>,</a:t>
            </a:r>
            <a:r>
              <a:rPr lang="en-US" sz="2600">
                <a:solidFill>
                  <a:srgbClr val="706D64"/>
                </a:solidFill>
                <a:latin typeface="Arial Nova"/>
                <a:ea typeface="Arial Nova"/>
                <a:cs typeface="Arial Nova"/>
                <a:sym typeface="Arial Nova"/>
              </a:rPr>
              <a:t> since there is little to no peer interaction or shared responsibility.</a:t>
            </a:r>
          </a:p>
        </p:txBody>
      </p:sp>
    </p:spTree>
  </p:cSld>
  <p:clrMapOvr>
    <a:masterClrMapping/>
  </p:clrMapOvr>
</p:sld>
</file>

<file path=ppt/slides/slide24.xml><?xml version="1.0" encoding="utf-8"?>
<p:sld xmlns:p="http://schemas.openxmlformats.org/presentationml/2006/main" xmlns:a="http://schemas.openxmlformats.org/drawingml/2006/main" xmlns:r="http://schemas.openxmlformats.org/officeDocument/2006/relationships">
  <p:cSld>
    <p:bg>
      <p:bgPr>
        <a:solidFill>
          <a:srgbClr val="C88EAD"/>
        </a:solidFill>
      </p:bgPr>
    </p:bg>
    <p:spTree>
      <p:nvGrpSpPr>
        <p:cNvPr id="1" name=""/>
        <p:cNvGrpSpPr/>
        <p:nvPr/>
      </p:nvGrpSpPr>
      <p:grpSpPr>
        <a:xfrm>
          <a:off x="0" y="0"/>
          <a:ext cx="0" cy="0"/>
          <a:chOff x="0" y="0"/>
          <a:chExt cx="0" cy="0"/>
        </a:xfrm>
      </p:grpSpPr>
      <p:sp>
        <p:nvSpPr>
          <p:cNvPr name="TextBox 2" id="2"/>
          <p:cNvSpPr txBox="true"/>
          <p:nvPr/>
        </p:nvSpPr>
        <p:spPr>
          <a:xfrm rot="0">
            <a:off x="1028700" y="5398257"/>
            <a:ext cx="9632656" cy="902970"/>
          </a:xfrm>
          <a:prstGeom prst="rect">
            <a:avLst/>
          </a:prstGeom>
        </p:spPr>
        <p:txBody>
          <a:bodyPr anchor="t" rtlCol="false" tIns="0" lIns="0" bIns="0" rIns="0">
            <a:spAutoFit/>
          </a:bodyPr>
          <a:lstStyle/>
          <a:p>
            <a:pPr algn="l">
              <a:lnSpc>
                <a:spcPts val="3540"/>
              </a:lnSpc>
            </a:pPr>
            <a:r>
              <a:rPr lang="en-US" sz="3000">
                <a:solidFill>
                  <a:srgbClr val="1F4152"/>
                </a:solidFill>
                <a:latin typeface="Arial Nova"/>
                <a:ea typeface="Arial Nova"/>
                <a:cs typeface="Arial Nova"/>
                <a:sym typeface="Arial Nova"/>
              </a:rPr>
              <a:t>What instructions and supports would y</a:t>
            </a:r>
            <a:r>
              <a:rPr lang="en-US" sz="3000">
                <a:solidFill>
                  <a:srgbClr val="1F4152"/>
                </a:solidFill>
                <a:latin typeface="Arial Nova"/>
                <a:ea typeface="Arial Nova"/>
                <a:cs typeface="Arial Nova"/>
                <a:sym typeface="Arial Nova"/>
              </a:rPr>
              <a:t>ou include to guide students?</a:t>
            </a:r>
          </a:p>
        </p:txBody>
      </p:sp>
      <p:sp>
        <p:nvSpPr>
          <p:cNvPr name="TextBox 3" id="3"/>
          <p:cNvSpPr txBox="true"/>
          <p:nvPr/>
        </p:nvSpPr>
        <p:spPr>
          <a:xfrm rot="0">
            <a:off x="1028700" y="3778372"/>
            <a:ext cx="9632656" cy="1181735"/>
          </a:xfrm>
          <a:prstGeom prst="rect">
            <a:avLst/>
          </a:prstGeom>
        </p:spPr>
        <p:txBody>
          <a:bodyPr anchor="t" rtlCol="false" tIns="0" lIns="0" bIns="0" rIns="0">
            <a:spAutoFit/>
          </a:bodyPr>
          <a:lstStyle/>
          <a:p>
            <a:pPr algn="l">
              <a:lnSpc>
                <a:spcPts val="4720"/>
              </a:lnSpc>
            </a:pPr>
            <a:r>
              <a:rPr lang="en-US" sz="4000">
                <a:solidFill>
                  <a:srgbClr val="1F4152"/>
                </a:solidFill>
                <a:latin typeface="Arial Nova"/>
                <a:ea typeface="Arial Nova"/>
                <a:cs typeface="Arial Nova"/>
                <a:sym typeface="Arial Nova"/>
              </a:rPr>
              <a:t>Design a classroom task that promotes co-regulation. </a:t>
            </a:r>
          </a:p>
        </p:txBody>
      </p:sp>
      <p:grpSp>
        <p:nvGrpSpPr>
          <p:cNvPr name="Group 4" id="4"/>
          <p:cNvGrpSpPr/>
          <p:nvPr/>
        </p:nvGrpSpPr>
        <p:grpSpPr>
          <a:xfrm rot="0">
            <a:off x="12203275" y="1779073"/>
            <a:ext cx="5539667" cy="5539667"/>
            <a:chOff x="0" y="0"/>
            <a:chExt cx="812800" cy="812800"/>
          </a:xfrm>
        </p:grpSpPr>
        <p:sp>
          <p:nvSpPr>
            <p:cNvPr name="Freeform 5" id="5"/>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8E"/>
            </a:solidFill>
          </p:spPr>
        </p:sp>
        <p:sp>
          <p:nvSpPr>
            <p:cNvPr name="TextBox 6" id="6"/>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7" id="7"/>
          <p:cNvSpPr/>
          <p:nvPr/>
        </p:nvSpPr>
        <p:spPr>
          <a:xfrm flipH="false" flipV="false" rot="0">
            <a:off x="12589080" y="2847543"/>
            <a:ext cx="3291960" cy="7439457"/>
          </a:xfrm>
          <a:custGeom>
            <a:avLst/>
            <a:gdLst/>
            <a:ahLst/>
            <a:cxnLst/>
            <a:rect r="r" b="b" t="t" l="l"/>
            <a:pathLst>
              <a:path h="7439457" w="3291960">
                <a:moveTo>
                  <a:pt x="0" y="0"/>
                </a:moveTo>
                <a:lnTo>
                  <a:pt x="3291960" y="0"/>
                </a:lnTo>
                <a:lnTo>
                  <a:pt x="3291960" y="7439457"/>
                </a:lnTo>
                <a:lnTo>
                  <a:pt x="0" y="743945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4"/>
            <a:stretch>
              <a:fillRect l="0" t="-37623" r="0" b="-33187"/>
            </a:stretch>
          </a:blipFill>
        </p:spPr>
      </p:sp>
      <p:grpSp>
        <p:nvGrpSpPr>
          <p:cNvPr name="Group 9" id="9"/>
          <p:cNvGrpSpPr/>
          <p:nvPr/>
        </p:nvGrpSpPr>
        <p:grpSpPr>
          <a:xfrm rot="0">
            <a:off x="1028700" y="3085142"/>
            <a:ext cx="9018830" cy="247973"/>
            <a:chOff x="0" y="0"/>
            <a:chExt cx="12025106" cy="330631"/>
          </a:xfrm>
        </p:grpSpPr>
        <p:sp>
          <p:nvSpPr>
            <p:cNvPr name="Freeform 10" id="10"/>
            <p:cNvSpPr/>
            <p:nvPr/>
          </p:nvSpPr>
          <p:spPr>
            <a:xfrm flipH="false" flipV="false" rot="0">
              <a:off x="0" y="0"/>
              <a:ext cx="9753600" cy="330631"/>
            </a:xfrm>
            <a:custGeom>
              <a:avLst/>
              <a:gdLst/>
              <a:ahLst/>
              <a:cxnLst/>
              <a:rect r="r" b="b" t="t" l="l"/>
              <a:pathLst>
                <a:path h="330631" w="9753600">
                  <a:moveTo>
                    <a:pt x="0" y="0"/>
                  </a:moveTo>
                  <a:lnTo>
                    <a:pt x="9753600" y="0"/>
                  </a:lnTo>
                  <a:lnTo>
                    <a:pt x="9753600" y="330631"/>
                  </a:lnTo>
                  <a:lnTo>
                    <a:pt x="0" y="3306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0066997" y="0"/>
              <a:ext cx="1958109" cy="330631"/>
            </a:xfrm>
            <a:custGeom>
              <a:avLst/>
              <a:gdLst/>
              <a:ahLst/>
              <a:cxnLst/>
              <a:rect r="r" b="b" t="t" l="l"/>
              <a:pathLst>
                <a:path h="330631" w="1958109">
                  <a:moveTo>
                    <a:pt x="0" y="0"/>
                  </a:moveTo>
                  <a:lnTo>
                    <a:pt x="1958109" y="0"/>
                  </a:lnTo>
                  <a:lnTo>
                    <a:pt x="1958109" y="330631"/>
                  </a:lnTo>
                  <a:lnTo>
                    <a:pt x="0" y="330631"/>
                  </a:lnTo>
                  <a:lnTo>
                    <a:pt x="0" y="0"/>
                  </a:lnTo>
                  <a:close/>
                </a:path>
              </a:pathLst>
            </a:custGeom>
            <a:blipFill>
              <a:blip r:embed="rId5">
                <a:extLst>
                  <a:ext uri="{96DAC541-7B7A-43D3-8B79-37D633B846F1}">
                    <asvg:svgBlip xmlns:asvg="http://schemas.microsoft.com/office/drawing/2016/SVG/main" r:embed="rId6"/>
                  </a:ext>
                </a:extLst>
              </a:blip>
              <a:stretch>
                <a:fillRect l="0" t="0" r="-398113" b="0"/>
              </a:stretch>
            </a:blipFill>
          </p:spPr>
        </p:sp>
      </p:grpSp>
      <p:sp>
        <p:nvSpPr>
          <p:cNvPr name="TextBox 12" id="12"/>
          <p:cNvSpPr txBox="true"/>
          <p:nvPr/>
        </p:nvSpPr>
        <p:spPr>
          <a:xfrm rot="0">
            <a:off x="1028700" y="1314018"/>
            <a:ext cx="9632656" cy="1533525"/>
          </a:xfrm>
          <a:prstGeom prst="rect">
            <a:avLst/>
          </a:prstGeom>
        </p:spPr>
        <p:txBody>
          <a:bodyPr anchor="t" rtlCol="false" tIns="0" lIns="0" bIns="0" rIns="0">
            <a:spAutoFit/>
          </a:bodyPr>
          <a:lstStyle/>
          <a:p>
            <a:pPr algn="l">
              <a:lnSpc>
                <a:spcPts val="12599"/>
              </a:lnSpc>
            </a:pPr>
            <a:r>
              <a:rPr lang="en-US" sz="9000">
                <a:solidFill>
                  <a:srgbClr val="FFFFFF"/>
                </a:solidFill>
                <a:latin typeface="Arial Nova"/>
                <a:ea typeface="Arial Nova"/>
                <a:cs typeface="Arial Nova"/>
                <a:sym typeface="Arial Nova"/>
              </a:rPr>
              <a:t>Reflection</a:t>
            </a:r>
          </a:p>
        </p:txBody>
      </p:sp>
    </p:spTree>
  </p:cSld>
  <p:clrMapOvr>
    <a:masterClrMapping/>
  </p:clrMapOvr>
</p:sld>
</file>

<file path=ppt/slides/slide25.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300055" y="-6737256"/>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C88EAD"/>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TextBox 7" id="7"/>
          <p:cNvSpPr txBox="true"/>
          <p:nvPr/>
        </p:nvSpPr>
        <p:spPr>
          <a:xfrm rot="0">
            <a:off x="1028700" y="1517308"/>
            <a:ext cx="6572250" cy="3707130"/>
          </a:xfrm>
          <a:prstGeom prst="rect">
            <a:avLst/>
          </a:prstGeom>
        </p:spPr>
        <p:txBody>
          <a:bodyPr anchor="t" rtlCol="false" tIns="0" lIns="0" bIns="0" rIns="0">
            <a:spAutoFit/>
          </a:bodyPr>
          <a:lstStyle/>
          <a:p>
            <a:pPr algn="l">
              <a:lnSpc>
                <a:spcPts val="7200"/>
              </a:lnSpc>
            </a:pPr>
            <a:r>
              <a:rPr lang="en-US" sz="7200">
                <a:solidFill>
                  <a:srgbClr val="1F4152"/>
                </a:solidFill>
                <a:latin typeface="Arial Nova"/>
                <a:ea typeface="Arial Nova"/>
                <a:cs typeface="Arial Nova"/>
                <a:sym typeface="Arial Nova"/>
              </a:rPr>
              <a:t>Navigating challenges and building resilience</a:t>
            </a:r>
          </a:p>
        </p:txBody>
      </p:sp>
      <p:sp>
        <p:nvSpPr>
          <p:cNvPr name="Freeform 8" id="8"/>
          <p:cNvSpPr/>
          <p:nvPr/>
        </p:nvSpPr>
        <p:spPr>
          <a:xfrm flipH="false" flipV="false" rot="0">
            <a:off x="1028700" y="5433956"/>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4">
              <a:extLst>
                <a:ext uri="{96DAC541-7B7A-43D3-8B79-37D633B846F1}">
                  <asvg:svgBlip xmlns:asvg="http://schemas.microsoft.com/office/drawing/2016/SVG/main" r:embed="rId5"/>
                </a:ext>
              </a:extLst>
            </a:blip>
            <a:stretch>
              <a:fillRect l="0" t="0" r="-22016" b="0"/>
            </a:stretch>
          </a:blipFill>
        </p:spPr>
      </p:sp>
      <p:sp>
        <p:nvSpPr>
          <p:cNvPr name="TextBox 9" id="9"/>
          <p:cNvSpPr txBox="true"/>
          <p:nvPr/>
        </p:nvSpPr>
        <p:spPr>
          <a:xfrm rot="0">
            <a:off x="1028700" y="5973971"/>
            <a:ext cx="5775146" cy="1571625"/>
          </a:xfrm>
          <a:prstGeom prst="rect">
            <a:avLst/>
          </a:prstGeom>
        </p:spPr>
        <p:txBody>
          <a:bodyPr anchor="t" rtlCol="false" tIns="0" lIns="0" bIns="0" rIns="0">
            <a:spAutoFit/>
          </a:bodyPr>
          <a:lstStyle/>
          <a:p>
            <a:pPr algn="l">
              <a:lnSpc>
                <a:spcPts val="6000"/>
              </a:lnSpc>
            </a:pPr>
            <a:r>
              <a:rPr lang="en-US" sz="6000">
                <a:solidFill>
                  <a:srgbClr val="C88EAD"/>
                </a:solidFill>
                <a:latin typeface="Arial Nova"/>
                <a:ea typeface="Arial Nova"/>
                <a:cs typeface="Arial Nova"/>
                <a:sym typeface="Arial Nova"/>
              </a:rPr>
              <a:t>Common challenges</a:t>
            </a:r>
          </a:p>
        </p:txBody>
      </p:sp>
      <p:sp>
        <p:nvSpPr>
          <p:cNvPr name="Freeform 10" id="10"/>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Freeform 11" id="11"/>
          <p:cNvSpPr/>
          <p:nvPr/>
        </p:nvSpPr>
        <p:spPr>
          <a:xfrm flipH="false" flipV="false" rot="0">
            <a:off x="9731063" y="3091912"/>
            <a:ext cx="718250" cy="735724"/>
          </a:xfrm>
          <a:custGeom>
            <a:avLst/>
            <a:gdLst/>
            <a:ahLst/>
            <a:cxnLst/>
            <a:rect r="r" b="b" t="t" l="l"/>
            <a:pathLst>
              <a:path h="735724" w="718250">
                <a:moveTo>
                  <a:pt x="0" y="0"/>
                </a:moveTo>
                <a:lnTo>
                  <a:pt x="718250" y="0"/>
                </a:lnTo>
                <a:lnTo>
                  <a:pt x="718250" y="735724"/>
                </a:lnTo>
                <a:lnTo>
                  <a:pt x="0" y="7357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731063" y="5224438"/>
            <a:ext cx="718250" cy="735724"/>
          </a:xfrm>
          <a:custGeom>
            <a:avLst/>
            <a:gdLst/>
            <a:ahLst/>
            <a:cxnLst/>
            <a:rect r="r" b="b" t="t" l="l"/>
            <a:pathLst>
              <a:path h="735724" w="718250">
                <a:moveTo>
                  <a:pt x="0" y="0"/>
                </a:moveTo>
                <a:lnTo>
                  <a:pt x="718250" y="0"/>
                </a:lnTo>
                <a:lnTo>
                  <a:pt x="718250" y="735724"/>
                </a:lnTo>
                <a:lnTo>
                  <a:pt x="0" y="7357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9731063" y="7449470"/>
            <a:ext cx="718250" cy="735724"/>
          </a:xfrm>
          <a:custGeom>
            <a:avLst/>
            <a:gdLst/>
            <a:ahLst/>
            <a:cxnLst/>
            <a:rect r="r" b="b" t="t" l="l"/>
            <a:pathLst>
              <a:path h="735724" w="718250">
                <a:moveTo>
                  <a:pt x="0" y="0"/>
                </a:moveTo>
                <a:lnTo>
                  <a:pt x="718250" y="0"/>
                </a:lnTo>
                <a:lnTo>
                  <a:pt x="718250" y="735724"/>
                </a:lnTo>
                <a:lnTo>
                  <a:pt x="0" y="7357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10599727" y="2869224"/>
            <a:ext cx="5211677" cy="1171575"/>
          </a:xfrm>
          <a:prstGeom prst="rect">
            <a:avLst/>
          </a:prstGeom>
        </p:spPr>
        <p:txBody>
          <a:bodyPr anchor="t" rtlCol="false" tIns="0" lIns="0" bIns="0" rIns="0">
            <a:spAutoFit/>
          </a:bodyPr>
          <a:lstStyle/>
          <a:p>
            <a:pPr algn="l">
              <a:lnSpc>
                <a:spcPts val="3000"/>
              </a:lnSpc>
            </a:pPr>
            <a:r>
              <a:rPr lang="en-US" sz="3000" b="true">
                <a:solidFill>
                  <a:srgbClr val="1F4152"/>
                </a:solidFill>
                <a:latin typeface="Arial Nova Bold"/>
                <a:ea typeface="Arial Nova Bold"/>
                <a:cs typeface="Arial Nova Bold"/>
                <a:sym typeface="Arial Nova Bold"/>
              </a:rPr>
              <a:t>C</a:t>
            </a:r>
            <a:r>
              <a:rPr lang="en-US" b="true" sz="3000">
                <a:solidFill>
                  <a:srgbClr val="1F4152"/>
                </a:solidFill>
                <a:latin typeface="Arial Nova Bold"/>
                <a:ea typeface="Arial Nova Bold"/>
                <a:cs typeface="Arial Nova Bold"/>
                <a:sym typeface="Arial Nova Bold"/>
              </a:rPr>
              <a:t>liques or exclusionary groups:</a:t>
            </a:r>
            <a:r>
              <a:rPr lang="en-US" sz="3000">
                <a:solidFill>
                  <a:srgbClr val="1F4152"/>
                </a:solidFill>
                <a:latin typeface="Arial Nova"/>
                <a:ea typeface="Arial Nova"/>
                <a:cs typeface="Arial Nova"/>
                <a:sym typeface="Arial Nova"/>
              </a:rPr>
              <a:t> May prevent inclusive collaboration.</a:t>
            </a:r>
          </a:p>
        </p:txBody>
      </p:sp>
      <p:sp>
        <p:nvSpPr>
          <p:cNvPr name="TextBox 15" id="15"/>
          <p:cNvSpPr txBox="true"/>
          <p:nvPr/>
        </p:nvSpPr>
        <p:spPr>
          <a:xfrm rot="0">
            <a:off x="10599727" y="4662240"/>
            <a:ext cx="5211677" cy="16954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Dom</a:t>
            </a:r>
            <a:r>
              <a:rPr lang="en-US" b="true" sz="3000">
                <a:solidFill>
                  <a:srgbClr val="1F4152"/>
                </a:solidFill>
                <a:latin typeface="Arial Nova Bold"/>
                <a:ea typeface="Arial Nova Bold"/>
                <a:cs typeface="Arial Nova Bold"/>
                <a:sym typeface="Arial Nova Bold"/>
              </a:rPr>
              <a:t>inance or withdrawal: </a:t>
            </a:r>
            <a:r>
              <a:rPr lang="en-US" sz="3000">
                <a:solidFill>
                  <a:srgbClr val="1F4152"/>
                </a:solidFill>
                <a:latin typeface="Arial Nova"/>
                <a:ea typeface="Arial Nova"/>
                <a:cs typeface="Arial Nova"/>
                <a:sym typeface="Arial Nova"/>
              </a:rPr>
              <a:t>Some students over-contribute while others avoid participating.</a:t>
            </a:r>
          </a:p>
        </p:txBody>
      </p:sp>
      <p:sp>
        <p:nvSpPr>
          <p:cNvPr name="TextBox 16" id="16"/>
          <p:cNvSpPr txBox="true"/>
          <p:nvPr/>
        </p:nvSpPr>
        <p:spPr>
          <a:xfrm rot="0">
            <a:off x="10599727" y="6979132"/>
            <a:ext cx="6154655" cy="16954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Cultural and soc</a:t>
            </a:r>
            <a:r>
              <a:rPr lang="en-US" b="true" sz="3000">
                <a:solidFill>
                  <a:srgbClr val="1F4152"/>
                </a:solidFill>
                <a:latin typeface="Arial Nova Bold"/>
                <a:ea typeface="Arial Nova Bold"/>
                <a:cs typeface="Arial Nova Bold"/>
                <a:sym typeface="Arial Nova Bold"/>
              </a:rPr>
              <a:t>ial barriers: </a:t>
            </a:r>
            <a:r>
              <a:rPr lang="en-US" sz="3000">
                <a:solidFill>
                  <a:srgbClr val="1F4152"/>
                </a:solidFill>
                <a:latin typeface="Arial Nova"/>
                <a:ea typeface="Arial Nova"/>
                <a:cs typeface="Arial Nova"/>
                <a:sym typeface="Arial Nova"/>
              </a:rPr>
              <a:t>Differences in communication norms or prior experience can hinder connection.</a:t>
            </a:r>
          </a:p>
        </p:txBody>
      </p:sp>
    </p:spTree>
  </p:cSld>
  <p:clrMapOvr>
    <a:masterClrMapping/>
  </p:clrMapOvr>
</p:sld>
</file>

<file path=ppt/slides/slide26.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300055" y="-6737256"/>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C88EAD"/>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TextBox 7" id="7"/>
          <p:cNvSpPr txBox="true"/>
          <p:nvPr/>
        </p:nvSpPr>
        <p:spPr>
          <a:xfrm rot="0">
            <a:off x="1028700" y="1476658"/>
            <a:ext cx="6572250" cy="3707130"/>
          </a:xfrm>
          <a:prstGeom prst="rect">
            <a:avLst/>
          </a:prstGeom>
        </p:spPr>
        <p:txBody>
          <a:bodyPr anchor="t" rtlCol="false" tIns="0" lIns="0" bIns="0" rIns="0">
            <a:spAutoFit/>
          </a:bodyPr>
          <a:lstStyle/>
          <a:p>
            <a:pPr algn="l">
              <a:lnSpc>
                <a:spcPts val="7200"/>
              </a:lnSpc>
            </a:pPr>
            <a:r>
              <a:rPr lang="en-US" sz="7200">
                <a:solidFill>
                  <a:srgbClr val="1F4152"/>
                </a:solidFill>
                <a:latin typeface="Arial Nova"/>
                <a:ea typeface="Arial Nova"/>
                <a:cs typeface="Arial Nova"/>
                <a:sym typeface="Arial Nova"/>
              </a:rPr>
              <a:t>Navigating challenges and building resilience</a:t>
            </a:r>
          </a:p>
        </p:txBody>
      </p:sp>
      <p:sp>
        <p:nvSpPr>
          <p:cNvPr name="Freeform 8" id="8"/>
          <p:cNvSpPr/>
          <p:nvPr/>
        </p:nvSpPr>
        <p:spPr>
          <a:xfrm flipH="false" flipV="false" rot="0">
            <a:off x="1028700" y="5433956"/>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4">
              <a:extLst>
                <a:ext uri="{96DAC541-7B7A-43D3-8B79-37D633B846F1}">
                  <asvg:svgBlip xmlns:asvg="http://schemas.microsoft.com/office/drawing/2016/SVG/main" r:embed="rId5"/>
                </a:ext>
              </a:extLst>
            </a:blip>
            <a:stretch>
              <a:fillRect l="0" t="0" r="-22016" b="0"/>
            </a:stretch>
          </a:blipFill>
        </p:spPr>
      </p:sp>
      <p:sp>
        <p:nvSpPr>
          <p:cNvPr name="TextBox 9" id="9"/>
          <p:cNvSpPr txBox="true"/>
          <p:nvPr/>
        </p:nvSpPr>
        <p:spPr>
          <a:xfrm rot="0">
            <a:off x="1028700" y="5973971"/>
            <a:ext cx="5775146" cy="1571625"/>
          </a:xfrm>
          <a:prstGeom prst="rect">
            <a:avLst/>
          </a:prstGeom>
        </p:spPr>
        <p:txBody>
          <a:bodyPr anchor="t" rtlCol="false" tIns="0" lIns="0" bIns="0" rIns="0">
            <a:spAutoFit/>
          </a:bodyPr>
          <a:lstStyle/>
          <a:p>
            <a:pPr algn="l">
              <a:lnSpc>
                <a:spcPts val="6000"/>
              </a:lnSpc>
            </a:pPr>
            <a:r>
              <a:rPr lang="en-US" sz="6000">
                <a:solidFill>
                  <a:srgbClr val="C88EAD"/>
                </a:solidFill>
                <a:latin typeface="Arial Nova"/>
                <a:ea typeface="Arial Nova"/>
                <a:cs typeface="Arial Nova"/>
                <a:sym typeface="Arial Nova"/>
              </a:rPr>
              <a:t>Teachers can respond by</a:t>
            </a:r>
          </a:p>
        </p:txBody>
      </p:sp>
      <p:sp>
        <p:nvSpPr>
          <p:cNvPr name="Freeform 10" id="10"/>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Freeform 11" id="11"/>
          <p:cNvSpPr/>
          <p:nvPr/>
        </p:nvSpPr>
        <p:spPr>
          <a:xfrm flipH="false" flipV="false" rot="0">
            <a:off x="9731063" y="3091912"/>
            <a:ext cx="718250" cy="735724"/>
          </a:xfrm>
          <a:custGeom>
            <a:avLst/>
            <a:gdLst/>
            <a:ahLst/>
            <a:cxnLst/>
            <a:rect r="r" b="b" t="t" l="l"/>
            <a:pathLst>
              <a:path h="735724" w="718250">
                <a:moveTo>
                  <a:pt x="0" y="0"/>
                </a:moveTo>
                <a:lnTo>
                  <a:pt x="718250" y="0"/>
                </a:lnTo>
                <a:lnTo>
                  <a:pt x="718250" y="735724"/>
                </a:lnTo>
                <a:lnTo>
                  <a:pt x="0" y="7357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731063" y="4834976"/>
            <a:ext cx="718250" cy="735724"/>
          </a:xfrm>
          <a:custGeom>
            <a:avLst/>
            <a:gdLst/>
            <a:ahLst/>
            <a:cxnLst/>
            <a:rect r="r" b="b" t="t" l="l"/>
            <a:pathLst>
              <a:path h="735724" w="718250">
                <a:moveTo>
                  <a:pt x="0" y="0"/>
                </a:moveTo>
                <a:lnTo>
                  <a:pt x="718250" y="0"/>
                </a:lnTo>
                <a:lnTo>
                  <a:pt x="718250" y="735724"/>
                </a:lnTo>
                <a:lnTo>
                  <a:pt x="0" y="7357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9731063" y="6653860"/>
            <a:ext cx="718250" cy="735724"/>
          </a:xfrm>
          <a:custGeom>
            <a:avLst/>
            <a:gdLst/>
            <a:ahLst/>
            <a:cxnLst/>
            <a:rect r="r" b="b" t="t" l="l"/>
            <a:pathLst>
              <a:path h="735724" w="718250">
                <a:moveTo>
                  <a:pt x="0" y="0"/>
                </a:moveTo>
                <a:lnTo>
                  <a:pt x="718250" y="0"/>
                </a:lnTo>
                <a:lnTo>
                  <a:pt x="718250" y="735723"/>
                </a:lnTo>
                <a:lnTo>
                  <a:pt x="0" y="735723"/>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10599727" y="2869224"/>
            <a:ext cx="5211677" cy="1171575"/>
          </a:xfrm>
          <a:prstGeom prst="rect">
            <a:avLst/>
          </a:prstGeom>
        </p:spPr>
        <p:txBody>
          <a:bodyPr anchor="t" rtlCol="false" tIns="0" lIns="0" bIns="0" rIns="0">
            <a:spAutoFit/>
          </a:bodyPr>
          <a:lstStyle/>
          <a:p>
            <a:pPr algn="l">
              <a:lnSpc>
                <a:spcPts val="3000"/>
              </a:lnSpc>
            </a:pPr>
            <a:r>
              <a:rPr lang="en-US" sz="3000" b="true">
                <a:solidFill>
                  <a:srgbClr val="1F4152"/>
                </a:solidFill>
                <a:latin typeface="Arial Nova Bold"/>
                <a:ea typeface="Arial Nova Bold"/>
                <a:cs typeface="Arial Nova Bold"/>
                <a:sym typeface="Arial Nova Bold"/>
              </a:rPr>
              <a:t>Assigning structured roles: </a:t>
            </a:r>
            <a:r>
              <a:rPr lang="en-US" sz="3000">
                <a:solidFill>
                  <a:srgbClr val="1F4152"/>
                </a:solidFill>
                <a:latin typeface="Arial Nova"/>
                <a:ea typeface="Arial Nova"/>
                <a:cs typeface="Arial Nova"/>
                <a:sym typeface="Arial Nova"/>
              </a:rPr>
              <a:t>Equalizes voice and responsibility.</a:t>
            </a:r>
          </a:p>
        </p:txBody>
      </p:sp>
      <p:sp>
        <p:nvSpPr>
          <p:cNvPr name="TextBox 15" id="15"/>
          <p:cNvSpPr txBox="true"/>
          <p:nvPr/>
        </p:nvSpPr>
        <p:spPr>
          <a:xfrm rot="0">
            <a:off x="10599727" y="4516848"/>
            <a:ext cx="5211677" cy="12763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Rotating group composition: </a:t>
            </a:r>
            <a:r>
              <a:rPr lang="en-US" sz="3000">
                <a:solidFill>
                  <a:srgbClr val="1F4152"/>
                </a:solidFill>
                <a:latin typeface="Arial Nova"/>
                <a:ea typeface="Arial Nova"/>
                <a:cs typeface="Arial Nova"/>
                <a:sym typeface="Arial Nova"/>
              </a:rPr>
              <a:t>Encourages broader peer interaction.</a:t>
            </a:r>
          </a:p>
        </p:txBody>
      </p:sp>
      <p:sp>
        <p:nvSpPr>
          <p:cNvPr name="TextBox 16" id="16"/>
          <p:cNvSpPr txBox="true"/>
          <p:nvPr/>
        </p:nvSpPr>
        <p:spPr>
          <a:xfrm rot="0">
            <a:off x="10599727" y="6269246"/>
            <a:ext cx="6154655" cy="12763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Using empathy-building strategies: </a:t>
            </a:r>
            <a:r>
              <a:rPr lang="en-US" sz="3000">
                <a:solidFill>
                  <a:srgbClr val="1F4152"/>
                </a:solidFill>
                <a:latin typeface="Arial Nova"/>
                <a:ea typeface="Arial Nova"/>
                <a:cs typeface="Arial Nova"/>
                <a:sym typeface="Arial Nova"/>
              </a:rPr>
              <a:t>Circle time, stories, or personal reflection activities.</a:t>
            </a:r>
          </a:p>
        </p:txBody>
      </p:sp>
    </p:spTree>
  </p:cSld>
  <p:clrMapOvr>
    <a:masterClrMapping/>
  </p:clrMapOvr>
</p:sld>
</file>

<file path=ppt/slides/slide27.xml><?xml version="1.0" encoding="utf-8"?>
<p:sld xmlns:p="http://schemas.openxmlformats.org/presentationml/2006/main" xmlns:a="http://schemas.openxmlformats.org/drawingml/2006/main" xmlns:r="http://schemas.openxmlformats.org/officeDocument/2006/relationships">
  <p:cSld>
    <p:bg>
      <p:bgPr>
        <a:solidFill>
          <a:srgbClr val="C88EAD"/>
        </a:solidFill>
      </p:bgPr>
    </p:bg>
    <p:spTree>
      <p:nvGrpSpPr>
        <p:cNvPr id="1" name=""/>
        <p:cNvGrpSpPr/>
        <p:nvPr/>
      </p:nvGrpSpPr>
      <p:grpSpPr>
        <a:xfrm>
          <a:off x="0" y="0"/>
          <a:ext cx="0" cy="0"/>
          <a:chOff x="0" y="0"/>
          <a:chExt cx="0" cy="0"/>
        </a:xfrm>
      </p:grpSpPr>
      <p:grpSp>
        <p:nvGrpSpPr>
          <p:cNvPr name="Group 2" id="2"/>
          <p:cNvGrpSpPr/>
          <p:nvPr/>
        </p:nvGrpSpPr>
        <p:grpSpPr>
          <a:xfrm rot="0">
            <a:off x="13708248" y="4372425"/>
            <a:ext cx="4057725" cy="4057725"/>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98E"/>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5" id="5"/>
          <p:cNvSpPr/>
          <p:nvPr/>
        </p:nvSpPr>
        <p:spPr>
          <a:xfrm flipH="false" flipV="false" rot="0">
            <a:off x="14297146" y="5636750"/>
            <a:ext cx="2099933" cy="4745610"/>
          </a:xfrm>
          <a:custGeom>
            <a:avLst/>
            <a:gdLst/>
            <a:ahLst/>
            <a:cxnLst/>
            <a:rect r="r" b="b" t="t" l="l"/>
            <a:pathLst>
              <a:path h="4745610" w="2099933">
                <a:moveTo>
                  <a:pt x="0" y="0"/>
                </a:moveTo>
                <a:lnTo>
                  <a:pt x="2099933" y="0"/>
                </a:lnTo>
                <a:lnTo>
                  <a:pt x="2099933" y="4745610"/>
                </a:lnTo>
                <a:lnTo>
                  <a:pt x="0" y="474561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4"/>
            <a:stretch>
              <a:fillRect l="0" t="-37623" r="0" b="-33187"/>
            </a:stretch>
          </a:blipFill>
        </p:spPr>
      </p:sp>
      <p:graphicFrame>
        <p:nvGraphicFramePr>
          <p:cNvPr name="Table 7" id="7"/>
          <p:cNvGraphicFramePr>
            <a:graphicFrameLocks noGrp="true"/>
          </p:cNvGraphicFramePr>
          <p:nvPr/>
        </p:nvGraphicFramePr>
        <p:xfrm>
          <a:off x="1028700" y="4159600"/>
          <a:ext cx="11821318" cy="4610100"/>
        </p:xfrm>
        <a:graphic>
          <a:graphicData uri="http://schemas.openxmlformats.org/drawingml/2006/table">
            <a:tbl>
              <a:tblPr/>
              <a:tblGrid>
                <a:gridCol w="7549081"/>
                <a:gridCol w="1338296"/>
                <a:gridCol w="1582009"/>
                <a:gridCol w="1351932"/>
              </a:tblGrid>
              <a:tr h="1027668">
                <a:tc>
                  <a:txBody>
                    <a:bodyPr anchor="t" rtlCol="false"/>
                    <a:lstStyle/>
                    <a:p>
                      <a:pPr algn="l">
                        <a:lnSpc>
                          <a:spcPts val="3219"/>
                        </a:lnSpc>
                        <a:defRPr/>
                      </a:pPr>
                      <a:r>
                        <a:rPr lang="en-US" sz="2299" b="true">
                          <a:solidFill>
                            <a:srgbClr val="364468"/>
                          </a:solidFill>
                          <a:latin typeface="Arial Nova Bold"/>
                          <a:ea typeface="Arial Nova Bold"/>
                          <a:cs typeface="Arial Nova Bold"/>
                          <a:sym typeface="Arial Nova Bold"/>
                        </a:rPr>
                        <a:t>Rate your comfort level with various strategies </a:t>
                      </a:r>
                      <a:endParaRPr lang="en-US" sz="1100"/>
                    </a:p>
                  </a:txBody>
                  <a:tcPr marL="190500" marR="190500" marT="190500" marB="190500" anchor="ctr">
                    <a:lnL cmpd="sng" algn="ctr" cap="flat" w="38100">
                      <a:solidFill>
                        <a:srgbClr val="C88EAD"/>
                      </a:solidFill>
                      <a:prstDash val="solid"/>
                      <a:round/>
                      <a:headEnd type="none" w="med" len="med"/>
                      <a:tailEnd type="none" w="med" len="med"/>
                    </a:lnL>
                    <a:lnR cmpd="sng" algn="ctr" cap="flat" w="38100">
                      <a:solidFill>
                        <a:srgbClr val="C88EAD"/>
                      </a:solidFill>
                      <a:prstDash val="solid"/>
                      <a:round/>
                      <a:headEnd type="none" w="med" len="med"/>
                      <a:tailEnd type="none" w="med" len="med"/>
                    </a:lnR>
                    <a:lnT cmpd="sng" algn="ctr" cap="flat" w="38100">
                      <a:solidFill>
                        <a:srgbClr val="C88EAD"/>
                      </a:solidFill>
                      <a:prstDash val="solid"/>
                      <a:round/>
                      <a:headEnd type="none" w="med" len="med"/>
                      <a:tailEnd type="none" w="med" len="med"/>
                    </a:lnT>
                    <a:lnB cmpd="sng" algn="ctr" cap="flat" w="38100">
                      <a:solidFill>
                        <a:srgbClr val="C88EAD"/>
                      </a:solidFill>
                      <a:prstDash val="solid"/>
                      <a:round/>
                      <a:headEnd type="none" w="med" len="med"/>
                      <a:tailEnd type="none" w="med" len="med"/>
                    </a:lnB>
                    <a:solidFill>
                      <a:srgbClr val="FFF0DA"/>
                    </a:solidFill>
                  </a:tcPr>
                </a:tc>
                <a:tc>
                  <a:txBody>
                    <a:bodyPr anchor="t" rtlCol="false"/>
                    <a:lstStyle/>
                    <a:p>
                      <a:pPr algn="ctr">
                        <a:lnSpc>
                          <a:spcPts val="2520"/>
                        </a:lnSpc>
                        <a:defRPr/>
                      </a:pPr>
                      <a:r>
                        <a:rPr lang="en-US" b="true" sz="1800">
                          <a:solidFill>
                            <a:srgbClr val="364468"/>
                          </a:solidFill>
                          <a:latin typeface="Arial Nova Bold"/>
                          <a:ea typeface="Arial Nova Bold"/>
                          <a:cs typeface="Arial Nova Bold"/>
                          <a:sym typeface="Arial Nova Bold"/>
                        </a:rPr>
                        <a:t>Never</a:t>
                      </a:r>
                      <a:endParaRPr lang="en-US" sz="1100"/>
                    </a:p>
                  </a:txBody>
                  <a:tcPr marL="190500" marR="190500" marT="190500" marB="190500" anchor="ctr">
                    <a:lnL cmpd="sng" algn="ctr" cap="flat" w="38100">
                      <a:solidFill>
                        <a:srgbClr val="C88EAD"/>
                      </a:solidFill>
                      <a:prstDash val="solid"/>
                      <a:round/>
                      <a:headEnd type="none" w="med" len="med"/>
                      <a:tailEnd type="none" w="med" len="med"/>
                    </a:lnL>
                    <a:lnR cmpd="sng" algn="ctr" cap="flat" w="38100">
                      <a:solidFill>
                        <a:srgbClr val="C88EAD"/>
                      </a:solidFill>
                      <a:prstDash val="solid"/>
                      <a:round/>
                      <a:headEnd type="none" w="med" len="med"/>
                      <a:tailEnd type="none" w="med" len="med"/>
                    </a:lnR>
                    <a:lnT cmpd="sng" algn="ctr" cap="flat" w="38100">
                      <a:solidFill>
                        <a:srgbClr val="C88EAD"/>
                      </a:solidFill>
                      <a:prstDash val="solid"/>
                      <a:round/>
                      <a:headEnd type="none" w="med" len="med"/>
                      <a:tailEnd type="none" w="med" len="med"/>
                    </a:lnT>
                    <a:lnB cmpd="sng" algn="ctr" cap="flat" w="38100">
                      <a:solidFill>
                        <a:srgbClr val="C88EAD"/>
                      </a:solidFill>
                      <a:prstDash val="solid"/>
                      <a:round/>
                      <a:headEnd type="none" w="med" len="med"/>
                      <a:tailEnd type="none" w="med" len="med"/>
                    </a:lnB>
                    <a:solidFill>
                      <a:srgbClr val="FFF0DA"/>
                    </a:solidFill>
                  </a:tcPr>
                </a:tc>
                <a:tc>
                  <a:txBody>
                    <a:bodyPr anchor="t" rtlCol="false"/>
                    <a:lstStyle/>
                    <a:p>
                      <a:pPr algn="ctr">
                        <a:lnSpc>
                          <a:spcPts val="2380"/>
                        </a:lnSpc>
                        <a:defRPr/>
                      </a:pPr>
                      <a:r>
                        <a:rPr lang="en-US" b="true" sz="1700">
                          <a:solidFill>
                            <a:srgbClr val="364468"/>
                          </a:solidFill>
                          <a:latin typeface="Arial Nova Bold"/>
                          <a:ea typeface="Arial Nova Bold"/>
                          <a:cs typeface="Arial Nova Bold"/>
                          <a:sym typeface="Arial Nova Bold"/>
                        </a:rPr>
                        <a:t>Sometimes</a:t>
                      </a:r>
                      <a:endParaRPr lang="en-US" sz="1100"/>
                    </a:p>
                  </a:txBody>
                  <a:tcPr marL="190500" marR="190500" marT="190500" marB="190500" anchor="ctr">
                    <a:lnL cmpd="sng" algn="ctr" cap="flat" w="38100">
                      <a:solidFill>
                        <a:srgbClr val="C88EAD"/>
                      </a:solidFill>
                      <a:prstDash val="solid"/>
                      <a:round/>
                      <a:headEnd type="none" w="med" len="med"/>
                      <a:tailEnd type="none" w="med" len="med"/>
                    </a:lnL>
                    <a:lnR cmpd="sng" algn="ctr" cap="flat" w="38100">
                      <a:solidFill>
                        <a:srgbClr val="C88EAD"/>
                      </a:solidFill>
                      <a:prstDash val="solid"/>
                      <a:round/>
                      <a:headEnd type="none" w="med" len="med"/>
                      <a:tailEnd type="none" w="med" len="med"/>
                    </a:lnR>
                    <a:lnT cmpd="sng" algn="ctr" cap="flat" w="38100">
                      <a:solidFill>
                        <a:srgbClr val="C88EAD"/>
                      </a:solidFill>
                      <a:prstDash val="solid"/>
                      <a:round/>
                      <a:headEnd type="none" w="med" len="med"/>
                      <a:tailEnd type="none" w="med" len="med"/>
                    </a:lnT>
                    <a:lnB cmpd="sng" algn="ctr" cap="flat" w="38100">
                      <a:solidFill>
                        <a:srgbClr val="C88EAD"/>
                      </a:solidFill>
                      <a:prstDash val="solid"/>
                      <a:round/>
                      <a:headEnd type="none" w="med" len="med"/>
                      <a:tailEnd type="none" w="med" len="med"/>
                    </a:lnB>
                    <a:solidFill>
                      <a:srgbClr val="FFF0DA"/>
                    </a:solidFill>
                  </a:tcPr>
                </a:tc>
                <a:tc>
                  <a:txBody>
                    <a:bodyPr anchor="t" rtlCol="false"/>
                    <a:lstStyle/>
                    <a:p>
                      <a:pPr algn="ctr">
                        <a:lnSpc>
                          <a:spcPts val="2520"/>
                        </a:lnSpc>
                        <a:defRPr/>
                      </a:pPr>
                      <a:r>
                        <a:rPr lang="en-US" b="true" sz="1800">
                          <a:solidFill>
                            <a:srgbClr val="364468"/>
                          </a:solidFill>
                          <a:latin typeface="Arial Nova Bold"/>
                          <a:ea typeface="Arial Nova Bold"/>
                          <a:cs typeface="Arial Nova Bold"/>
                          <a:sym typeface="Arial Nova Bold"/>
                        </a:rPr>
                        <a:t>Always</a:t>
                      </a:r>
                      <a:endParaRPr lang="en-US" sz="1100"/>
                    </a:p>
                  </a:txBody>
                  <a:tcPr marL="190500" marR="190500" marT="190500" marB="190500" anchor="ctr">
                    <a:lnL cmpd="sng" algn="ctr" cap="flat" w="38100">
                      <a:solidFill>
                        <a:srgbClr val="C88EAD"/>
                      </a:solidFill>
                      <a:prstDash val="solid"/>
                      <a:round/>
                      <a:headEnd type="none" w="med" len="med"/>
                      <a:tailEnd type="none" w="med" len="med"/>
                    </a:lnL>
                    <a:lnR cmpd="sng" algn="ctr" cap="flat" w="38100">
                      <a:solidFill>
                        <a:srgbClr val="C88EAD"/>
                      </a:solidFill>
                      <a:prstDash val="solid"/>
                      <a:round/>
                      <a:headEnd type="none" w="med" len="med"/>
                      <a:tailEnd type="none" w="med" len="med"/>
                    </a:lnR>
                    <a:lnT cmpd="sng" algn="ctr" cap="flat" w="38100">
                      <a:solidFill>
                        <a:srgbClr val="C88EAD"/>
                      </a:solidFill>
                      <a:prstDash val="solid"/>
                      <a:round/>
                      <a:headEnd type="none" w="med" len="med"/>
                      <a:tailEnd type="none" w="med" len="med"/>
                    </a:lnT>
                    <a:lnB cmpd="sng" algn="ctr" cap="flat" w="38100">
                      <a:solidFill>
                        <a:srgbClr val="C88EAD"/>
                      </a:solidFill>
                      <a:prstDash val="solid"/>
                      <a:round/>
                      <a:headEnd type="none" w="med" len="med"/>
                      <a:tailEnd type="none" w="med" len="med"/>
                    </a:lnB>
                    <a:solidFill>
                      <a:srgbClr val="FFF0DA"/>
                    </a:solidFill>
                  </a:tcPr>
                </a:tc>
              </a:tr>
              <a:tr h="1027668">
                <a:tc>
                  <a:txBody>
                    <a:bodyPr anchor="t" rtlCol="false"/>
                    <a:lstStyle/>
                    <a:p>
                      <a:pPr algn="l">
                        <a:lnSpc>
                          <a:spcPts val="3359"/>
                        </a:lnSpc>
                        <a:defRPr/>
                      </a:pPr>
                      <a:r>
                        <a:rPr lang="en-US" sz="2399">
                          <a:solidFill>
                            <a:srgbClr val="364468"/>
                          </a:solidFill>
                          <a:latin typeface="Arial Nova"/>
                          <a:ea typeface="Arial Nova"/>
                          <a:cs typeface="Arial Nova"/>
                          <a:sym typeface="Arial Nova"/>
                        </a:rPr>
                        <a:t>I use structured roles during group work </a:t>
                      </a:r>
                      <a:endParaRPr lang="en-US" sz="1100"/>
                    </a:p>
                  </a:txBody>
                  <a:tcPr marL="190500" marR="190500" marT="190500" marB="190500" anchor="ctr">
                    <a:lnL cmpd="sng" algn="ctr" cap="flat" w="38100">
                      <a:solidFill>
                        <a:srgbClr val="C88EAD"/>
                      </a:solidFill>
                      <a:prstDash val="solid"/>
                      <a:round/>
                      <a:headEnd type="none" w="med" len="med"/>
                      <a:tailEnd type="none" w="med" len="med"/>
                    </a:lnL>
                    <a:lnR cmpd="sng" algn="ctr" cap="flat" w="38100">
                      <a:solidFill>
                        <a:srgbClr val="C88EAD"/>
                      </a:solidFill>
                      <a:prstDash val="solid"/>
                      <a:round/>
                      <a:headEnd type="none" w="med" len="med"/>
                      <a:tailEnd type="none" w="med" len="med"/>
                    </a:lnR>
                    <a:lnT cmpd="sng" algn="ctr" cap="flat" w="38100">
                      <a:solidFill>
                        <a:srgbClr val="C88EAD"/>
                      </a:solidFill>
                      <a:prstDash val="solid"/>
                      <a:round/>
                      <a:headEnd type="none" w="med" len="med"/>
                      <a:tailEnd type="none" w="med" len="med"/>
                    </a:lnT>
                    <a:lnB cmpd="sng" algn="ctr" cap="flat" w="38100">
                      <a:solidFill>
                        <a:srgbClr val="C88EAD"/>
                      </a:solidFill>
                      <a:prstDash val="solid"/>
                      <a:round/>
                      <a:headEnd type="none" w="med" len="med"/>
                      <a:tailEnd type="none" w="med" len="med"/>
                    </a:lnB>
                    <a:solidFill>
                      <a:srgbClr val="FFF0DA"/>
                    </a:solidFill>
                  </a:tcPr>
                </a:tc>
                <a:tc>
                  <a:txBody>
                    <a:bodyPr anchor="t" rtlCol="false"/>
                    <a:lstStyle/>
                    <a:p>
                      <a:pPr algn="ctr">
                        <a:lnSpc>
                          <a:spcPts val="2659"/>
                        </a:lnSpc>
                        <a:defRPr/>
                      </a:pPr>
                      <a:endParaRPr lang="en-US" sz="1100"/>
                    </a:p>
                  </a:txBody>
                  <a:tcPr marL="190500" marR="190500" marT="190500" marB="190500" anchor="ctr">
                    <a:lnL cmpd="sng" algn="ctr" cap="flat" w="38100">
                      <a:solidFill>
                        <a:srgbClr val="C88EAD"/>
                      </a:solidFill>
                      <a:prstDash val="solid"/>
                      <a:round/>
                      <a:headEnd type="none" w="med" len="med"/>
                      <a:tailEnd type="none" w="med" len="med"/>
                    </a:lnL>
                    <a:lnR cmpd="sng" algn="ctr" cap="flat" w="38100">
                      <a:solidFill>
                        <a:srgbClr val="C88EAD"/>
                      </a:solidFill>
                      <a:prstDash val="solid"/>
                      <a:round/>
                      <a:headEnd type="none" w="med" len="med"/>
                      <a:tailEnd type="none" w="med" len="med"/>
                    </a:lnR>
                    <a:lnT cmpd="sng" algn="ctr" cap="flat" w="38100">
                      <a:solidFill>
                        <a:srgbClr val="C88EAD"/>
                      </a:solidFill>
                      <a:prstDash val="solid"/>
                      <a:round/>
                      <a:headEnd type="none" w="med" len="med"/>
                      <a:tailEnd type="none" w="med" len="med"/>
                    </a:lnT>
                    <a:lnB cmpd="sng" algn="ctr" cap="flat" w="38100">
                      <a:solidFill>
                        <a:srgbClr val="C88EAD"/>
                      </a:solidFill>
                      <a:prstDash val="solid"/>
                      <a:round/>
                      <a:headEnd type="none" w="med" len="med"/>
                      <a:tailEnd type="none" w="med" len="med"/>
                    </a:lnB>
                    <a:solidFill>
                      <a:srgbClr val="FFF0DA"/>
                    </a:solidFill>
                  </a:tcPr>
                </a:tc>
                <a:tc>
                  <a:txBody>
                    <a:bodyPr anchor="t" rtlCol="false"/>
                    <a:lstStyle/>
                    <a:p>
                      <a:pPr algn="ctr">
                        <a:lnSpc>
                          <a:spcPts val="2659"/>
                        </a:lnSpc>
                        <a:defRPr/>
                      </a:pPr>
                      <a:endParaRPr lang="en-US" sz="1100"/>
                    </a:p>
                  </a:txBody>
                  <a:tcPr marL="190500" marR="190500" marT="190500" marB="190500" anchor="ctr">
                    <a:lnL cmpd="sng" algn="ctr" cap="flat" w="38100">
                      <a:solidFill>
                        <a:srgbClr val="C88EAD"/>
                      </a:solidFill>
                      <a:prstDash val="solid"/>
                      <a:round/>
                      <a:headEnd type="none" w="med" len="med"/>
                      <a:tailEnd type="none" w="med" len="med"/>
                    </a:lnL>
                    <a:lnR cmpd="sng" algn="ctr" cap="flat" w="38100">
                      <a:solidFill>
                        <a:srgbClr val="C88EAD"/>
                      </a:solidFill>
                      <a:prstDash val="solid"/>
                      <a:round/>
                      <a:headEnd type="none" w="med" len="med"/>
                      <a:tailEnd type="none" w="med" len="med"/>
                    </a:lnR>
                    <a:lnT cmpd="sng" algn="ctr" cap="flat" w="38100">
                      <a:solidFill>
                        <a:srgbClr val="C88EAD"/>
                      </a:solidFill>
                      <a:prstDash val="solid"/>
                      <a:round/>
                      <a:headEnd type="none" w="med" len="med"/>
                      <a:tailEnd type="none" w="med" len="med"/>
                    </a:lnT>
                    <a:lnB cmpd="sng" algn="ctr" cap="flat" w="38100">
                      <a:solidFill>
                        <a:srgbClr val="C88EAD"/>
                      </a:solidFill>
                      <a:prstDash val="solid"/>
                      <a:round/>
                      <a:headEnd type="none" w="med" len="med"/>
                      <a:tailEnd type="none" w="med" len="med"/>
                    </a:lnB>
                    <a:solidFill>
                      <a:srgbClr val="FFF0DA"/>
                    </a:solidFill>
                  </a:tcPr>
                </a:tc>
                <a:tc>
                  <a:txBody>
                    <a:bodyPr anchor="t" rtlCol="false"/>
                    <a:lstStyle/>
                    <a:p>
                      <a:pPr algn="ctr">
                        <a:lnSpc>
                          <a:spcPts val="2659"/>
                        </a:lnSpc>
                        <a:defRPr/>
                      </a:pPr>
                      <a:endParaRPr lang="en-US" sz="1100"/>
                    </a:p>
                  </a:txBody>
                  <a:tcPr marL="190500" marR="190500" marT="190500" marB="190500" anchor="ctr">
                    <a:lnL cmpd="sng" algn="ctr" cap="flat" w="38100">
                      <a:solidFill>
                        <a:srgbClr val="C88EAD"/>
                      </a:solidFill>
                      <a:prstDash val="solid"/>
                      <a:round/>
                      <a:headEnd type="none" w="med" len="med"/>
                      <a:tailEnd type="none" w="med" len="med"/>
                    </a:lnL>
                    <a:lnR cmpd="sng" algn="ctr" cap="flat" w="38100">
                      <a:solidFill>
                        <a:srgbClr val="C88EAD"/>
                      </a:solidFill>
                      <a:prstDash val="solid"/>
                      <a:round/>
                      <a:headEnd type="none" w="med" len="med"/>
                      <a:tailEnd type="none" w="med" len="med"/>
                    </a:lnR>
                    <a:lnT cmpd="sng" algn="ctr" cap="flat" w="38100">
                      <a:solidFill>
                        <a:srgbClr val="C88EAD"/>
                      </a:solidFill>
                      <a:prstDash val="solid"/>
                      <a:round/>
                      <a:headEnd type="none" w="med" len="med"/>
                      <a:tailEnd type="none" w="med" len="med"/>
                    </a:lnT>
                    <a:lnB cmpd="sng" algn="ctr" cap="flat" w="38100">
                      <a:solidFill>
                        <a:srgbClr val="C88EAD"/>
                      </a:solidFill>
                      <a:prstDash val="solid"/>
                      <a:round/>
                      <a:headEnd type="none" w="med" len="med"/>
                      <a:tailEnd type="none" w="med" len="med"/>
                    </a:lnB>
                    <a:solidFill>
                      <a:srgbClr val="FFF0DA"/>
                    </a:solidFill>
                  </a:tcPr>
                </a:tc>
              </a:tr>
              <a:tr h="1277382">
                <a:tc>
                  <a:txBody>
                    <a:bodyPr anchor="t" rtlCol="false"/>
                    <a:lstStyle/>
                    <a:p>
                      <a:pPr algn="l">
                        <a:lnSpc>
                          <a:spcPts val="3359"/>
                        </a:lnSpc>
                        <a:defRPr/>
                      </a:pPr>
                      <a:r>
                        <a:rPr lang="en-US" sz="2400">
                          <a:solidFill>
                            <a:srgbClr val="364468"/>
                          </a:solidFill>
                          <a:latin typeface="Arial Nova"/>
                          <a:ea typeface="Arial Nova"/>
                          <a:cs typeface="Arial Nova"/>
                          <a:sym typeface="Arial Nova"/>
                        </a:rPr>
                        <a:t>I pair students intentionally to build diverse connections</a:t>
                      </a:r>
                      <a:endParaRPr lang="en-US" sz="1100"/>
                    </a:p>
                  </a:txBody>
                  <a:tcPr marL="190500" marR="190500" marT="190500" marB="190500" anchor="ctr">
                    <a:lnL cmpd="sng" algn="ctr" cap="flat" w="38100">
                      <a:solidFill>
                        <a:srgbClr val="C88EAD"/>
                      </a:solidFill>
                      <a:prstDash val="solid"/>
                      <a:round/>
                      <a:headEnd type="none" w="med" len="med"/>
                      <a:tailEnd type="none" w="med" len="med"/>
                    </a:lnL>
                    <a:lnR cmpd="sng" algn="ctr" cap="flat" w="38100">
                      <a:solidFill>
                        <a:srgbClr val="C88EAD"/>
                      </a:solidFill>
                      <a:prstDash val="solid"/>
                      <a:round/>
                      <a:headEnd type="none" w="med" len="med"/>
                      <a:tailEnd type="none" w="med" len="med"/>
                    </a:lnR>
                    <a:lnT cmpd="sng" algn="ctr" cap="flat" w="38100">
                      <a:solidFill>
                        <a:srgbClr val="C88EAD"/>
                      </a:solidFill>
                      <a:prstDash val="solid"/>
                      <a:round/>
                      <a:headEnd type="none" w="med" len="med"/>
                      <a:tailEnd type="none" w="med" len="med"/>
                    </a:lnT>
                    <a:lnB cmpd="sng" algn="ctr" cap="flat" w="38100">
                      <a:solidFill>
                        <a:srgbClr val="C88EAD"/>
                      </a:solidFill>
                      <a:prstDash val="solid"/>
                      <a:round/>
                      <a:headEnd type="none" w="med" len="med"/>
                      <a:tailEnd type="none" w="med" len="med"/>
                    </a:lnB>
                    <a:solidFill>
                      <a:srgbClr val="FFF0DA"/>
                    </a:solidFill>
                  </a:tcPr>
                </a:tc>
                <a:tc>
                  <a:txBody>
                    <a:bodyPr anchor="t" rtlCol="false"/>
                    <a:lstStyle/>
                    <a:p>
                      <a:pPr algn="ctr">
                        <a:lnSpc>
                          <a:spcPts val="2659"/>
                        </a:lnSpc>
                        <a:defRPr/>
                      </a:pPr>
                      <a:endParaRPr lang="en-US" sz="1100"/>
                    </a:p>
                  </a:txBody>
                  <a:tcPr marL="190500" marR="190500" marT="190500" marB="190500" anchor="ctr">
                    <a:lnL cmpd="sng" algn="ctr" cap="flat" w="38100">
                      <a:solidFill>
                        <a:srgbClr val="C88EAD"/>
                      </a:solidFill>
                      <a:prstDash val="solid"/>
                      <a:round/>
                      <a:headEnd type="none" w="med" len="med"/>
                      <a:tailEnd type="none" w="med" len="med"/>
                    </a:lnL>
                    <a:lnR cmpd="sng" algn="ctr" cap="flat" w="38100">
                      <a:solidFill>
                        <a:srgbClr val="C88EAD"/>
                      </a:solidFill>
                      <a:prstDash val="solid"/>
                      <a:round/>
                      <a:headEnd type="none" w="med" len="med"/>
                      <a:tailEnd type="none" w="med" len="med"/>
                    </a:lnR>
                    <a:lnT cmpd="sng" algn="ctr" cap="flat" w="38100">
                      <a:solidFill>
                        <a:srgbClr val="C88EAD"/>
                      </a:solidFill>
                      <a:prstDash val="solid"/>
                      <a:round/>
                      <a:headEnd type="none" w="med" len="med"/>
                      <a:tailEnd type="none" w="med" len="med"/>
                    </a:lnT>
                    <a:lnB cmpd="sng" algn="ctr" cap="flat" w="38100">
                      <a:solidFill>
                        <a:srgbClr val="C88EAD"/>
                      </a:solidFill>
                      <a:prstDash val="solid"/>
                      <a:round/>
                      <a:headEnd type="none" w="med" len="med"/>
                      <a:tailEnd type="none" w="med" len="med"/>
                    </a:lnB>
                    <a:solidFill>
                      <a:srgbClr val="FFF0DA"/>
                    </a:solidFill>
                  </a:tcPr>
                </a:tc>
                <a:tc>
                  <a:txBody>
                    <a:bodyPr anchor="t" rtlCol="false"/>
                    <a:lstStyle/>
                    <a:p>
                      <a:pPr algn="ctr">
                        <a:lnSpc>
                          <a:spcPts val="2659"/>
                        </a:lnSpc>
                        <a:defRPr/>
                      </a:pPr>
                      <a:endParaRPr lang="en-US" sz="1100"/>
                    </a:p>
                  </a:txBody>
                  <a:tcPr marL="190500" marR="190500" marT="190500" marB="190500" anchor="ctr">
                    <a:lnL cmpd="sng" algn="ctr" cap="flat" w="38100">
                      <a:solidFill>
                        <a:srgbClr val="C88EAD"/>
                      </a:solidFill>
                      <a:prstDash val="solid"/>
                      <a:round/>
                      <a:headEnd type="none" w="med" len="med"/>
                      <a:tailEnd type="none" w="med" len="med"/>
                    </a:lnL>
                    <a:lnR cmpd="sng" algn="ctr" cap="flat" w="38100">
                      <a:solidFill>
                        <a:srgbClr val="C88EAD"/>
                      </a:solidFill>
                      <a:prstDash val="solid"/>
                      <a:round/>
                      <a:headEnd type="none" w="med" len="med"/>
                      <a:tailEnd type="none" w="med" len="med"/>
                    </a:lnR>
                    <a:lnT cmpd="sng" algn="ctr" cap="flat" w="38100">
                      <a:solidFill>
                        <a:srgbClr val="C88EAD"/>
                      </a:solidFill>
                      <a:prstDash val="solid"/>
                      <a:round/>
                      <a:headEnd type="none" w="med" len="med"/>
                      <a:tailEnd type="none" w="med" len="med"/>
                    </a:lnT>
                    <a:lnB cmpd="sng" algn="ctr" cap="flat" w="38100">
                      <a:solidFill>
                        <a:srgbClr val="C88EAD"/>
                      </a:solidFill>
                      <a:prstDash val="solid"/>
                      <a:round/>
                      <a:headEnd type="none" w="med" len="med"/>
                      <a:tailEnd type="none" w="med" len="med"/>
                    </a:lnB>
                    <a:solidFill>
                      <a:srgbClr val="FFF0DA"/>
                    </a:solidFill>
                  </a:tcPr>
                </a:tc>
                <a:tc>
                  <a:txBody>
                    <a:bodyPr anchor="t" rtlCol="false"/>
                    <a:lstStyle/>
                    <a:p>
                      <a:pPr algn="ctr">
                        <a:lnSpc>
                          <a:spcPts val="2659"/>
                        </a:lnSpc>
                        <a:defRPr/>
                      </a:pPr>
                      <a:endParaRPr lang="en-US" sz="1100"/>
                    </a:p>
                  </a:txBody>
                  <a:tcPr marL="190500" marR="190500" marT="190500" marB="190500" anchor="ctr">
                    <a:lnL cmpd="sng" algn="ctr" cap="flat" w="38100">
                      <a:solidFill>
                        <a:srgbClr val="C88EAD"/>
                      </a:solidFill>
                      <a:prstDash val="solid"/>
                      <a:round/>
                      <a:headEnd type="none" w="med" len="med"/>
                      <a:tailEnd type="none" w="med" len="med"/>
                    </a:lnL>
                    <a:lnR cmpd="sng" algn="ctr" cap="flat" w="38100">
                      <a:solidFill>
                        <a:srgbClr val="C88EAD"/>
                      </a:solidFill>
                      <a:prstDash val="solid"/>
                      <a:round/>
                      <a:headEnd type="none" w="med" len="med"/>
                      <a:tailEnd type="none" w="med" len="med"/>
                    </a:lnR>
                    <a:lnT cmpd="sng" algn="ctr" cap="flat" w="38100">
                      <a:solidFill>
                        <a:srgbClr val="C88EAD"/>
                      </a:solidFill>
                      <a:prstDash val="solid"/>
                      <a:round/>
                      <a:headEnd type="none" w="med" len="med"/>
                      <a:tailEnd type="none" w="med" len="med"/>
                    </a:lnT>
                    <a:lnB cmpd="sng" algn="ctr" cap="flat" w="38100">
                      <a:solidFill>
                        <a:srgbClr val="C88EAD"/>
                      </a:solidFill>
                      <a:prstDash val="solid"/>
                      <a:round/>
                      <a:headEnd type="none" w="med" len="med"/>
                      <a:tailEnd type="none" w="med" len="med"/>
                    </a:lnB>
                    <a:solidFill>
                      <a:srgbClr val="FFF0DA"/>
                    </a:solidFill>
                  </a:tcPr>
                </a:tc>
              </a:tr>
              <a:tr h="1277382">
                <a:tc>
                  <a:txBody>
                    <a:bodyPr anchor="t" rtlCol="false"/>
                    <a:lstStyle/>
                    <a:p>
                      <a:pPr algn="l">
                        <a:lnSpc>
                          <a:spcPts val="3359"/>
                        </a:lnSpc>
                        <a:defRPr/>
                      </a:pPr>
                      <a:r>
                        <a:rPr lang="en-US" sz="2400">
                          <a:solidFill>
                            <a:srgbClr val="364468"/>
                          </a:solidFill>
                          <a:latin typeface="Arial Nova"/>
                          <a:ea typeface="Arial Nova"/>
                          <a:cs typeface="Arial Nova"/>
                          <a:sym typeface="Arial Nova"/>
                        </a:rPr>
                        <a:t>I intervene to model inclusive behavior when needed</a:t>
                      </a:r>
                      <a:endParaRPr lang="en-US" sz="1100"/>
                    </a:p>
                    <a:p>
                      <a:pPr algn="l">
                        <a:lnSpc>
                          <a:spcPts val="3359"/>
                        </a:lnSpc>
                      </a:pPr>
                    </a:p>
                  </a:txBody>
                  <a:tcPr marL="190500" marR="190500" marT="190500" marB="190500" anchor="ctr">
                    <a:lnL cmpd="sng" algn="ctr" cap="flat" w="38100">
                      <a:solidFill>
                        <a:srgbClr val="C88EAD"/>
                      </a:solidFill>
                      <a:prstDash val="solid"/>
                      <a:round/>
                      <a:headEnd type="none" w="med" len="med"/>
                      <a:tailEnd type="none" w="med" len="med"/>
                    </a:lnL>
                    <a:lnR cmpd="sng" algn="ctr" cap="flat" w="38100">
                      <a:solidFill>
                        <a:srgbClr val="C88EAD"/>
                      </a:solidFill>
                      <a:prstDash val="solid"/>
                      <a:round/>
                      <a:headEnd type="none" w="med" len="med"/>
                      <a:tailEnd type="none" w="med" len="med"/>
                    </a:lnR>
                    <a:lnT cmpd="sng" algn="ctr" cap="flat" w="38100">
                      <a:solidFill>
                        <a:srgbClr val="C88EAD"/>
                      </a:solidFill>
                      <a:prstDash val="solid"/>
                      <a:round/>
                      <a:headEnd type="none" w="med" len="med"/>
                      <a:tailEnd type="none" w="med" len="med"/>
                    </a:lnT>
                    <a:lnB cmpd="sng" algn="ctr" cap="flat" w="38100">
                      <a:solidFill>
                        <a:srgbClr val="C88EAD"/>
                      </a:solidFill>
                      <a:prstDash val="solid"/>
                      <a:round/>
                      <a:headEnd type="none" w="med" len="med"/>
                      <a:tailEnd type="none" w="med" len="med"/>
                    </a:lnB>
                    <a:solidFill>
                      <a:srgbClr val="FFF0DA"/>
                    </a:solidFill>
                  </a:tcPr>
                </a:tc>
                <a:tc>
                  <a:txBody>
                    <a:bodyPr anchor="t" rtlCol="false"/>
                    <a:lstStyle/>
                    <a:p>
                      <a:pPr algn="ctr">
                        <a:lnSpc>
                          <a:spcPts val="2659"/>
                        </a:lnSpc>
                        <a:defRPr/>
                      </a:pPr>
                      <a:endParaRPr lang="en-US" sz="1100"/>
                    </a:p>
                  </a:txBody>
                  <a:tcPr marL="190500" marR="190500" marT="190500" marB="190500" anchor="ctr">
                    <a:lnL cmpd="sng" algn="ctr" cap="flat" w="38100">
                      <a:solidFill>
                        <a:srgbClr val="C88EAD"/>
                      </a:solidFill>
                      <a:prstDash val="solid"/>
                      <a:round/>
                      <a:headEnd type="none" w="med" len="med"/>
                      <a:tailEnd type="none" w="med" len="med"/>
                    </a:lnL>
                    <a:lnR cmpd="sng" algn="ctr" cap="flat" w="38100">
                      <a:solidFill>
                        <a:srgbClr val="C88EAD"/>
                      </a:solidFill>
                      <a:prstDash val="solid"/>
                      <a:round/>
                      <a:headEnd type="none" w="med" len="med"/>
                      <a:tailEnd type="none" w="med" len="med"/>
                    </a:lnR>
                    <a:lnT cmpd="sng" algn="ctr" cap="flat" w="38100">
                      <a:solidFill>
                        <a:srgbClr val="C88EAD"/>
                      </a:solidFill>
                      <a:prstDash val="solid"/>
                      <a:round/>
                      <a:headEnd type="none" w="med" len="med"/>
                      <a:tailEnd type="none" w="med" len="med"/>
                    </a:lnT>
                    <a:lnB cmpd="sng" algn="ctr" cap="flat" w="38100">
                      <a:solidFill>
                        <a:srgbClr val="C88EAD"/>
                      </a:solidFill>
                      <a:prstDash val="solid"/>
                      <a:round/>
                      <a:headEnd type="none" w="med" len="med"/>
                      <a:tailEnd type="none" w="med" len="med"/>
                    </a:lnB>
                    <a:solidFill>
                      <a:srgbClr val="FFF0DA"/>
                    </a:solidFill>
                  </a:tcPr>
                </a:tc>
                <a:tc>
                  <a:txBody>
                    <a:bodyPr anchor="t" rtlCol="false"/>
                    <a:lstStyle/>
                    <a:p>
                      <a:pPr algn="ctr">
                        <a:lnSpc>
                          <a:spcPts val="2659"/>
                        </a:lnSpc>
                        <a:defRPr/>
                      </a:pPr>
                      <a:endParaRPr lang="en-US" sz="1100"/>
                    </a:p>
                  </a:txBody>
                  <a:tcPr marL="190500" marR="190500" marT="190500" marB="190500" anchor="ctr">
                    <a:lnL cmpd="sng" algn="ctr" cap="flat" w="38100">
                      <a:solidFill>
                        <a:srgbClr val="C88EAD"/>
                      </a:solidFill>
                      <a:prstDash val="solid"/>
                      <a:round/>
                      <a:headEnd type="none" w="med" len="med"/>
                      <a:tailEnd type="none" w="med" len="med"/>
                    </a:lnL>
                    <a:lnR cmpd="sng" algn="ctr" cap="flat" w="38100">
                      <a:solidFill>
                        <a:srgbClr val="C88EAD"/>
                      </a:solidFill>
                      <a:prstDash val="solid"/>
                      <a:round/>
                      <a:headEnd type="none" w="med" len="med"/>
                      <a:tailEnd type="none" w="med" len="med"/>
                    </a:lnR>
                    <a:lnT cmpd="sng" algn="ctr" cap="flat" w="38100">
                      <a:solidFill>
                        <a:srgbClr val="C88EAD"/>
                      </a:solidFill>
                      <a:prstDash val="solid"/>
                      <a:round/>
                      <a:headEnd type="none" w="med" len="med"/>
                      <a:tailEnd type="none" w="med" len="med"/>
                    </a:lnT>
                    <a:lnB cmpd="sng" algn="ctr" cap="flat" w="38100">
                      <a:solidFill>
                        <a:srgbClr val="C88EAD"/>
                      </a:solidFill>
                      <a:prstDash val="solid"/>
                      <a:round/>
                      <a:headEnd type="none" w="med" len="med"/>
                      <a:tailEnd type="none" w="med" len="med"/>
                    </a:lnB>
                    <a:solidFill>
                      <a:srgbClr val="FFF0DA"/>
                    </a:solidFill>
                  </a:tcPr>
                </a:tc>
                <a:tc>
                  <a:txBody>
                    <a:bodyPr anchor="t" rtlCol="false"/>
                    <a:lstStyle/>
                    <a:p>
                      <a:pPr algn="ctr">
                        <a:lnSpc>
                          <a:spcPts val="2659"/>
                        </a:lnSpc>
                        <a:defRPr/>
                      </a:pPr>
                      <a:endParaRPr lang="en-US" sz="1100"/>
                    </a:p>
                  </a:txBody>
                  <a:tcPr marL="190500" marR="190500" marT="190500" marB="190500" anchor="ctr">
                    <a:lnL cmpd="sng" algn="ctr" cap="flat" w="38100">
                      <a:solidFill>
                        <a:srgbClr val="C88EAD"/>
                      </a:solidFill>
                      <a:prstDash val="solid"/>
                      <a:round/>
                      <a:headEnd type="none" w="med" len="med"/>
                      <a:tailEnd type="none" w="med" len="med"/>
                    </a:lnL>
                    <a:lnR cmpd="sng" algn="ctr" cap="flat" w="38100">
                      <a:solidFill>
                        <a:srgbClr val="C88EAD"/>
                      </a:solidFill>
                      <a:prstDash val="solid"/>
                      <a:round/>
                      <a:headEnd type="none" w="med" len="med"/>
                      <a:tailEnd type="none" w="med" len="med"/>
                    </a:lnR>
                    <a:lnT cmpd="sng" algn="ctr" cap="flat" w="38100">
                      <a:solidFill>
                        <a:srgbClr val="C88EAD"/>
                      </a:solidFill>
                      <a:prstDash val="solid"/>
                      <a:round/>
                      <a:headEnd type="none" w="med" len="med"/>
                      <a:tailEnd type="none" w="med" len="med"/>
                    </a:lnT>
                    <a:lnB cmpd="sng" algn="ctr" cap="flat" w="38100">
                      <a:solidFill>
                        <a:srgbClr val="C88EAD"/>
                      </a:solidFill>
                      <a:prstDash val="solid"/>
                      <a:round/>
                      <a:headEnd type="none" w="med" len="med"/>
                      <a:tailEnd type="none" w="med" len="med"/>
                    </a:lnB>
                    <a:solidFill>
                      <a:srgbClr val="FFF0DA"/>
                    </a:solidFill>
                  </a:tcPr>
                </a:tc>
              </a:tr>
            </a:tbl>
          </a:graphicData>
        </a:graphic>
      </p:graphicFrame>
      <p:sp>
        <p:nvSpPr>
          <p:cNvPr name="TextBox 8" id="8"/>
          <p:cNvSpPr txBox="true"/>
          <p:nvPr/>
        </p:nvSpPr>
        <p:spPr>
          <a:xfrm rot="0">
            <a:off x="1028700" y="3018505"/>
            <a:ext cx="11821318" cy="902970"/>
          </a:xfrm>
          <a:prstGeom prst="rect">
            <a:avLst/>
          </a:prstGeom>
        </p:spPr>
        <p:txBody>
          <a:bodyPr anchor="t" rtlCol="false" tIns="0" lIns="0" bIns="0" rIns="0">
            <a:spAutoFit/>
          </a:bodyPr>
          <a:lstStyle/>
          <a:p>
            <a:pPr algn="l">
              <a:lnSpc>
                <a:spcPts val="3540"/>
              </a:lnSpc>
            </a:pPr>
            <a:r>
              <a:rPr lang="en-US" sz="3000">
                <a:solidFill>
                  <a:srgbClr val="1F4152"/>
                </a:solidFill>
                <a:latin typeface="Arial Nova"/>
                <a:ea typeface="Arial Nova"/>
                <a:cs typeface="Arial Nova"/>
                <a:sym typeface="Arial Nova"/>
              </a:rPr>
              <a:t>What strengths or challenges exist in your class's peer relations?</a:t>
            </a:r>
          </a:p>
          <a:p>
            <a:pPr algn="l">
              <a:lnSpc>
                <a:spcPts val="3540"/>
              </a:lnSpc>
            </a:pPr>
            <a:r>
              <a:rPr lang="en-US" sz="3000">
                <a:solidFill>
                  <a:srgbClr val="1F4152"/>
                </a:solidFill>
                <a:latin typeface="Arial Nova"/>
                <a:ea typeface="Arial Nova"/>
                <a:cs typeface="Arial Nova"/>
                <a:sym typeface="Arial Nova"/>
              </a:rPr>
              <a:t>What obstacles have you seen in peer collaboration? </a:t>
            </a:r>
          </a:p>
        </p:txBody>
      </p:sp>
      <p:grpSp>
        <p:nvGrpSpPr>
          <p:cNvPr name="Group 9" id="9"/>
          <p:cNvGrpSpPr/>
          <p:nvPr/>
        </p:nvGrpSpPr>
        <p:grpSpPr>
          <a:xfrm rot="0">
            <a:off x="1028700" y="2532407"/>
            <a:ext cx="9018830" cy="247973"/>
            <a:chOff x="0" y="0"/>
            <a:chExt cx="12025106" cy="330631"/>
          </a:xfrm>
        </p:grpSpPr>
        <p:sp>
          <p:nvSpPr>
            <p:cNvPr name="Freeform 10" id="10"/>
            <p:cNvSpPr/>
            <p:nvPr/>
          </p:nvSpPr>
          <p:spPr>
            <a:xfrm flipH="false" flipV="false" rot="0">
              <a:off x="0" y="0"/>
              <a:ext cx="9753600" cy="330631"/>
            </a:xfrm>
            <a:custGeom>
              <a:avLst/>
              <a:gdLst/>
              <a:ahLst/>
              <a:cxnLst/>
              <a:rect r="r" b="b" t="t" l="l"/>
              <a:pathLst>
                <a:path h="330631" w="9753600">
                  <a:moveTo>
                    <a:pt x="0" y="0"/>
                  </a:moveTo>
                  <a:lnTo>
                    <a:pt x="9753600" y="0"/>
                  </a:lnTo>
                  <a:lnTo>
                    <a:pt x="9753600" y="330631"/>
                  </a:lnTo>
                  <a:lnTo>
                    <a:pt x="0" y="33063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1" id="11"/>
            <p:cNvSpPr/>
            <p:nvPr/>
          </p:nvSpPr>
          <p:spPr>
            <a:xfrm flipH="false" flipV="false" rot="0">
              <a:off x="10066997" y="0"/>
              <a:ext cx="1958109" cy="330631"/>
            </a:xfrm>
            <a:custGeom>
              <a:avLst/>
              <a:gdLst/>
              <a:ahLst/>
              <a:cxnLst/>
              <a:rect r="r" b="b" t="t" l="l"/>
              <a:pathLst>
                <a:path h="330631" w="1958109">
                  <a:moveTo>
                    <a:pt x="0" y="0"/>
                  </a:moveTo>
                  <a:lnTo>
                    <a:pt x="1958109" y="0"/>
                  </a:lnTo>
                  <a:lnTo>
                    <a:pt x="1958109" y="330631"/>
                  </a:lnTo>
                  <a:lnTo>
                    <a:pt x="0" y="330631"/>
                  </a:lnTo>
                  <a:lnTo>
                    <a:pt x="0" y="0"/>
                  </a:lnTo>
                  <a:close/>
                </a:path>
              </a:pathLst>
            </a:custGeom>
            <a:blipFill>
              <a:blip r:embed="rId5">
                <a:extLst>
                  <a:ext uri="{96DAC541-7B7A-43D3-8B79-37D633B846F1}">
                    <asvg:svgBlip xmlns:asvg="http://schemas.microsoft.com/office/drawing/2016/SVG/main" r:embed="rId6"/>
                  </a:ext>
                </a:extLst>
              </a:blip>
              <a:stretch>
                <a:fillRect l="0" t="0" r="-398113" b="0"/>
              </a:stretch>
            </a:blipFill>
          </p:spPr>
        </p:sp>
      </p:grpSp>
      <p:sp>
        <p:nvSpPr>
          <p:cNvPr name="TextBox 12" id="12"/>
          <p:cNvSpPr txBox="true"/>
          <p:nvPr/>
        </p:nvSpPr>
        <p:spPr>
          <a:xfrm rot="0">
            <a:off x="1028700" y="761283"/>
            <a:ext cx="9632656" cy="1533525"/>
          </a:xfrm>
          <a:prstGeom prst="rect">
            <a:avLst/>
          </a:prstGeom>
        </p:spPr>
        <p:txBody>
          <a:bodyPr anchor="t" rtlCol="false" tIns="0" lIns="0" bIns="0" rIns="0">
            <a:spAutoFit/>
          </a:bodyPr>
          <a:lstStyle/>
          <a:p>
            <a:pPr algn="l">
              <a:lnSpc>
                <a:spcPts val="12599"/>
              </a:lnSpc>
            </a:pPr>
            <a:r>
              <a:rPr lang="en-US" sz="9000">
                <a:solidFill>
                  <a:srgbClr val="FFFFFF"/>
                </a:solidFill>
                <a:latin typeface="Arial Nova"/>
                <a:ea typeface="Arial Nova"/>
                <a:cs typeface="Arial Nova"/>
                <a:sym typeface="Arial Nova"/>
              </a:rPr>
              <a:t>Reflection</a:t>
            </a:r>
          </a:p>
        </p:txBody>
      </p:sp>
    </p:spTree>
  </p:cSld>
  <p:clrMapOvr>
    <a:masterClrMapping/>
  </p:clrMapOvr>
</p:sld>
</file>

<file path=ppt/slides/slide28.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300055" y="-6737256"/>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C88EAD"/>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TextBox 7" id="7"/>
          <p:cNvSpPr txBox="true"/>
          <p:nvPr/>
        </p:nvSpPr>
        <p:spPr>
          <a:xfrm rot="0">
            <a:off x="1028700" y="2423598"/>
            <a:ext cx="6572250" cy="1878330"/>
          </a:xfrm>
          <a:prstGeom prst="rect">
            <a:avLst/>
          </a:prstGeom>
        </p:spPr>
        <p:txBody>
          <a:bodyPr anchor="t" rtlCol="false" tIns="0" lIns="0" bIns="0" rIns="0">
            <a:spAutoFit/>
          </a:bodyPr>
          <a:lstStyle/>
          <a:p>
            <a:pPr algn="l">
              <a:lnSpc>
                <a:spcPts val="7200"/>
              </a:lnSpc>
            </a:pPr>
            <a:r>
              <a:rPr lang="en-US" sz="7200">
                <a:solidFill>
                  <a:srgbClr val="1F4152"/>
                </a:solidFill>
                <a:latin typeface="Arial Nova"/>
                <a:ea typeface="Arial Nova"/>
                <a:cs typeface="Arial Nova"/>
                <a:sym typeface="Arial Nova"/>
              </a:rPr>
              <a:t>Re-cap of key practices</a:t>
            </a:r>
          </a:p>
        </p:txBody>
      </p:sp>
      <p:sp>
        <p:nvSpPr>
          <p:cNvPr name="Freeform 8" id="8"/>
          <p:cNvSpPr/>
          <p:nvPr/>
        </p:nvSpPr>
        <p:spPr>
          <a:xfrm flipH="false" flipV="false" rot="0">
            <a:off x="1028700" y="4738927"/>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4">
              <a:extLst>
                <a:ext uri="{96DAC541-7B7A-43D3-8B79-37D633B846F1}">
                  <asvg:svgBlip xmlns:asvg="http://schemas.microsoft.com/office/drawing/2016/SVG/main" r:embed="rId5"/>
                </a:ext>
              </a:extLst>
            </a:blip>
            <a:stretch>
              <a:fillRect l="0" t="0" r="-22016" b="0"/>
            </a:stretch>
          </a:blipFill>
        </p:spPr>
      </p:sp>
      <p:sp>
        <p:nvSpPr>
          <p:cNvPr name="TextBox 9" id="9"/>
          <p:cNvSpPr txBox="true"/>
          <p:nvPr/>
        </p:nvSpPr>
        <p:spPr>
          <a:xfrm rot="0">
            <a:off x="1028700" y="5339761"/>
            <a:ext cx="6220405" cy="2543175"/>
          </a:xfrm>
          <a:prstGeom prst="rect">
            <a:avLst/>
          </a:prstGeom>
        </p:spPr>
        <p:txBody>
          <a:bodyPr anchor="t" rtlCol="false" tIns="0" lIns="0" bIns="0" rIns="0">
            <a:spAutoFit/>
          </a:bodyPr>
          <a:lstStyle/>
          <a:p>
            <a:pPr algn="l">
              <a:lnSpc>
                <a:spcPts val="6600"/>
              </a:lnSpc>
            </a:pPr>
            <a:r>
              <a:rPr lang="en-US" sz="6000">
                <a:solidFill>
                  <a:srgbClr val="C88EAD"/>
                </a:solidFill>
                <a:latin typeface="Arial Nova"/>
                <a:ea typeface="Arial Nova"/>
                <a:cs typeface="Arial Nova"/>
                <a:sym typeface="Arial Nova"/>
              </a:rPr>
              <a:t>Teachers can support stronger peer dynamics by</a:t>
            </a:r>
          </a:p>
        </p:txBody>
      </p:sp>
      <p:sp>
        <p:nvSpPr>
          <p:cNvPr name="Freeform 10" id="10"/>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Freeform 11" id="11"/>
          <p:cNvSpPr/>
          <p:nvPr/>
        </p:nvSpPr>
        <p:spPr>
          <a:xfrm flipH="false" flipV="false" rot="0">
            <a:off x="9731063" y="2966139"/>
            <a:ext cx="718250" cy="735724"/>
          </a:xfrm>
          <a:custGeom>
            <a:avLst/>
            <a:gdLst/>
            <a:ahLst/>
            <a:cxnLst/>
            <a:rect r="r" b="b" t="t" l="l"/>
            <a:pathLst>
              <a:path h="735724" w="718250">
                <a:moveTo>
                  <a:pt x="0" y="0"/>
                </a:moveTo>
                <a:lnTo>
                  <a:pt x="718250" y="0"/>
                </a:lnTo>
                <a:lnTo>
                  <a:pt x="718250" y="735724"/>
                </a:lnTo>
                <a:lnTo>
                  <a:pt x="0" y="7357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2" id="12"/>
          <p:cNvSpPr/>
          <p:nvPr/>
        </p:nvSpPr>
        <p:spPr>
          <a:xfrm flipH="false" flipV="false" rot="0">
            <a:off x="9731063" y="5000675"/>
            <a:ext cx="718250" cy="735724"/>
          </a:xfrm>
          <a:custGeom>
            <a:avLst/>
            <a:gdLst/>
            <a:ahLst/>
            <a:cxnLst/>
            <a:rect r="r" b="b" t="t" l="l"/>
            <a:pathLst>
              <a:path h="735724" w="718250">
                <a:moveTo>
                  <a:pt x="0" y="0"/>
                </a:moveTo>
                <a:lnTo>
                  <a:pt x="718250" y="0"/>
                </a:lnTo>
                <a:lnTo>
                  <a:pt x="718250" y="735724"/>
                </a:lnTo>
                <a:lnTo>
                  <a:pt x="0" y="7357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13" id="13"/>
          <p:cNvSpPr/>
          <p:nvPr/>
        </p:nvSpPr>
        <p:spPr>
          <a:xfrm flipH="false" flipV="false" rot="0">
            <a:off x="9731063" y="6934049"/>
            <a:ext cx="718250" cy="735724"/>
          </a:xfrm>
          <a:custGeom>
            <a:avLst/>
            <a:gdLst/>
            <a:ahLst/>
            <a:cxnLst/>
            <a:rect r="r" b="b" t="t" l="l"/>
            <a:pathLst>
              <a:path h="735724" w="718250">
                <a:moveTo>
                  <a:pt x="0" y="0"/>
                </a:moveTo>
                <a:lnTo>
                  <a:pt x="718250" y="0"/>
                </a:lnTo>
                <a:lnTo>
                  <a:pt x="718250" y="735724"/>
                </a:lnTo>
                <a:lnTo>
                  <a:pt x="0" y="735724"/>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14" id="14"/>
          <p:cNvSpPr txBox="true"/>
          <p:nvPr/>
        </p:nvSpPr>
        <p:spPr>
          <a:xfrm rot="0">
            <a:off x="10599727" y="2520763"/>
            <a:ext cx="5211677" cy="1552575"/>
          </a:xfrm>
          <a:prstGeom prst="rect">
            <a:avLst/>
          </a:prstGeom>
        </p:spPr>
        <p:txBody>
          <a:bodyPr anchor="t" rtlCol="false" tIns="0" lIns="0" bIns="0" rIns="0">
            <a:spAutoFit/>
          </a:bodyPr>
          <a:lstStyle/>
          <a:p>
            <a:pPr algn="l">
              <a:lnSpc>
                <a:spcPts val="3000"/>
              </a:lnSpc>
            </a:pPr>
            <a:r>
              <a:rPr lang="en-US" sz="3000" b="true">
                <a:solidFill>
                  <a:srgbClr val="1F4152"/>
                </a:solidFill>
                <a:latin typeface="Arial Nova Bold"/>
                <a:ea typeface="Arial Nova Bold"/>
                <a:cs typeface="Arial Nova Bold"/>
                <a:sym typeface="Arial Nova Bold"/>
              </a:rPr>
              <a:t>Encourage belonging daily: </a:t>
            </a:r>
            <a:r>
              <a:rPr lang="en-US" sz="3000">
                <a:solidFill>
                  <a:srgbClr val="1F4152"/>
                </a:solidFill>
                <a:latin typeface="Arial Nova"/>
                <a:ea typeface="Arial Nova"/>
                <a:cs typeface="Arial Nova"/>
                <a:sym typeface="Arial Nova"/>
              </a:rPr>
              <a:t>Use rituals, shared responsibilities, and open acknowledgment.</a:t>
            </a:r>
          </a:p>
        </p:txBody>
      </p:sp>
      <p:sp>
        <p:nvSpPr>
          <p:cNvPr name="TextBox 15" id="15"/>
          <p:cNvSpPr txBox="true"/>
          <p:nvPr/>
        </p:nvSpPr>
        <p:spPr>
          <a:xfrm rot="0">
            <a:off x="10599727" y="4492237"/>
            <a:ext cx="5211677" cy="16954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Design co-learning environments: </a:t>
            </a:r>
            <a:r>
              <a:rPr lang="en-US" sz="3000">
                <a:solidFill>
                  <a:srgbClr val="1F4152"/>
                </a:solidFill>
                <a:latin typeface="Arial Nova"/>
                <a:ea typeface="Arial Nova"/>
                <a:cs typeface="Arial Nova"/>
                <a:sym typeface="Arial Nova"/>
              </a:rPr>
              <a:t>Plan learning that builds academic and social trust.</a:t>
            </a:r>
          </a:p>
        </p:txBody>
      </p:sp>
      <p:sp>
        <p:nvSpPr>
          <p:cNvPr name="TextBox 16" id="16"/>
          <p:cNvSpPr txBox="true"/>
          <p:nvPr/>
        </p:nvSpPr>
        <p:spPr>
          <a:xfrm rot="0">
            <a:off x="10599727" y="6606586"/>
            <a:ext cx="6154655" cy="1276350"/>
          </a:xfrm>
          <a:prstGeom prst="rect">
            <a:avLst/>
          </a:prstGeom>
        </p:spPr>
        <p:txBody>
          <a:bodyPr anchor="t" rtlCol="false" tIns="0" lIns="0" bIns="0" rIns="0">
            <a:spAutoFit/>
          </a:bodyPr>
          <a:lstStyle/>
          <a:p>
            <a:pPr algn="l">
              <a:lnSpc>
                <a:spcPts val="3300"/>
              </a:lnSpc>
            </a:pPr>
            <a:r>
              <a:rPr lang="en-US" sz="3000" b="true">
                <a:solidFill>
                  <a:srgbClr val="1F4152"/>
                </a:solidFill>
                <a:latin typeface="Arial Nova Bold"/>
                <a:ea typeface="Arial Nova Bold"/>
                <a:cs typeface="Arial Nova Bold"/>
                <a:sym typeface="Arial Nova Bold"/>
              </a:rPr>
              <a:t>Adapt and observe: </a:t>
            </a:r>
            <a:r>
              <a:rPr lang="en-US" sz="3000">
                <a:solidFill>
                  <a:srgbClr val="1F4152"/>
                </a:solidFill>
                <a:latin typeface="Arial Nova"/>
                <a:ea typeface="Arial Nova"/>
                <a:cs typeface="Arial Nova"/>
                <a:sym typeface="Arial Nova"/>
              </a:rPr>
              <a:t>Monitor progress and refine approaches as needed.</a:t>
            </a:r>
          </a:p>
        </p:txBody>
      </p:sp>
    </p:spTree>
  </p:cSld>
  <p:clrMapOvr>
    <a:masterClrMapping/>
  </p:clrMapOvr>
</p:sld>
</file>

<file path=ppt/slides/slide29.xml><?xml version="1.0" encoding="utf-8"?>
<p:sld xmlns:p="http://schemas.openxmlformats.org/presentationml/2006/main" xmlns:a="http://schemas.openxmlformats.org/drawingml/2006/main" xmlns:r="http://schemas.openxmlformats.org/officeDocument/2006/relationships">
  <p:cSld>
    <p:bg>
      <p:bgPr>
        <a:solidFill>
          <a:srgbClr val="C88EAD"/>
        </a:solidFill>
      </p:bgPr>
    </p:bg>
    <p:spTree>
      <p:nvGrpSpPr>
        <p:cNvPr id="1" name=""/>
        <p:cNvGrpSpPr/>
        <p:nvPr/>
      </p:nvGrpSpPr>
      <p:grpSpPr>
        <a:xfrm>
          <a:off x="0" y="0"/>
          <a:ext cx="0" cy="0"/>
          <a:chOff x="0" y="0"/>
          <a:chExt cx="0" cy="0"/>
        </a:xfrm>
      </p:grpSpPr>
      <p:grpSp>
        <p:nvGrpSpPr>
          <p:cNvPr name="Group 2" id="2"/>
          <p:cNvGrpSpPr/>
          <p:nvPr/>
        </p:nvGrpSpPr>
        <p:grpSpPr>
          <a:xfrm rot="0">
            <a:off x="14567286" y="-885925"/>
            <a:ext cx="4611050" cy="4611050"/>
            <a:chOff x="0" y="0"/>
            <a:chExt cx="812800" cy="812800"/>
          </a:xfrm>
        </p:grpSpPr>
        <p:sp>
          <p:nvSpPr>
            <p:cNvPr name="Freeform 3" id="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FFDD70"/>
            </a:solidFill>
          </p:spPr>
        </p:sp>
        <p:sp>
          <p:nvSpPr>
            <p:cNvPr name="TextBox 4" id="4"/>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grpSp>
        <p:nvGrpSpPr>
          <p:cNvPr name="Group 5" id="5"/>
          <p:cNvGrpSpPr/>
          <p:nvPr/>
        </p:nvGrpSpPr>
        <p:grpSpPr>
          <a:xfrm rot="0">
            <a:off x="1028700" y="3251200"/>
            <a:ext cx="8994878" cy="248811"/>
            <a:chOff x="0" y="0"/>
            <a:chExt cx="11993171" cy="331748"/>
          </a:xfrm>
        </p:grpSpPr>
        <p:sp>
          <p:nvSpPr>
            <p:cNvPr name="Freeform 6" id="6"/>
            <p:cNvSpPr/>
            <p:nvPr/>
          </p:nvSpPr>
          <p:spPr>
            <a:xfrm flipH="false" flipV="false" rot="0">
              <a:off x="0" y="0"/>
              <a:ext cx="6652120" cy="331748"/>
            </a:xfrm>
            <a:custGeom>
              <a:avLst/>
              <a:gdLst/>
              <a:ahLst/>
              <a:cxnLst/>
              <a:rect r="r" b="b" t="t" l="l"/>
              <a:pathLst>
                <a:path h="331748" w="6652120">
                  <a:moveTo>
                    <a:pt x="0" y="0"/>
                  </a:moveTo>
                  <a:lnTo>
                    <a:pt x="6652120" y="0"/>
                  </a:lnTo>
                  <a:lnTo>
                    <a:pt x="6652120" y="331748"/>
                  </a:lnTo>
                  <a:lnTo>
                    <a:pt x="0" y="331748"/>
                  </a:lnTo>
                  <a:lnTo>
                    <a:pt x="0" y="0"/>
                  </a:lnTo>
                  <a:close/>
                </a:path>
              </a:pathLst>
            </a:custGeom>
            <a:blipFill>
              <a:blip r:embed="rId2">
                <a:extLst>
                  <a:ext uri="{96DAC541-7B7A-43D3-8B79-37D633B846F1}">
                    <asvg:svgBlip xmlns:asvg="http://schemas.microsoft.com/office/drawing/2016/SVG/main" r:embed="rId3"/>
                  </a:ext>
                </a:extLst>
              </a:blip>
              <a:stretch>
                <a:fillRect l="0" t="0" r="-47119" b="0"/>
              </a:stretch>
            </a:blipFill>
          </p:spPr>
        </p:sp>
        <p:sp>
          <p:nvSpPr>
            <p:cNvPr name="Freeform 7" id="7"/>
            <p:cNvSpPr/>
            <p:nvPr/>
          </p:nvSpPr>
          <p:spPr>
            <a:xfrm flipH="false" flipV="false" rot="0">
              <a:off x="6829737" y="0"/>
              <a:ext cx="5163434" cy="331748"/>
            </a:xfrm>
            <a:custGeom>
              <a:avLst/>
              <a:gdLst/>
              <a:ahLst/>
              <a:cxnLst/>
              <a:rect r="r" b="b" t="t" l="l"/>
              <a:pathLst>
                <a:path h="331748" w="5163434">
                  <a:moveTo>
                    <a:pt x="0" y="0"/>
                  </a:moveTo>
                  <a:lnTo>
                    <a:pt x="5163434" y="0"/>
                  </a:lnTo>
                  <a:lnTo>
                    <a:pt x="5163434" y="331748"/>
                  </a:lnTo>
                  <a:lnTo>
                    <a:pt x="0" y="331748"/>
                  </a:lnTo>
                  <a:lnTo>
                    <a:pt x="0" y="0"/>
                  </a:lnTo>
                  <a:close/>
                </a:path>
              </a:pathLst>
            </a:custGeom>
            <a:blipFill>
              <a:blip r:embed="rId2">
                <a:extLst>
                  <a:ext uri="{96DAC541-7B7A-43D3-8B79-37D633B846F1}">
                    <asvg:svgBlip xmlns:asvg="http://schemas.microsoft.com/office/drawing/2016/SVG/main" r:embed="rId3"/>
                  </a:ext>
                </a:extLst>
              </a:blip>
              <a:stretch>
                <a:fillRect l="0" t="0" r="-89536" b="0"/>
              </a:stretch>
            </a:blipFill>
          </p:spPr>
        </p:sp>
      </p:grpSp>
      <p:sp>
        <p:nvSpPr>
          <p:cNvPr name="Freeform 8" id="8"/>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4"/>
            <a:stretch>
              <a:fillRect l="0" t="-37623" r="0" b="-33187"/>
            </a:stretch>
          </a:blipFill>
        </p:spPr>
      </p:sp>
      <p:sp>
        <p:nvSpPr>
          <p:cNvPr name="TextBox 9" id="9"/>
          <p:cNvSpPr txBox="true"/>
          <p:nvPr/>
        </p:nvSpPr>
        <p:spPr>
          <a:xfrm rot="0">
            <a:off x="1583826" y="3921475"/>
            <a:ext cx="13875122" cy="857250"/>
          </a:xfrm>
          <a:prstGeom prst="rect">
            <a:avLst/>
          </a:prstGeom>
        </p:spPr>
        <p:txBody>
          <a:bodyPr anchor="t" rtlCol="false" tIns="0" lIns="0" bIns="0" rIns="0">
            <a:spAutoFit/>
          </a:bodyPr>
          <a:lstStyle/>
          <a:p>
            <a:pPr algn="l">
              <a:lnSpc>
                <a:spcPts val="3300"/>
              </a:lnSpc>
            </a:pPr>
            <a:r>
              <a:rPr lang="en-US" sz="3000">
                <a:solidFill>
                  <a:srgbClr val="1F4152"/>
                </a:solidFill>
                <a:latin typeface="Arial Nova"/>
                <a:ea typeface="Arial Nova"/>
                <a:cs typeface="Arial Nova"/>
                <a:sym typeface="Arial Nova"/>
              </a:rPr>
              <a:t>Whe</a:t>
            </a:r>
            <a:r>
              <a:rPr lang="en-US" sz="3000">
                <a:solidFill>
                  <a:srgbClr val="1F4152"/>
                </a:solidFill>
                <a:latin typeface="Arial Nova"/>
                <a:ea typeface="Arial Nova"/>
                <a:cs typeface="Arial Nova"/>
                <a:sym typeface="Arial Nova"/>
              </a:rPr>
              <a:t>n have your students supported each other most effectively? What made it work?</a:t>
            </a:r>
          </a:p>
        </p:txBody>
      </p:sp>
      <p:sp>
        <p:nvSpPr>
          <p:cNvPr name="Freeform 10" id="10"/>
          <p:cNvSpPr/>
          <p:nvPr/>
        </p:nvSpPr>
        <p:spPr>
          <a:xfrm flipH="false" flipV="false" rot="0">
            <a:off x="802357" y="3920001"/>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1" id="11"/>
          <p:cNvSpPr txBox="true"/>
          <p:nvPr/>
        </p:nvSpPr>
        <p:spPr>
          <a:xfrm rot="0">
            <a:off x="1583826" y="5054682"/>
            <a:ext cx="13875122" cy="857250"/>
          </a:xfrm>
          <a:prstGeom prst="rect">
            <a:avLst/>
          </a:prstGeom>
        </p:spPr>
        <p:txBody>
          <a:bodyPr anchor="t" rtlCol="false" tIns="0" lIns="0" bIns="0" rIns="0">
            <a:spAutoFit/>
          </a:bodyPr>
          <a:lstStyle/>
          <a:p>
            <a:pPr algn="l">
              <a:lnSpc>
                <a:spcPts val="3300"/>
              </a:lnSpc>
            </a:pPr>
            <a:r>
              <a:rPr lang="en-US" sz="3000">
                <a:solidFill>
                  <a:srgbClr val="1F4152"/>
                </a:solidFill>
                <a:latin typeface="Arial Nova"/>
                <a:ea typeface="Arial Nova"/>
                <a:cs typeface="Arial Nova"/>
                <a:sym typeface="Arial Nova"/>
              </a:rPr>
              <a:t>Do some</a:t>
            </a:r>
            <a:r>
              <a:rPr lang="en-US" sz="3000">
                <a:solidFill>
                  <a:srgbClr val="1F4152"/>
                </a:solidFill>
                <a:latin typeface="Arial Nova"/>
                <a:ea typeface="Arial Nova"/>
                <a:cs typeface="Arial Nova"/>
                <a:sym typeface="Arial Nova"/>
              </a:rPr>
              <a:t> strategies include certain students better than others? Why might that be?</a:t>
            </a:r>
          </a:p>
        </p:txBody>
      </p:sp>
      <p:sp>
        <p:nvSpPr>
          <p:cNvPr name="Freeform 12" id="12"/>
          <p:cNvSpPr/>
          <p:nvPr/>
        </p:nvSpPr>
        <p:spPr>
          <a:xfrm flipH="false" flipV="false" rot="0">
            <a:off x="802357" y="5000706"/>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3" id="13"/>
          <p:cNvSpPr txBox="true"/>
          <p:nvPr/>
        </p:nvSpPr>
        <p:spPr>
          <a:xfrm rot="0">
            <a:off x="1583826" y="6254832"/>
            <a:ext cx="13875122" cy="857250"/>
          </a:xfrm>
          <a:prstGeom prst="rect">
            <a:avLst/>
          </a:prstGeom>
        </p:spPr>
        <p:txBody>
          <a:bodyPr anchor="t" rtlCol="false" tIns="0" lIns="0" bIns="0" rIns="0">
            <a:spAutoFit/>
          </a:bodyPr>
          <a:lstStyle/>
          <a:p>
            <a:pPr algn="l">
              <a:lnSpc>
                <a:spcPts val="3300"/>
              </a:lnSpc>
            </a:pPr>
            <a:r>
              <a:rPr lang="en-US" sz="3000">
                <a:solidFill>
                  <a:srgbClr val="1F4152"/>
                </a:solidFill>
                <a:latin typeface="Arial Nova"/>
                <a:ea typeface="Arial Nova"/>
                <a:cs typeface="Arial Nova"/>
                <a:sym typeface="Arial Nova"/>
              </a:rPr>
              <a:t>Which activ</a:t>
            </a:r>
            <a:r>
              <a:rPr lang="en-US" sz="3000">
                <a:solidFill>
                  <a:srgbClr val="1F4152"/>
                </a:solidFill>
                <a:latin typeface="Arial Nova"/>
                <a:ea typeface="Arial Nova"/>
                <a:cs typeface="Arial Nova"/>
                <a:sym typeface="Arial Nova"/>
              </a:rPr>
              <a:t>ity has had the biggest impact on peer inclusion in your class, and why?</a:t>
            </a:r>
          </a:p>
        </p:txBody>
      </p:sp>
      <p:sp>
        <p:nvSpPr>
          <p:cNvPr name="Freeform 14" id="14"/>
          <p:cNvSpPr/>
          <p:nvPr/>
        </p:nvSpPr>
        <p:spPr>
          <a:xfrm flipH="false" flipV="false" rot="0">
            <a:off x="802357" y="6219906"/>
            <a:ext cx="629069" cy="675510"/>
          </a:xfrm>
          <a:custGeom>
            <a:avLst/>
            <a:gdLst/>
            <a:ahLst/>
            <a:cxnLst/>
            <a:rect r="r" b="b" t="t" l="l"/>
            <a:pathLst>
              <a:path h="675510" w="629069">
                <a:moveTo>
                  <a:pt x="0" y="0"/>
                </a:moveTo>
                <a:lnTo>
                  <a:pt x="629069" y="0"/>
                </a:lnTo>
                <a:lnTo>
                  <a:pt x="629069" y="675510"/>
                </a:lnTo>
                <a:lnTo>
                  <a:pt x="0" y="67551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5" id="15"/>
          <p:cNvSpPr txBox="true"/>
          <p:nvPr/>
        </p:nvSpPr>
        <p:spPr>
          <a:xfrm rot="0">
            <a:off x="1583826" y="7487084"/>
            <a:ext cx="13875122" cy="857250"/>
          </a:xfrm>
          <a:prstGeom prst="rect">
            <a:avLst/>
          </a:prstGeom>
        </p:spPr>
        <p:txBody>
          <a:bodyPr anchor="t" rtlCol="false" tIns="0" lIns="0" bIns="0" rIns="0">
            <a:spAutoFit/>
          </a:bodyPr>
          <a:lstStyle/>
          <a:p>
            <a:pPr algn="l">
              <a:lnSpc>
                <a:spcPts val="3300"/>
              </a:lnSpc>
            </a:pPr>
            <a:r>
              <a:rPr lang="en-US" sz="3000">
                <a:solidFill>
                  <a:srgbClr val="1F4152"/>
                </a:solidFill>
                <a:latin typeface="Arial Nova"/>
                <a:ea typeface="Arial Nova"/>
                <a:cs typeface="Arial Nova"/>
                <a:sym typeface="Arial Nova"/>
              </a:rPr>
              <a:t>Write 3 strategies you will use to str</a:t>
            </a:r>
            <a:r>
              <a:rPr lang="en-US" sz="3000">
                <a:solidFill>
                  <a:srgbClr val="1F4152"/>
                </a:solidFill>
                <a:latin typeface="Arial Nova"/>
                <a:ea typeface="Arial Nova"/>
                <a:cs typeface="Arial Nova"/>
                <a:sym typeface="Arial Nova"/>
              </a:rPr>
              <a:t>engthen peer relations and co-regulation — try to include one each for belonging, participation, and co-learning.</a:t>
            </a:r>
          </a:p>
        </p:txBody>
      </p:sp>
      <p:sp>
        <p:nvSpPr>
          <p:cNvPr name="Freeform 16" id="16"/>
          <p:cNvSpPr/>
          <p:nvPr/>
        </p:nvSpPr>
        <p:spPr>
          <a:xfrm flipH="false" flipV="false" rot="0">
            <a:off x="802357" y="7459439"/>
            <a:ext cx="629069" cy="675510"/>
          </a:xfrm>
          <a:custGeom>
            <a:avLst/>
            <a:gdLst/>
            <a:ahLst/>
            <a:cxnLst/>
            <a:rect r="r" b="b" t="t" l="l"/>
            <a:pathLst>
              <a:path h="675510" w="629069">
                <a:moveTo>
                  <a:pt x="0" y="0"/>
                </a:moveTo>
                <a:lnTo>
                  <a:pt x="629069" y="0"/>
                </a:lnTo>
                <a:lnTo>
                  <a:pt x="629069" y="675511"/>
                </a:lnTo>
                <a:lnTo>
                  <a:pt x="0" y="675511"/>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17" id="17"/>
          <p:cNvSpPr/>
          <p:nvPr/>
        </p:nvSpPr>
        <p:spPr>
          <a:xfrm flipH="false" flipV="false" rot="0">
            <a:off x="14818651" y="550166"/>
            <a:ext cx="3469349" cy="3352259"/>
          </a:xfrm>
          <a:custGeom>
            <a:avLst/>
            <a:gdLst/>
            <a:ahLst/>
            <a:cxnLst/>
            <a:rect r="r" b="b" t="t" l="l"/>
            <a:pathLst>
              <a:path h="3352259" w="3469349">
                <a:moveTo>
                  <a:pt x="0" y="0"/>
                </a:moveTo>
                <a:lnTo>
                  <a:pt x="3469349" y="0"/>
                </a:lnTo>
                <a:lnTo>
                  <a:pt x="3469349" y="3352259"/>
                </a:lnTo>
                <a:lnTo>
                  <a:pt x="0" y="3352259"/>
                </a:lnTo>
                <a:lnTo>
                  <a:pt x="0" y="0"/>
                </a:lnTo>
                <a:close/>
              </a:path>
            </a:pathLst>
          </a:custGeom>
          <a:blipFill>
            <a:blip r:embed="rId7"/>
            <a:stretch>
              <a:fillRect l="0" t="0" r="0" b="0"/>
            </a:stretch>
          </a:blipFill>
        </p:spPr>
      </p:sp>
      <p:sp>
        <p:nvSpPr>
          <p:cNvPr name="TextBox 18" id="18"/>
          <p:cNvSpPr txBox="true"/>
          <p:nvPr/>
        </p:nvSpPr>
        <p:spPr>
          <a:xfrm rot="0">
            <a:off x="1028700" y="1190625"/>
            <a:ext cx="13922430" cy="1651000"/>
          </a:xfrm>
          <a:prstGeom prst="rect">
            <a:avLst/>
          </a:prstGeom>
        </p:spPr>
        <p:txBody>
          <a:bodyPr anchor="t" rtlCol="false" tIns="0" lIns="0" bIns="0" rIns="0">
            <a:spAutoFit/>
          </a:bodyPr>
          <a:lstStyle/>
          <a:p>
            <a:pPr algn="l">
              <a:lnSpc>
                <a:spcPts val="6364"/>
              </a:lnSpc>
            </a:pPr>
            <a:r>
              <a:rPr lang="en-US" sz="6699">
                <a:solidFill>
                  <a:srgbClr val="1F4152"/>
                </a:solidFill>
                <a:latin typeface="Arial Nova"/>
                <a:ea typeface="Arial Nova"/>
                <a:cs typeface="Arial Nova"/>
                <a:sym typeface="Arial Nova"/>
              </a:rPr>
              <a:t>Formulate your plan for supporting peer relations and co-regulation</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1028700" y="6971358"/>
            <a:ext cx="9453446" cy="234506"/>
            <a:chOff x="0" y="0"/>
            <a:chExt cx="12604594" cy="312674"/>
          </a:xfrm>
        </p:grpSpPr>
        <p:sp>
          <p:nvSpPr>
            <p:cNvPr name="Freeform 3" id="3"/>
            <p:cNvSpPr/>
            <p:nvPr/>
          </p:nvSpPr>
          <p:spPr>
            <a:xfrm flipH="false" flipV="false" rot="0">
              <a:off x="0" y="0"/>
              <a:ext cx="9223890" cy="312674"/>
            </a:xfrm>
            <a:custGeom>
              <a:avLst/>
              <a:gdLst/>
              <a:ahLst/>
              <a:cxnLst/>
              <a:rect r="r" b="b" t="t" l="l"/>
              <a:pathLst>
                <a:path h="312674" w="9223890">
                  <a:moveTo>
                    <a:pt x="0" y="0"/>
                  </a:moveTo>
                  <a:lnTo>
                    <a:pt x="9223890" y="0"/>
                  </a:lnTo>
                  <a:lnTo>
                    <a:pt x="9223890" y="312674"/>
                  </a:lnTo>
                  <a:lnTo>
                    <a:pt x="0" y="312674"/>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9560706" y="0"/>
              <a:ext cx="3043888" cy="312674"/>
            </a:xfrm>
            <a:custGeom>
              <a:avLst/>
              <a:gdLst/>
              <a:ahLst/>
              <a:cxnLst/>
              <a:rect r="r" b="b" t="t" l="l"/>
              <a:pathLst>
                <a:path h="312674" w="3043888">
                  <a:moveTo>
                    <a:pt x="0" y="0"/>
                  </a:moveTo>
                  <a:lnTo>
                    <a:pt x="3043888" y="0"/>
                  </a:lnTo>
                  <a:lnTo>
                    <a:pt x="3043888" y="312674"/>
                  </a:lnTo>
                  <a:lnTo>
                    <a:pt x="0" y="312674"/>
                  </a:lnTo>
                  <a:lnTo>
                    <a:pt x="0" y="0"/>
                  </a:lnTo>
                  <a:close/>
                </a:path>
              </a:pathLst>
            </a:custGeom>
            <a:blipFill>
              <a:blip r:embed="rId2">
                <a:extLst>
                  <a:ext uri="{96DAC541-7B7A-43D3-8B79-37D633B846F1}">
                    <asvg:svgBlip xmlns:asvg="http://schemas.microsoft.com/office/drawing/2016/SVG/main" r:embed="rId3"/>
                  </a:ext>
                </a:extLst>
              </a:blip>
              <a:stretch>
                <a:fillRect l="0" t="0" r="-203029" b="0"/>
              </a:stretch>
            </a:blipFill>
          </p:spPr>
        </p:sp>
      </p:grpSp>
      <p:grpSp>
        <p:nvGrpSpPr>
          <p:cNvPr name="Group 5" id="5"/>
          <p:cNvGrpSpPr/>
          <p:nvPr/>
        </p:nvGrpSpPr>
        <p:grpSpPr>
          <a:xfrm rot="0">
            <a:off x="12001217" y="1028700"/>
            <a:ext cx="5284702" cy="8297005"/>
            <a:chOff x="0" y="0"/>
            <a:chExt cx="7046270" cy="11062674"/>
          </a:xfrm>
        </p:grpSpPr>
        <p:grpSp>
          <p:nvGrpSpPr>
            <p:cNvPr name="Group 6" id="6"/>
            <p:cNvGrpSpPr/>
            <p:nvPr/>
          </p:nvGrpSpPr>
          <p:grpSpPr>
            <a:xfrm rot="0">
              <a:off x="2384784" y="8785973"/>
              <a:ext cx="2276701" cy="2276701"/>
              <a:chOff x="0" y="0"/>
              <a:chExt cx="812800" cy="812800"/>
            </a:xfrm>
          </p:grpSpPr>
          <p:sp>
            <p:nvSpPr>
              <p:cNvPr name="Freeform 7" id="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9C5"/>
              </a:solidFill>
            </p:spPr>
          </p:sp>
          <p:sp>
            <p:nvSpPr>
              <p:cNvPr name="TextBox 8" id="8"/>
              <p:cNvSpPr txBox="true"/>
              <p:nvPr/>
            </p:nvSpPr>
            <p:spPr>
              <a:xfrm>
                <a:off x="76200" y="38100"/>
                <a:ext cx="660400" cy="698500"/>
              </a:xfrm>
              <a:prstGeom prst="rect">
                <a:avLst/>
              </a:prstGeom>
            </p:spPr>
            <p:txBody>
              <a:bodyPr anchor="ctr" rtlCol="false" tIns="50800" lIns="50800" bIns="50800" rIns="50800"/>
              <a:lstStyle/>
              <a:p>
                <a:pPr algn="ctr">
                  <a:lnSpc>
                    <a:spcPts val="2660"/>
                  </a:lnSpc>
                </a:pPr>
              </a:p>
            </p:txBody>
          </p:sp>
        </p:grpSp>
        <p:sp>
          <p:nvSpPr>
            <p:cNvPr name="Freeform 9" id="9"/>
            <p:cNvSpPr/>
            <p:nvPr/>
          </p:nvSpPr>
          <p:spPr>
            <a:xfrm flipH="false" flipV="false" rot="0">
              <a:off x="0" y="0"/>
              <a:ext cx="7046270" cy="9924323"/>
            </a:xfrm>
            <a:custGeom>
              <a:avLst/>
              <a:gdLst/>
              <a:ahLst/>
              <a:cxnLst/>
              <a:rect r="r" b="b" t="t" l="l"/>
              <a:pathLst>
                <a:path h="9924323" w="7046270">
                  <a:moveTo>
                    <a:pt x="0" y="0"/>
                  </a:moveTo>
                  <a:lnTo>
                    <a:pt x="7046270" y="0"/>
                  </a:lnTo>
                  <a:lnTo>
                    <a:pt x="7046270" y="9924323"/>
                  </a:lnTo>
                  <a:lnTo>
                    <a:pt x="0" y="99243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10" id="10"/>
          <p:cNvGrpSpPr/>
          <p:nvPr/>
        </p:nvGrpSpPr>
        <p:grpSpPr>
          <a:xfrm rot="0">
            <a:off x="11586735" y="5434141"/>
            <a:ext cx="8493925" cy="8493925"/>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D3A74"/>
            </a:solidFill>
          </p:spPr>
        </p:sp>
        <p:sp>
          <p:nvSpPr>
            <p:cNvPr name="TextBox 12" id="12"/>
            <p:cNvSpPr txBox="true"/>
            <p:nvPr/>
          </p:nvSpPr>
          <p:spPr>
            <a:xfrm>
              <a:off x="76200" y="38100"/>
              <a:ext cx="660400" cy="698500"/>
            </a:xfrm>
            <a:prstGeom prst="rect">
              <a:avLst/>
            </a:prstGeom>
          </p:spPr>
          <p:txBody>
            <a:bodyPr anchor="ctr" rtlCol="false" tIns="50800" lIns="50800" bIns="50800" rIns="50800"/>
            <a:lstStyle/>
            <a:p>
              <a:pPr algn="ctr">
                <a:lnSpc>
                  <a:spcPts val="2659"/>
                </a:lnSpc>
              </a:pPr>
            </a:p>
          </p:txBody>
        </p:sp>
      </p:grpSp>
      <p:sp>
        <p:nvSpPr>
          <p:cNvPr name="Freeform 13" id="13"/>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Freeform 14" id="14"/>
          <p:cNvSpPr/>
          <p:nvPr/>
        </p:nvSpPr>
        <p:spPr>
          <a:xfrm flipH="false" flipV="false" rot="0">
            <a:off x="12385061" y="4719894"/>
            <a:ext cx="5293222" cy="4737434"/>
          </a:xfrm>
          <a:custGeom>
            <a:avLst/>
            <a:gdLst/>
            <a:ahLst/>
            <a:cxnLst/>
            <a:rect r="r" b="b" t="t" l="l"/>
            <a:pathLst>
              <a:path h="4737434" w="5293222">
                <a:moveTo>
                  <a:pt x="0" y="0"/>
                </a:moveTo>
                <a:lnTo>
                  <a:pt x="5293222" y="0"/>
                </a:lnTo>
                <a:lnTo>
                  <a:pt x="5293222" y="4737433"/>
                </a:lnTo>
                <a:lnTo>
                  <a:pt x="0" y="4737433"/>
                </a:lnTo>
                <a:lnTo>
                  <a:pt x="0" y="0"/>
                </a:lnTo>
                <a:close/>
              </a:path>
            </a:pathLst>
          </a:custGeom>
          <a:blipFill>
            <a:blip r:embed="rId7"/>
            <a:stretch>
              <a:fillRect l="0" t="0" r="0" b="0"/>
            </a:stretch>
          </a:blipFill>
        </p:spPr>
      </p:sp>
      <p:sp>
        <p:nvSpPr>
          <p:cNvPr name="TextBox 15" id="15"/>
          <p:cNvSpPr txBox="true"/>
          <p:nvPr/>
        </p:nvSpPr>
        <p:spPr>
          <a:xfrm rot="0">
            <a:off x="1028700" y="3289818"/>
            <a:ext cx="10408610" cy="1277873"/>
          </a:xfrm>
          <a:prstGeom prst="rect">
            <a:avLst/>
          </a:prstGeom>
        </p:spPr>
        <p:txBody>
          <a:bodyPr anchor="t" rtlCol="false" tIns="0" lIns="0" bIns="0" rIns="0">
            <a:spAutoFit/>
          </a:bodyPr>
          <a:lstStyle/>
          <a:p>
            <a:pPr algn="l">
              <a:lnSpc>
                <a:spcPts val="9602"/>
              </a:lnSpc>
            </a:pPr>
            <a:r>
              <a:rPr lang="en-US" b="true" sz="9699">
                <a:solidFill>
                  <a:srgbClr val="C88EAD"/>
                </a:solidFill>
                <a:latin typeface="Arial Nova Bold"/>
                <a:ea typeface="Arial Nova Bold"/>
                <a:cs typeface="Arial Nova Bold"/>
                <a:sym typeface="Arial Nova Bold"/>
              </a:rPr>
              <a:t>STUDENT PEER</a:t>
            </a:r>
          </a:p>
        </p:txBody>
      </p:sp>
      <p:sp>
        <p:nvSpPr>
          <p:cNvPr name="TextBox 16" id="16"/>
          <p:cNvSpPr txBox="true"/>
          <p:nvPr/>
        </p:nvSpPr>
        <p:spPr>
          <a:xfrm rot="0">
            <a:off x="1028700" y="4583631"/>
            <a:ext cx="9057480" cy="2073402"/>
          </a:xfrm>
          <a:prstGeom prst="rect">
            <a:avLst/>
          </a:prstGeom>
        </p:spPr>
        <p:txBody>
          <a:bodyPr anchor="t" rtlCol="false" tIns="0" lIns="0" bIns="0" rIns="0">
            <a:spAutoFit/>
          </a:bodyPr>
          <a:lstStyle/>
          <a:p>
            <a:pPr algn="l">
              <a:lnSpc>
                <a:spcPts val="8019"/>
              </a:lnSpc>
            </a:pPr>
            <a:r>
              <a:rPr lang="en-US" sz="8100">
                <a:solidFill>
                  <a:srgbClr val="19467E"/>
                </a:solidFill>
                <a:latin typeface="Arial Nova"/>
                <a:ea typeface="Arial Nova"/>
                <a:cs typeface="Arial Nova"/>
                <a:sym typeface="Arial Nova"/>
              </a:rPr>
              <a:t>RELATIONS AND CO-REGULATION</a:t>
            </a:r>
          </a:p>
        </p:txBody>
      </p:sp>
      <p:sp>
        <p:nvSpPr>
          <p:cNvPr name="TextBox 17" id="17"/>
          <p:cNvSpPr txBox="true"/>
          <p:nvPr/>
        </p:nvSpPr>
        <p:spPr>
          <a:xfrm rot="0">
            <a:off x="1028700" y="2357401"/>
            <a:ext cx="7619102" cy="613408"/>
          </a:xfrm>
          <a:prstGeom prst="rect">
            <a:avLst/>
          </a:prstGeom>
        </p:spPr>
        <p:txBody>
          <a:bodyPr anchor="t" rtlCol="false" tIns="0" lIns="0" bIns="0" rIns="0">
            <a:spAutoFit/>
          </a:bodyPr>
          <a:lstStyle/>
          <a:p>
            <a:pPr algn="l">
              <a:lnSpc>
                <a:spcPts val="5040"/>
              </a:lnSpc>
            </a:pPr>
            <a:r>
              <a:rPr lang="en-US" sz="3600" spc="288">
                <a:solidFill>
                  <a:srgbClr val="EC7357"/>
                </a:solidFill>
                <a:latin typeface="Arial Nova"/>
                <a:ea typeface="Arial Nova"/>
                <a:cs typeface="Arial Nova"/>
                <a:sym typeface="Arial Nova"/>
              </a:rPr>
              <a:t>Module 2</a:t>
            </a:r>
          </a:p>
        </p:txBody>
      </p:sp>
    </p:spTree>
  </p:cSld>
  <p:clrMapOvr>
    <a:masterClrMapping/>
  </p:clrMapOvr>
</p:sld>
</file>

<file path=ppt/slides/slide30.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sp>
        <p:nvSpPr>
          <p:cNvPr name="Freeform 2" id="2"/>
          <p:cNvSpPr/>
          <p:nvPr/>
        </p:nvSpPr>
        <p:spPr>
          <a:xfrm flipH="false" flipV="false" rot="0">
            <a:off x="8517331" y="722853"/>
            <a:ext cx="1253338" cy="1227206"/>
          </a:xfrm>
          <a:custGeom>
            <a:avLst/>
            <a:gdLst/>
            <a:ahLst/>
            <a:cxnLst/>
            <a:rect r="r" b="b" t="t" l="l"/>
            <a:pathLst>
              <a:path h="1227206" w="1253338">
                <a:moveTo>
                  <a:pt x="0" y="0"/>
                </a:moveTo>
                <a:lnTo>
                  <a:pt x="1253338" y="0"/>
                </a:lnTo>
                <a:lnTo>
                  <a:pt x="1253338" y="1227205"/>
                </a:lnTo>
                <a:lnTo>
                  <a:pt x="0" y="1227205"/>
                </a:lnTo>
                <a:lnTo>
                  <a:pt x="0" y="0"/>
                </a:lnTo>
                <a:close/>
              </a:path>
            </a:pathLst>
          </a:custGeom>
          <a:blipFill>
            <a:blip r:embed="rId2"/>
            <a:stretch>
              <a:fillRect l="0" t="0" r="0" b="0"/>
            </a:stretch>
          </a:blipFill>
        </p:spPr>
      </p:sp>
      <p:sp>
        <p:nvSpPr>
          <p:cNvPr name="Freeform 3" id="3"/>
          <p:cNvSpPr/>
          <p:nvPr/>
        </p:nvSpPr>
        <p:spPr>
          <a:xfrm flipH="false" flipV="false" rot="0">
            <a:off x="11965082" y="5357612"/>
            <a:ext cx="1222302" cy="1004372"/>
          </a:xfrm>
          <a:custGeom>
            <a:avLst/>
            <a:gdLst/>
            <a:ahLst/>
            <a:cxnLst/>
            <a:rect r="r" b="b" t="t" l="l"/>
            <a:pathLst>
              <a:path h="1004372" w="1222302">
                <a:moveTo>
                  <a:pt x="0" y="0"/>
                </a:moveTo>
                <a:lnTo>
                  <a:pt x="1222302" y="0"/>
                </a:lnTo>
                <a:lnTo>
                  <a:pt x="1222302" y="1004372"/>
                </a:lnTo>
                <a:lnTo>
                  <a:pt x="0" y="1004372"/>
                </a:lnTo>
                <a:lnTo>
                  <a:pt x="0" y="0"/>
                </a:lnTo>
                <a:close/>
              </a:path>
            </a:pathLst>
          </a:custGeom>
          <a:blipFill>
            <a:blip r:embed="rId3"/>
            <a:stretch>
              <a:fillRect l="0" t="0" r="0" b="0"/>
            </a:stretch>
          </a:blipFill>
        </p:spPr>
      </p:sp>
      <p:sp>
        <p:nvSpPr>
          <p:cNvPr name="Freeform 4" id="4"/>
          <p:cNvSpPr/>
          <p:nvPr/>
        </p:nvSpPr>
        <p:spPr>
          <a:xfrm flipH="false" flipV="false" rot="0">
            <a:off x="2842693" y="7182068"/>
            <a:ext cx="1468127" cy="485582"/>
          </a:xfrm>
          <a:custGeom>
            <a:avLst/>
            <a:gdLst/>
            <a:ahLst/>
            <a:cxnLst/>
            <a:rect r="r" b="b" t="t" l="l"/>
            <a:pathLst>
              <a:path h="485582" w="1468127">
                <a:moveTo>
                  <a:pt x="0" y="0"/>
                </a:moveTo>
                <a:lnTo>
                  <a:pt x="1468127" y="0"/>
                </a:lnTo>
                <a:lnTo>
                  <a:pt x="1468127" y="485582"/>
                </a:lnTo>
                <a:lnTo>
                  <a:pt x="0" y="485582"/>
                </a:lnTo>
                <a:lnTo>
                  <a:pt x="0" y="0"/>
                </a:lnTo>
                <a:close/>
              </a:path>
            </a:pathLst>
          </a:custGeom>
          <a:blipFill>
            <a:blip r:embed="rId4"/>
            <a:stretch>
              <a:fillRect l="0" t="0" r="0" b="0"/>
            </a:stretch>
          </a:blipFill>
        </p:spPr>
      </p:sp>
      <p:sp>
        <p:nvSpPr>
          <p:cNvPr name="Freeform 5" id="5"/>
          <p:cNvSpPr/>
          <p:nvPr/>
        </p:nvSpPr>
        <p:spPr>
          <a:xfrm flipH="false" flipV="false" rot="0">
            <a:off x="7483442" y="5534204"/>
            <a:ext cx="1650258" cy="747668"/>
          </a:xfrm>
          <a:custGeom>
            <a:avLst/>
            <a:gdLst/>
            <a:ahLst/>
            <a:cxnLst/>
            <a:rect r="r" b="b" t="t" l="l"/>
            <a:pathLst>
              <a:path h="747668" w="1650258">
                <a:moveTo>
                  <a:pt x="0" y="0"/>
                </a:moveTo>
                <a:lnTo>
                  <a:pt x="1650258" y="0"/>
                </a:lnTo>
                <a:lnTo>
                  <a:pt x="1650258" y="747668"/>
                </a:lnTo>
                <a:lnTo>
                  <a:pt x="0" y="747668"/>
                </a:lnTo>
                <a:lnTo>
                  <a:pt x="0" y="0"/>
                </a:lnTo>
                <a:close/>
              </a:path>
            </a:pathLst>
          </a:custGeom>
          <a:blipFill>
            <a:blip r:embed="rId5"/>
            <a:stretch>
              <a:fillRect l="0" t="0" r="0" b="0"/>
            </a:stretch>
          </a:blipFill>
        </p:spPr>
      </p:sp>
      <p:sp>
        <p:nvSpPr>
          <p:cNvPr name="Freeform 6" id="6"/>
          <p:cNvSpPr/>
          <p:nvPr/>
        </p:nvSpPr>
        <p:spPr>
          <a:xfrm flipH="false" flipV="false" rot="0">
            <a:off x="4780220" y="6664577"/>
            <a:ext cx="1104476" cy="1096752"/>
          </a:xfrm>
          <a:custGeom>
            <a:avLst/>
            <a:gdLst/>
            <a:ahLst/>
            <a:cxnLst/>
            <a:rect r="r" b="b" t="t" l="l"/>
            <a:pathLst>
              <a:path h="1096752" w="1104476">
                <a:moveTo>
                  <a:pt x="0" y="0"/>
                </a:moveTo>
                <a:lnTo>
                  <a:pt x="1104476" y="0"/>
                </a:lnTo>
                <a:lnTo>
                  <a:pt x="1104476" y="1096752"/>
                </a:lnTo>
                <a:lnTo>
                  <a:pt x="0" y="1096752"/>
                </a:lnTo>
                <a:lnTo>
                  <a:pt x="0" y="0"/>
                </a:lnTo>
                <a:close/>
              </a:path>
            </a:pathLst>
          </a:custGeom>
          <a:blipFill>
            <a:blip r:embed="rId6"/>
            <a:stretch>
              <a:fillRect l="0" t="0" r="0" b="0"/>
            </a:stretch>
          </a:blipFill>
        </p:spPr>
      </p:sp>
      <p:sp>
        <p:nvSpPr>
          <p:cNvPr name="Freeform 7" id="7"/>
          <p:cNvSpPr/>
          <p:nvPr/>
        </p:nvSpPr>
        <p:spPr>
          <a:xfrm flipH="false" flipV="false" rot="0">
            <a:off x="9413059" y="5668861"/>
            <a:ext cx="2272664" cy="592869"/>
          </a:xfrm>
          <a:custGeom>
            <a:avLst/>
            <a:gdLst/>
            <a:ahLst/>
            <a:cxnLst/>
            <a:rect r="r" b="b" t="t" l="l"/>
            <a:pathLst>
              <a:path h="592869" w="2272664">
                <a:moveTo>
                  <a:pt x="0" y="0"/>
                </a:moveTo>
                <a:lnTo>
                  <a:pt x="2272664" y="0"/>
                </a:lnTo>
                <a:lnTo>
                  <a:pt x="2272664" y="592869"/>
                </a:lnTo>
                <a:lnTo>
                  <a:pt x="0" y="592869"/>
                </a:lnTo>
                <a:lnTo>
                  <a:pt x="0" y="0"/>
                </a:lnTo>
                <a:close/>
              </a:path>
            </a:pathLst>
          </a:custGeom>
          <a:blipFill>
            <a:blip r:embed="rId7"/>
            <a:stretch>
              <a:fillRect l="0" t="0" r="0" b="0"/>
            </a:stretch>
          </a:blipFill>
        </p:spPr>
      </p:sp>
      <p:sp>
        <p:nvSpPr>
          <p:cNvPr name="Freeform 8" id="8"/>
          <p:cNvSpPr/>
          <p:nvPr/>
        </p:nvSpPr>
        <p:spPr>
          <a:xfrm flipH="false" flipV="false" rot="0">
            <a:off x="6354097" y="7088389"/>
            <a:ext cx="1340128" cy="672940"/>
          </a:xfrm>
          <a:custGeom>
            <a:avLst/>
            <a:gdLst/>
            <a:ahLst/>
            <a:cxnLst/>
            <a:rect r="r" b="b" t="t" l="l"/>
            <a:pathLst>
              <a:path h="672940" w="1340128">
                <a:moveTo>
                  <a:pt x="0" y="0"/>
                </a:moveTo>
                <a:lnTo>
                  <a:pt x="1340128" y="0"/>
                </a:lnTo>
                <a:lnTo>
                  <a:pt x="1340128" y="672940"/>
                </a:lnTo>
                <a:lnTo>
                  <a:pt x="0" y="672940"/>
                </a:lnTo>
                <a:lnTo>
                  <a:pt x="0" y="0"/>
                </a:lnTo>
                <a:close/>
              </a:path>
            </a:pathLst>
          </a:custGeom>
          <a:blipFill>
            <a:blip r:embed="rId8"/>
            <a:stretch>
              <a:fillRect l="0" t="0" r="0" b="0"/>
            </a:stretch>
          </a:blipFill>
        </p:spPr>
      </p:sp>
      <p:sp>
        <p:nvSpPr>
          <p:cNvPr name="Freeform 9" id="9"/>
          <p:cNvSpPr/>
          <p:nvPr/>
        </p:nvSpPr>
        <p:spPr>
          <a:xfrm flipH="false" flipV="false" rot="0">
            <a:off x="2760884" y="5543221"/>
            <a:ext cx="1630080" cy="844149"/>
          </a:xfrm>
          <a:custGeom>
            <a:avLst/>
            <a:gdLst/>
            <a:ahLst/>
            <a:cxnLst/>
            <a:rect r="r" b="b" t="t" l="l"/>
            <a:pathLst>
              <a:path h="844149" w="1630080">
                <a:moveTo>
                  <a:pt x="0" y="0"/>
                </a:moveTo>
                <a:lnTo>
                  <a:pt x="1630080" y="0"/>
                </a:lnTo>
                <a:lnTo>
                  <a:pt x="1630080" y="844149"/>
                </a:lnTo>
                <a:lnTo>
                  <a:pt x="0" y="844149"/>
                </a:lnTo>
                <a:lnTo>
                  <a:pt x="0" y="0"/>
                </a:lnTo>
                <a:close/>
              </a:path>
            </a:pathLst>
          </a:custGeom>
          <a:blipFill>
            <a:blip r:embed="rId9"/>
            <a:stretch>
              <a:fillRect l="0" t="0" r="0" b="0"/>
            </a:stretch>
          </a:blipFill>
        </p:spPr>
      </p:sp>
      <p:sp>
        <p:nvSpPr>
          <p:cNvPr name="Freeform 10" id="10"/>
          <p:cNvSpPr/>
          <p:nvPr/>
        </p:nvSpPr>
        <p:spPr>
          <a:xfrm flipH="false" flipV="false" rot="0">
            <a:off x="13466744" y="5735418"/>
            <a:ext cx="2026875" cy="567042"/>
          </a:xfrm>
          <a:custGeom>
            <a:avLst/>
            <a:gdLst/>
            <a:ahLst/>
            <a:cxnLst/>
            <a:rect r="r" b="b" t="t" l="l"/>
            <a:pathLst>
              <a:path h="567042" w="2026875">
                <a:moveTo>
                  <a:pt x="0" y="0"/>
                </a:moveTo>
                <a:lnTo>
                  <a:pt x="2026874" y="0"/>
                </a:lnTo>
                <a:lnTo>
                  <a:pt x="2026874" y="567042"/>
                </a:lnTo>
                <a:lnTo>
                  <a:pt x="0" y="567042"/>
                </a:lnTo>
                <a:lnTo>
                  <a:pt x="0" y="0"/>
                </a:lnTo>
                <a:close/>
              </a:path>
            </a:pathLst>
          </a:custGeom>
          <a:blipFill>
            <a:blip r:embed="rId10"/>
            <a:stretch>
              <a:fillRect l="0" t="0" r="0" b="0"/>
            </a:stretch>
          </a:blipFill>
        </p:spPr>
      </p:sp>
      <p:sp>
        <p:nvSpPr>
          <p:cNvPr name="Freeform 11" id="11"/>
          <p:cNvSpPr/>
          <p:nvPr/>
        </p:nvSpPr>
        <p:spPr>
          <a:xfrm flipH="false" flipV="false" rot="0">
            <a:off x="13674444" y="7225317"/>
            <a:ext cx="1852672" cy="529335"/>
          </a:xfrm>
          <a:custGeom>
            <a:avLst/>
            <a:gdLst/>
            <a:ahLst/>
            <a:cxnLst/>
            <a:rect r="r" b="b" t="t" l="l"/>
            <a:pathLst>
              <a:path h="529335" w="1852672">
                <a:moveTo>
                  <a:pt x="0" y="0"/>
                </a:moveTo>
                <a:lnTo>
                  <a:pt x="1852672" y="0"/>
                </a:lnTo>
                <a:lnTo>
                  <a:pt x="1852672" y="529335"/>
                </a:lnTo>
                <a:lnTo>
                  <a:pt x="0" y="529335"/>
                </a:lnTo>
                <a:lnTo>
                  <a:pt x="0" y="0"/>
                </a:lnTo>
                <a:close/>
              </a:path>
            </a:pathLst>
          </a:custGeom>
          <a:blipFill>
            <a:blip r:embed="rId11"/>
            <a:stretch>
              <a:fillRect l="0" t="0" r="0" b="0"/>
            </a:stretch>
          </a:blipFill>
        </p:spPr>
      </p:sp>
      <p:sp>
        <p:nvSpPr>
          <p:cNvPr name="Freeform 12" id="12"/>
          <p:cNvSpPr/>
          <p:nvPr/>
        </p:nvSpPr>
        <p:spPr>
          <a:xfrm flipH="false" flipV="false" rot="0">
            <a:off x="8163626" y="7095066"/>
            <a:ext cx="5041418" cy="659585"/>
          </a:xfrm>
          <a:custGeom>
            <a:avLst/>
            <a:gdLst/>
            <a:ahLst/>
            <a:cxnLst/>
            <a:rect r="r" b="b" t="t" l="l"/>
            <a:pathLst>
              <a:path h="659585" w="5041418">
                <a:moveTo>
                  <a:pt x="0" y="0"/>
                </a:moveTo>
                <a:lnTo>
                  <a:pt x="5041417" y="0"/>
                </a:lnTo>
                <a:lnTo>
                  <a:pt x="5041417" y="659586"/>
                </a:lnTo>
                <a:lnTo>
                  <a:pt x="0" y="659586"/>
                </a:lnTo>
                <a:lnTo>
                  <a:pt x="0" y="0"/>
                </a:lnTo>
                <a:close/>
              </a:path>
            </a:pathLst>
          </a:custGeom>
          <a:blipFill>
            <a:blip r:embed="rId12"/>
            <a:stretch>
              <a:fillRect l="0" t="0" r="0" b="0"/>
            </a:stretch>
          </a:blipFill>
        </p:spPr>
      </p:sp>
      <p:sp>
        <p:nvSpPr>
          <p:cNvPr name="Freeform 13" id="13"/>
          <p:cNvSpPr/>
          <p:nvPr/>
        </p:nvSpPr>
        <p:spPr>
          <a:xfrm flipH="false" flipV="false" rot="0">
            <a:off x="4670324" y="5533930"/>
            <a:ext cx="2533759" cy="651735"/>
          </a:xfrm>
          <a:custGeom>
            <a:avLst/>
            <a:gdLst/>
            <a:ahLst/>
            <a:cxnLst/>
            <a:rect r="r" b="b" t="t" l="l"/>
            <a:pathLst>
              <a:path h="651735" w="2533759">
                <a:moveTo>
                  <a:pt x="0" y="0"/>
                </a:moveTo>
                <a:lnTo>
                  <a:pt x="2533759" y="0"/>
                </a:lnTo>
                <a:lnTo>
                  <a:pt x="2533759" y="651736"/>
                </a:lnTo>
                <a:lnTo>
                  <a:pt x="0" y="651736"/>
                </a:lnTo>
                <a:lnTo>
                  <a:pt x="0" y="0"/>
                </a:lnTo>
                <a:close/>
              </a:path>
            </a:pathLst>
          </a:custGeom>
          <a:blipFill>
            <a:blip r:embed="rId13"/>
            <a:stretch>
              <a:fillRect l="0" t="0" r="0" b="0"/>
            </a:stretch>
          </a:blipFill>
        </p:spPr>
      </p:sp>
      <p:sp>
        <p:nvSpPr>
          <p:cNvPr name="Freeform 14" id="14"/>
          <p:cNvSpPr/>
          <p:nvPr/>
        </p:nvSpPr>
        <p:spPr>
          <a:xfrm flipH="false" flipV="false" rot="0">
            <a:off x="2358972" y="8551904"/>
            <a:ext cx="1274934" cy="824619"/>
          </a:xfrm>
          <a:custGeom>
            <a:avLst/>
            <a:gdLst/>
            <a:ahLst/>
            <a:cxnLst/>
            <a:rect r="r" b="b" t="t" l="l"/>
            <a:pathLst>
              <a:path h="824619" w="1274934">
                <a:moveTo>
                  <a:pt x="0" y="0"/>
                </a:moveTo>
                <a:lnTo>
                  <a:pt x="1274934" y="0"/>
                </a:lnTo>
                <a:lnTo>
                  <a:pt x="1274934" y="824619"/>
                </a:lnTo>
                <a:lnTo>
                  <a:pt x="0" y="824619"/>
                </a:lnTo>
                <a:lnTo>
                  <a:pt x="0" y="0"/>
                </a:lnTo>
                <a:close/>
              </a:path>
            </a:pathLst>
          </a:custGeom>
          <a:blipFill>
            <a:blip r:embed="rId14"/>
            <a:stretch>
              <a:fillRect l="0" t="-2180" r="0" b="-2180"/>
            </a:stretch>
          </a:blipFill>
        </p:spPr>
      </p:sp>
      <p:sp>
        <p:nvSpPr>
          <p:cNvPr name="TextBox 15" id="15"/>
          <p:cNvSpPr txBox="true"/>
          <p:nvPr/>
        </p:nvSpPr>
        <p:spPr>
          <a:xfrm rot="0">
            <a:off x="3940896" y="8609054"/>
            <a:ext cx="12374148" cy="642185"/>
          </a:xfrm>
          <a:prstGeom prst="rect">
            <a:avLst/>
          </a:prstGeom>
        </p:spPr>
        <p:txBody>
          <a:bodyPr anchor="t" rtlCol="false" tIns="0" lIns="0" bIns="0" rIns="0">
            <a:spAutoFit/>
          </a:bodyPr>
          <a:lstStyle/>
          <a:p>
            <a:pPr algn="l">
              <a:lnSpc>
                <a:spcPts val="1780"/>
              </a:lnSpc>
            </a:pPr>
            <a:r>
              <a:rPr lang="en-US" sz="1271">
                <a:solidFill>
                  <a:srgbClr val="364468"/>
                </a:solidFill>
                <a:latin typeface="Arial Nova"/>
                <a:ea typeface="Arial Nova"/>
                <a:cs typeface="Arial Nova"/>
                <a:sym typeface="Arial Nova"/>
              </a:rPr>
              <a:t>This project has receiThis project has received funding from the European Union’s Horizon Europe Research and Innovation program under grant agreement No. 101061288</a:t>
            </a:r>
          </a:p>
          <a:p>
            <a:pPr algn="l">
              <a:lnSpc>
                <a:spcPts val="1780"/>
              </a:lnSpc>
            </a:pPr>
            <a:r>
              <a:rPr lang="en-US" sz="1271">
                <a:solidFill>
                  <a:srgbClr val="364468"/>
                </a:solidFill>
                <a:latin typeface="Arial Nova"/>
                <a:ea typeface="Arial Nova"/>
                <a:cs typeface="Arial Nova"/>
                <a:sym typeface="Arial Nova"/>
              </a:rPr>
              <a:t>Views and opinions expressed are however those of the author(s) only and do not necessarily reflect those of the European Union or the European Research Executive Agency. Neither the European Union nor the European Research Executive Agency can be held responsible for them.</a:t>
            </a:r>
          </a:p>
        </p:txBody>
      </p:sp>
      <p:sp>
        <p:nvSpPr>
          <p:cNvPr name="TextBox 16" id="16"/>
          <p:cNvSpPr txBox="true"/>
          <p:nvPr/>
        </p:nvSpPr>
        <p:spPr>
          <a:xfrm rot="0">
            <a:off x="2448922" y="2409942"/>
            <a:ext cx="13390156" cy="2442845"/>
          </a:xfrm>
          <a:prstGeom prst="rect">
            <a:avLst/>
          </a:prstGeom>
        </p:spPr>
        <p:txBody>
          <a:bodyPr anchor="t" rtlCol="false" tIns="0" lIns="0" bIns="0" rIns="0">
            <a:spAutoFit/>
          </a:bodyPr>
          <a:lstStyle/>
          <a:p>
            <a:pPr algn="ctr">
              <a:lnSpc>
                <a:spcPts val="2440"/>
              </a:lnSpc>
            </a:pPr>
            <a:r>
              <a:rPr lang="en-US" sz="2000">
                <a:solidFill>
                  <a:srgbClr val="1F4152"/>
                </a:solidFill>
                <a:latin typeface="Arial Nova"/>
                <a:ea typeface="Arial Nova"/>
                <a:cs typeface="Arial Nova"/>
                <a:sym typeface="Arial Nova"/>
              </a:rPr>
              <a:t>This material was developed by the SCIREARLY Project.</a:t>
            </a:r>
          </a:p>
          <a:p>
            <a:pPr algn="ctr">
              <a:lnSpc>
                <a:spcPts val="2440"/>
              </a:lnSpc>
            </a:pPr>
            <a:r>
              <a:rPr lang="en-US" sz="2000">
                <a:solidFill>
                  <a:srgbClr val="1F4152"/>
                </a:solidFill>
                <a:latin typeface="Arial Nova"/>
                <a:ea typeface="Arial Nova"/>
                <a:cs typeface="Arial Nova"/>
                <a:sym typeface="Arial Nova"/>
              </a:rPr>
              <a:t>SCIREARLY was a three-year long research project funded by the European Union’s Horizon Europe programme.</a:t>
            </a:r>
          </a:p>
          <a:p>
            <a:pPr algn="ctr">
              <a:lnSpc>
                <a:spcPts val="2440"/>
              </a:lnSpc>
            </a:pPr>
          </a:p>
          <a:p>
            <a:pPr algn="ctr">
              <a:lnSpc>
                <a:spcPts val="2440"/>
              </a:lnSpc>
            </a:pPr>
            <a:r>
              <a:rPr lang="en-US" sz="2000">
                <a:solidFill>
                  <a:srgbClr val="1F4152"/>
                </a:solidFill>
                <a:latin typeface="Arial Nova"/>
                <a:ea typeface="Arial Nova"/>
                <a:cs typeface="Arial Nova"/>
                <a:sym typeface="Arial Nova"/>
              </a:rPr>
              <a:t>The University of Helsinki led the part of the research providing the basis for this trainng material.</a:t>
            </a:r>
          </a:p>
          <a:p>
            <a:pPr algn="ctr">
              <a:lnSpc>
                <a:spcPts val="2440"/>
              </a:lnSpc>
            </a:pPr>
          </a:p>
          <a:p>
            <a:pPr algn="ctr">
              <a:lnSpc>
                <a:spcPts val="2440"/>
              </a:lnSpc>
            </a:pPr>
            <a:r>
              <a:rPr lang="en-US" sz="2000">
                <a:solidFill>
                  <a:srgbClr val="1F4152"/>
                </a:solidFill>
                <a:latin typeface="Arial Nova"/>
                <a:ea typeface="Arial Nova"/>
                <a:cs typeface="Arial Nova"/>
                <a:sym typeface="Arial Nova"/>
              </a:rPr>
              <a:t>For more resources on creating learning environments that reduce early scool leaving and promote academic achievement and wellbeing, please visit the SCIREARLY Impact platform at:</a:t>
            </a:r>
          </a:p>
          <a:p>
            <a:pPr algn="ctr">
              <a:lnSpc>
                <a:spcPts val="2440"/>
              </a:lnSpc>
            </a:pPr>
            <a:r>
              <a:rPr lang="en-US" sz="2000">
                <a:solidFill>
                  <a:srgbClr val="1F4152"/>
                </a:solidFill>
                <a:latin typeface="Arial Nova"/>
                <a:ea typeface="Arial Nova"/>
                <a:cs typeface="Arial Nova"/>
                <a:sym typeface="Arial Nova"/>
              </a:rPr>
              <a:t>www.SCIREARLY.EU</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sp>
        <p:nvSpPr>
          <p:cNvPr name="Freeform 2" id="2"/>
          <p:cNvSpPr/>
          <p:nvPr/>
        </p:nvSpPr>
        <p:spPr>
          <a:xfrm flipH="false" flipV="false" rot="0">
            <a:off x="4088304" y="2749442"/>
            <a:ext cx="4989090" cy="248811"/>
          </a:xfrm>
          <a:custGeom>
            <a:avLst/>
            <a:gdLst/>
            <a:ahLst/>
            <a:cxnLst/>
            <a:rect r="r" b="b" t="t" l="l"/>
            <a:pathLst>
              <a:path h="248811" w="4989090">
                <a:moveTo>
                  <a:pt x="0" y="0"/>
                </a:moveTo>
                <a:lnTo>
                  <a:pt x="4989090" y="0"/>
                </a:lnTo>
                <a:lnTo>
                  <a:pt x="4989090" y="248812"/>
                </a:lnTo>
                <a:lnTo>
                  <a:pt x="0" y="248812"/>
                </a:lnTo>
                <a:lnTo>
                  <a:pt x="0" y="0"/>
                </a:lnTo>
                <a:close/>
              </a:path>
            </a:pathLst>
          </a:custGeom>
          <a:blipFill>
            <a:blip r:embed="rId2">
              <a:extLst>
                <a:ext uri="{96DAC541-7B7A-43D3-8B79-37D633B846F1}">
                  <asvg:svgBlip xmlns:asvg="http://schemas.microsoft.com/office/drawing/2016/SVG/main" r:embed="rId3"/>
                </a:ext>
              </a:extLst>
            </a:blip>
            <a:stretch>
              <a:fillRect l="0" t="0" r="-47119" b="0"/>
            </a:stretch>
          </a:blipFill>
        </p:spPr>
      </p:sp>
      <p:sp>
        <p:nvSpPr>
          <p:cNvPr name="Freeform 3" id="3"/>
          <p:cNvSpPr/>
          <p:nvPr/>
        </p:nvSpPr>
        <p:spPr>
          <a:xfrm flipH="false" flipV="false" rot="0">
            <a:off x="9210606" y="2749442"/>
            <a:ext cx="4989090" cy="248811"/>
          </a:xfrm>
          <a:custGeom>
            <a:avLst/>
            <a:gdLst/>
            <a:ahLst/>
            <a:cxnLst/>
            <a:rect r="r" b="b" t="t" l="l"/>
            <a:pathLst>
              <a:path h="248811" w="4989090">
                <a:moveTo>
                  <a:pt x="0" y="0"/>
                </a:moveTo>
                <a:lnTo>
                  <a:pt x="4989090" y="0"/>
                </a:lnTo>
                <a:lnTo>
                  <a:pt x="4989090" y="248812"/>
                </a:lnTo>
                <a:lnTo>
                  <a:pt x="0" y="248812"/>
                </a:lnTo>
                <a:lnTo>
                  <a:pt x="0" y="0"/>
                </a:lnTo>
                <a:close/>
              </a:path>
            </a:pathLst>
          </a:custGeom>
          <a:blipFill>
            <a:blip r:embed="rId2">
              <a:extLst>
                <a:ext uri="{96DAC541-7B7A-43D3-8B79-37D633B846F1}">
                  <asvg:svgBlip xmlns:asvg="http://schemas.microsoft.com/office/drawing/2016/SVG/main" r:embed="rId3"/>
                </a:ext>
              </a:extLst>
            </a:blip>
            <a:stretch>
              <a:fillRect l="0" t="0" r="-47119" b="0"/>
            </a:stretch>
          </a:blipFill>
        </p:spPr>
      </p:sp>
      <p:grpSp>
        <p:nvGrpSpPr>
          <p:cNvPr name="Group 4" id="4"/>
          <p:cNvGrpSpPr/>
          <p:nvPr/>
        </p:nvGrpSpPr>
        <p:grpSpPr>
          <a:xfrm rot="0">
            <a:off x="1638996" y="3628289"/>
            <a:ext cx="942448" cy="1479647"/>
            <a:chOff x="0" y="0"/>
            <a:chExt cx="1256597" cy="1972862"/>
          </a:xfrm>
        </p:grpSpPr>
        <p:grpSp>
          <p:nvGrpSpPr>
            <p:cNvPr name="Group 5" id="5"/>
            <p:cNvGrpSpPr/>
            <p:nvPr/>
          </p:nvGrpSpPr>
          <p:grpSpPr>
            <a:xfrm rot="0">
              <a:off x="425291" y="1566847"/>
              <a:ext cx="406016" cy="406016"/>
              <a:chOff x="0" y="0"/>
              <a:chExt cx="812800" cy="812800"/>
            </a:xfrm>
          </p:grpSpPr>
          <p:sp>
            <p:nvSpPr>
              <p:cNvPr name="Freeform 6" id="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9C5"/>
              </a:solidFill>
            </p:spPr>
          </p:sp>
          <p:sp>
            <p:nvSpPr>
              <p:cNvPr name="TextBox 7" id="7"/>
              <p:cNvSpPr txBox="true"/>
              <p:nvPr/>
            </p:nvSpPr>
            <p:spPr>
              <a:xfrm>
                <a:off x="76200" y="38100"/>
                <a:ext cx="660400" cy="698500"/>
              </a:xfrm>
              <a:prstGeom prst="rect">
                <a:avLst/>
              </a:prstGeom>
            </p:spPr>
            <p:txBody>
              <a:bodyPr anchor="ctr" rtlCol="false" tIns="22899" lIns="22899" bIns="22899" rIns="22899"/>
              <a:lstStyle/>
              <a:p>
                <a:pPr algn="ctr">
                  <a:lnSpc>
                    <a:spcPts val="2659"/>
                  </a:lnSpc>
                </a:pPr>
              </a:p>
            </p:txBody>
          </p:sp>
        </p:grpSp>
        <p:sp>
          <p:nvSpPr>
            <p:cNvPr name="Freeform 8" id="8"/>
            <p:cNvSpPr/>
            <p:nvPr/>
          </p:nvSpPr>
          <p:spPr>
            <a:xfrm flipH="false" flipV="false" rot="0">
              <a:off x="0" y="0"/>
              <a:ext cx="1256597" cy="1769855"/>
            </a:xfrm>
            <a:custGeom>
              <a:avLst/>
              <a:gdLst/>
              <a:ahLst/>
              <a:cxnLst/>
              <a:rect r="r" b="b" t="t" l="l"/>
              <a:pathLst>
                <a:path h="1769855" w="1256597">
                  <a:moveTo>
                    <a:pt x="0" y="0"/>
                  </a:moveTo>
                  <a:lnTo>
                    <a:pt x="1256597" y="0"/>
                  </a:lnTo>
                  <a:lnTo>
                    <a:pt x="1256597" y="1769855"/>
                  </a:lnTo>
                  <a:lnTo>
                    <a:pt x="0" y="17698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9" id="9"/>
          <p:cNvGrpSpPr/>
          <p:nvPr/>
        </p:nvGrpSpPr>
        <p:grpSpPr>
          <a:xfrm rot="0">
            <a:off x="10624414" y="3628289"/>
            <a:ext cx="942448" cy="1479647"/>
            <a:chOff x="0" y="0"/>
            <a:chExt cx="1256597" cy="1972862"/>
          </a:xfrm>
        </p:grpSpPr>
        <p:grpSp>
          <p:nvGrpSpPr>
            <p:cNvPr name="Group 10" id="10"/>
            <p:cNvGrpSpPr/>
            <p:nvPr/>
          </p:nvGrpSpPr>
          <p:grpSpPr>
            <a:xfrm rot="0">
              <a:off x="425291" y="1566847"/>
              <a:ext cx="406016" cy="406016"/>
              <a:chOff x="0" y="0"/>
              <a:chExt cx="812800" cy="812800"/>
            </a:xfrm>
          </p:grpSpPr>
          <p:sp>
            <p:nvSpPr>
              <p:cNvPr name="Freeform 11" id="1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9C5"/>
              </a:solidFill>
            </p:spPr>
          </p:sp>
          <p:sp>
            <p:nvSpPr>
              <p:cNvPr name="TextBox 12" id="12"/>
              <p:cNvSpPr txBox="true"/>
              <p:nvPr/>
            </p:nvSpPr>
            <p:spPr>
              <a:xfrm>
                <a:off x="76200" y="38100"/>
                <a:ext cx="660400" cy="698500"/>
              </a:xfrm>
              <a:prstGeom prst="rect">
                <a:avLst/>
              </a:prstGeom>
            </p:spPr>
            <p:txBody>
              <a:bodyPr anchor="ctr" rtlCol="false" tIns="22899" lIns="22899" bIns="22899" rIns="22899"/>
              <a:lstStyle/>
              <a:p>
                <a:pPr algn="ctr">
                  <a:lnSpc>
                    <a:spcPts val="2659"/>
                  </a:lnSpc>
                </a:pPr>
              </a:p>
            </p:txBody>
          </p:sp>
        </p:grpSp>
        <p:sp>
          <p:nvSpPr>
            <p:cNvPr name="Freeform 13" id="13"/>
            <p:cNvSpPr/>
            <p:nvPr/>
          </p:nvSpPr>
          <p:spPr>
            <a:xfrm flipH="false" flipV="false" rot="0">
              <a:off x="0" y="0"/>
              <a:ext cx="1256597" cy="1769855"/>
            </a:xfrm>
            <a:custGeom>
              <a:avLst/>
              <a:gdLst/>
              <a:ahLst/>
              <a:cxnLst/>
              <a:rect r="r" b="b" t="t" l="l"/>
              <a:pathLst>
                <a:path h="1769855" w="1256597">
                  <a:moveTo>
                    <a:pt x="0" y="0"/>
                  </a:moveTo>
                  <a:lnTo>
                    <a:pt x="1256597" y="0"/>
                  </a:lnTo>
                  <a:lnTo>
                    <a:pt x="1256597" y="1769855"/>
                  </a:lnTo>
                  <a:lnTo>
                    <a:pt x="0" y="17698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14" id="14"/>
          <p:cNvGrpSpPr/>
          <p:nvPr/>
        </p:nvGrpSpPr>
        <p:grpSpPr>
          <a:xfrm rot="0">
            <a:off x="14814886" y="3628289"/>
            <a:ext cx="942448" cy="1479647"/>
            <a:chOff x="0" y="0"/>
            <a:chExt cx="1256597" cy="1972862"/>
          </a:xfrm>
        </p:grpSpPr>
        <p:grpSp>
          <p:nvGrpSpPr>
            <p:cNvPr name="Group 15" id="15"/>
            <p:cNvGrpSpPr/>
            <p:nvPr/>
          </p:nvGrpSpPr>
          <p:grpSpPr>
            <a:xfrm rot="0">
              <a:off x="425291" y="1566847"/>
              <a:ext cx="406016" cy="406016"/>
              <a:chOff x="0" y="0"/>
              <a:chExt cx="812800" cy="812800"/>
            </a:xfrm>
          </p:grpSpPr>
          <p:sp>
            <p:nvSpPr>
              <p:cNvPr name="Freeform 16" id="1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9C5"/>
              </a:solidFill>
            </p:spPr>
          </p:sp>
          <p:sp>
            <p:nvSpPr>
              <p:cNvPr name="TextBox 17" id="17"/>
              <p:cNvSpPr txBox="true"/>
              <p:nvPr/>
            </p:nvSpPr>
            <p:spPr>
              <a:xfrm>
                <a:off x="76200" y="38100"/>
                <a:ext cx="660400" cy="698500"/>
              </a:xfrm>
              <a:prstGeom prst="rect">
                <a:avLst/>
              </a:prstGeom>
            </p:spPr>
            <p:txBody>
              <a:bodyPr anchor="ctr" rtlCol="false" tIns="22899" lIns="22899" bIns="22899" rIns="22899"/>
              <a:lstStyle/>
              <a:p>
                <a:pPr algn="ctr">
                  <a:lnSpc>
                    <a:spcPts val="2659"/>
                  </a:lnSpc>
                </a:pPr>
              </a:p>
            </p:txBody>
          </p:sp>
        </p:grpSp>
        <p:sp>
          <p:nvSpPr>
            <p:cNvPr name="Freeform 18" id="18"/>
            <p:cNvSpPr/>
            <p:nvPr/>
          </p:nvSpPr>
          <p:spPr>
            <a:xfrm flipH="false" flipV="false" rot="0">
              <a:off x="0" y="0"/>
              <a:ext cx="1256597" cy="1769855"/>
            </a:xfrm>
            <a:custGeom>
              <a:avLst/>
              <a:gdLst/>
              <a:ahLst/>
              <a:cxnLst/>
              <a:rect r="r" b="b" t="t" l="l"/>
              <a:pathLst>
                <a:path h="1769855" w="1256597">
                  <a:moveTo>
                    <a:pt x="0" y="0"/>
                  </a:moveTo>
                  <a:lnTo>
                    <a:pt x="1256597" y="0"/>
                  </a:lnTo>
                  <a:lnTo>
                    <a:pt x="1256597" y="1769855"/>
                  </a:lnTo>
                  <a:lnTo>
                    <a:pt x="0" y="17698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grpSp>
        <p:nvGrpSpPr>
          <p:cNvPr name="Group 19" id="19"/>
          <p:cNvGrpSpPr/>
          <p:nvPr/>
        </p:nvGrpSpPr>
        <p:grpSpPr>
          <a:xfrm rot="0">
            <a:off x="4368907" y="5107935"/>
            <a:ext cx="47625" cy="4157345"/>
            <a:chOff x="0" y="0"/>
            <a:chExt cx="12543" cy="1094939"/>
          </a:xfrm>
        </p:grpSpPr>
        <p:sp>
          <p:nvSpPr>
            <p:cNvPr name="Freeform 20" id="20"/>
            <p:cNvSpPr/>
            <p:nvPr/>
          </p:nvSpPr>
          <p:spPr>
            <a:xfrm flipH="false" flipV="false" rot="0">
              <a:off x="0" y="0"/>
              <a:ext cx="12543" cy="1094939"/>
            </a:xfrm>
            <a:custGeom>
              <a:avLst/>
              <a:gdLst/>
              <a:ahLst/>
              <a:cxnLst/>
              <a:rect r="r" b="b" t="t" l="l"/>
              <a:pathLst>
                <a:path h="1094939" w="12543">
                  <a:moveTo>
                    <a:pt x="0" y="0"/>
                  </a:moveTo>
                  <a:lnTo>
                    <a:pt x="12543" y="0"/>
                  </a:lnTo>
                  <a:lnTo>
                    <a:pt x="12543" y="1094939"/>
                  </a:lnTo>
                  <a:lnTo>
                    <a:pt x="0" y="1094939"/>
                  </a:lnTo>
                  <a:close/>
                </a:path>
              </a:pathLst>
            </a:custGeom>
            <a:solidFill>
              <a:srgbClr val="609DB0"/>
            </a:solidFill>
          </p:spPr>
        </p:sp>
        <p:sp>
          <p:nvSpPr>
            <p:cNvPr name="TextBox 21" id="21"/>
            <p:cNvSpPr txBox="true"/>
            <p:nvPr/>
          </p:nvSpPr>
          <p:spPr>
            <a:xfrm>
              <a:off x="0" y="-38100"/>
              <a:ext cx="12543" cy="1133039"/>
            </a:xfrm>
            <a:prstGeom prst="rect">
              <a:avLst/>
            </a:prstGeom>
          </p:spPr>
          <p:txBody>
            <a:bodyPr anchor="ctr" rtlCol="false" tIns="50800" lIns="50800" bIns="50800" rIns="50800"/>
            <a:lstStyle/>
            <a:p>
              <a:pPr algn="ctr">
                <a:lnSpc>
                  <a:spcPts val="2659"/>
                </a:lnSpc>
              </a:pPr>
            </a:p>
          </p:txBody>
        </p:sp>
      </p:grpSp>
      <p:sp>
        <p:nvSpPr>
          <p:cNvPr name="TextBox 22" id="22"/>
          <p:cNvSpPr txBox="true"/>
          <p:nvPr/>
        </p:nvSpPr>
        <p:spPr>
          <a:xfrm rot="0">
            <a:off x="2034020" y="869259"/>
            <a:ext cx="14219960" cy="1467481"/>
          </a:xfrm>
          <a:prstGeom prst="rect">
            <a:avLst/>
          </a:prstGeom>
        </p:spPr>
        <p:txBody>
          <a:bodyPr anchor="t" rtlCol="false" tIns="0" lIns="0" bIns="0" rIns="0">
            <a:spAutoFit/>
          </a:bodyPr>
          <a:lstStyle/>
          <a:p>
            <a:pPr algn="ctr">
              <a:lnSpc>
                <a:spcPts val="12040"/>
              </a:lnSpc>
            </a:pPr>
            <a:r>
              <a:rPr lang="en-US" sz="8600">
                <a:solidFill>
                  <a:srgbClr val="1F4152"/>
                </a:solidFill>
                <a:latin typeface="Arial Nova"/>
                <a:ea typeface="Arial Nova"/>
                <a:cs typeface="Arial Nova"/>
                <a:sym typeface="Arial Nova"/>
              </a:rPr>
              <a:t>Module 2 l</a:t>
            </a:r>
            <a:r>
              <a:rPr lang="en-US" sz="8600">
                <a:solidFill>
                  <a:srgbClr val="1F4152"/>
                </a:solidFill>
                <a:latin typeface="Arial Nova"/>
                <a:ea typeface="Arial Nova"/>
                <a:cs typeface="Arial Nova"/>
                <a:sym typeface="Arial Nova"/>
              </a:rPr>
              <a:t>earning objectives</a:t>
            </a:r>
          </a:p>
        </p:txBody>
      </p:sp>
      <p:sp>
        <p:nvSpPr>
          <p:cNvPr name="TextBox 23" id="23"/>
          <p:cNvSpPr txBox="true"/>
          <p:nvPr/>
        </p:nvSpPr>
        <p:spPr>
          <a:xfrm rot="0">
            <a:off x="1028700" y="5638329"/>
            <a:ext cx="3168757" cy="2977515"/>
          </a:xfrm>
          <a:prstGeom prst="rect">
            <a:avLst/>
          </a:prstGeom>
        </p:spPr>
        <p:txBody>
          <a:bodyPr anchor="t" rtlCol="false" tIns="0" lIns="0" bIns="0" rIns="0">
            <a:spAutoFit/>
          </a:bodyPr>
          <a:lstStyle/>
          <a:p>
            <a:pPr algn="l">
              <a:lnSpc>
                <a:spcPts val="2970"/>
              </a:lnSpc>
            </a:pPr>
            <a:r>
              <a:rPr lang="en-US" sz="2700">
                <a:solidFill>
                  <a:srgbClr val="1F4152"/>
                </a:solidFill>
                <a:latin typeface="Arial Nova"/>
                <a:ea typeface="Arial Nova"/>
                <a:cs typeface="Arial Nova"/>
                <a:sym typeface="Arial Nova"/>
              </a:rPr>
              <a:t>Understand the significance of peer relationships in fostering student wellbeing, engagement and learning.</a:t>
            </a:r>
          </a:p>
          <a:p>
            <a:pPr algn="l">
              <a:lnSpc>
                <a:spcPts val="2970"/>
              </a:lnSpc>
            </a:pPr>
          </a:p>
        </p:txBody>
      </p:sp>
      <p:sp>
        <p:nvSpPr>
          <p:cNvPr name="TextBox 24" id="24"/>
          <p:cNvSpPr txBox="true"/>
          <p:nvPr/>
        </p:nvSpPr>
        <p:spPr>
          <a:xfrm rot="0">
            <a:off x="4892782" y="5638329"/>
            <a:ext cx="3447765" cy="1863090"/>
          </a:xfrm>
          <a:prstGeom prst="rect">
            <a:avLst/>
          </a:prstGeom>
        </p:spPr>
        <p:txBody>
          <a:bodyPr anchor="t" rtlCol="false" tIns="0" lIns="0" bIns="0" rIns="0">
            <a:spAutoFit/>
          </a:bodyPr>
          <a:lstStyle/>
          <a:p>
            <a:pPr algn="l">
              <a:lnSpc>
                <a:spcPts val="2970"/>
              </a:lnSpc>
            </a:pPr>
            <a:r>
              <a:rPr lang="en-US" sz="2700">
                <a:solidFill>
                  <a:srgbClr val="1F4152"/>
                </a:solidFill>
                <a:latin typeface="Arial Nova"/>
                <a:ea typeface="Arial Nova"/>
                <a:cs typeface="Arial Nova"/>
                <a:sym typeface="Arial Nova"/>
              </a:rPr>
              <a:t>Expl</a:t>
            </a:r>
            <a:r>
              <a:rPr lang="en-US" sz="2700">
                <a:solidFill>
                  <a:srgbClr val="1F4152"/>
                </a:solidFill>
                <a:latin typeface="Arial Nova"/>
                <a:ea typeface="Arial Nova"/>
                <a:cs typeface="Arial Nova"/>
                <a:sym typeface="Arial Nova"/>
              </a:rPr>
              <a:t>ore how teacher behavior and pedagogical design influence student peer relationships.</a:t>
            </a:r>
          </a:p>
        </p:txBody>
      </p:sp>
      <p:sp>
        <p:nvSpPr>
          <p:cNvPr name="TextBox 25" id="25"/>
          <p:cNvSpPr txBox="true"/>
          <p:nvPr/>
        </p:nvSpPr>
        <p:spPr>
          <a:xfrm rot="0">
            <a:off x="9415470" y="5638329"/>
            <a:ext cx="3447765" cy="2234565"/>
          </a:xfrm>
          <a:prstGeom prst="rect">
            <a:avLst/>
          </a:prstGeom>
        </p:spPr>
        <p:txBody>
          <a:bodyPr anchor="t" rtlCol="false" tIns="0" lIns="0" bIns="0" rIns="0">
            <a:spAutoFit/>
          </a:bodyPr>
          <a:lstStyle/>
          <a:p>
            <a:pPr algn="l">
              <a:lnSpc>
                <a:spcPts val="2970"/>
              </a:lnSpc>
            </a:pPr>
            <a:r>
              <a:rPr lang="en-US" sz="2700">
                <a:solidFill>
                  <a:srgbClr val="1F4152"/>
                </a:solidFill>
                <a:latin typeface="Arial Nova"/>
                <a:ea typeface="Arial Nova"/>
                <a:cs typeface="Arial Nova"/>
                <a:sym typeface="Arial Nova"/>
              </a:rPr>
              <a:t>Understand and ap</a:t>
            </a:r>
            <a:r>
              <a:rPr lang="en-US" sz="2700">
                <a:solidFill>
                  <a:srgbClr val="1F4152"/>
                </a:solidFill>
                <a:latin typeface="Arial Nova"/>
                <a:ea typeface="Arial Nova"/>
                <a:cs typeface="Arial Nova"/>
                <a:sym typeface="Arial Nova"/>
              </a:rPr>
              <a:t>ply co-regulation practices that promote collective responsibility and support in learning.</a:t>
            </a:r>
          </a:p>
        </p:txBody>
      </p:sp>
      <p:grpSp>
        <p:nvGrpSpPr>
          <p:cNvPr name="Group 26" id="26"/>
          <p:cNvGrpSpPr/>
          <p:nvPr/>
        </p:nvGrpSpPr>
        <p:grpSpPr>
          <a:xfrm rot="0">
            <a:off x="8938499" y="5285904"/>
            <a:ext cx="47625" cy="4157345"/>
            <a:chOff x="0" y="0"/>
            <a:chExt cx="12543" cy="1094939"/>
          </a:xfrm>
        </p:grpSpPr>
        <p:sp>
          <p:nvSpPr>
            <p:cNvPr name="Freeform 27" id="27"/>
            <p:cNvSpPr/>
            <p:nvPr/>
          </p:nvSpPr>
          <p:spPr>
            <a:xfrm flipH="false" flipV="false" rot="0">
              <a:off x="0" y="0"/>
              <a:ext cx="12543" cy="1094939"/>
            </a:xfrm>
            <a:custGeom>
              <a:avLst/>
              <a:gdLst/>
              <a:ahLst/>
              <a:cxnLst/>
              <a:rect r="r" b="b" t="t" l="l"/>
              <a:pathLst>
                <a:path h="1094939" w="12543">
                  <a:moveTo>
                    <a:pt x="0" y="0"/>
                  </a:moveTo>
                  <a:lnTo>
                    <a:pt x="12543" y="0"/>
                  </a:lnTo>
                  <a:lnTo>
                    <a:pt x="12543" y="1094939"/>
                  </a:lnTo>
                  <a:lnTo>
                    <a:pt x="0" y="1094939"/>
                  </a:lnTo>
                  <a:close/>
                </a:path>
              </a:pathLst>
            </a:custGeom>
            <a:solidFill>
              <a:srgbClr val="609DB0"/>
            </a:solidFill>
          </p:spPr>
        </p:sp>
        <p:sp>
          <p:nvSpPr>
            <p:cNvPr name="TextBox 28" id="28"/>
            <p:cNvSpPr txBox="true"/>
            <p:nvPr/>
          </p:nvSpPr>
          <p:spPr>
            <a:xfrm>
              <a:off x="0" y="-38100"/>
              <a:ext cx="12543" cy="1133039"/>
            </a:xfrm>
            <a:prstGeom prst="rect">
              <a:avLst/>
            </a:prstGeom>
          </p:spPr>
          <p:txBody>
            <a:bodyPr anchor="ctr" rtlCol="false" tIns="50800" lIns="50800" bIns="50800" rIns="50800"/>
            <a:lstStyle/>
            <a:p>
              <a:pPr algn="ctr">
                <a:lnSpc>
                  <a:spcPts val="2659"/>
                </a:lnSpc>
              </a:pPr>
            </a:p>
          </p:txBody>
        </p:sp>
      </p:grpSp>
      <p:sp>
        <p:nvSpPr>
          <p:cNvPr name="Freeform 29" id="29"/>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
        <p:nvSpPr>
          <p:cNvPr name="TextBox 30" id="30"/>
          <p:cNvSpPr txBox="true"/>
          <p:nvPr/>
        </p:nvSpPr>
        <p:spPr>
          <a:xfrm rot="0">
            <a:off x="14059869" y="5638329"/>
            <a:ext cx="3199431" cy="2606040"/>
          </a:xfrm>
          <a:prstGeom prst="rect">
            <a:avLst/>
          </a:prstGeom>
        </p:spPr>
        <p:txBody>
          <a:bodyPr anchor="t" rtlCol="false" tIns="0" lIns="0" bIns="0" rIns="0">
            <a:spAutoFit/>
          </a:bodyPr>
          <a:lstStyle/>
          <a:p>
            <a:pPr algn="l">
              <a:lnSpc>
                <a:spcPts val="2970"/>
              </a:lnSpc>
            </a:pPr>
            <a:r>
              <a:rPr lang="en-US" sz="2700">
                <a:solidFill>
                  <a:srgbClr val="1F4152"/>
                </a:solidFill>
                <a:latin typeface="Arial Nova"/>
                <a:ea typeface="Arial Nova"/>
                <a:cs typeface="Arial Nova"/>
                <a:sym typeface="Arial Nova"/>
              </a:rPr>
              <a:t>Identify and reflect </a:t>
            </a:r>
            <a:r>
              <a:rPr lang="en-US" sz="2700">
                <a:solidFill>
                  <a:srgbClr val="1F4152"/>
                </a:solidFill>
                <a:latin typeface="Arial Nova"/>
                <a:ea typeface="Arial Nova"/>
                <a:cs typeface="Arial Nova"/>
                <a:sym typeface="Arial Nova"/>
              </a:rPr>
              <a:t>on obstacles in promoting peer relationships and strategies to overcome them.</a:t>
            </a:r>
          </a:p>
          <a:p>
            <a:pPr algn="l">
              <a:lnSpc>
                <a:spcPts val="2970"/>
              </a:lnSpc>
            </a:pPr>
          </a:p>
        </p:txBody>
      </p:sp>
      <p:grpSp>
        <p:nvGrpSpPr>
          <p:cNvPr name="Group 31" id="31"/>
          <p:cNvGrpSpPr/>
          <p:nvPr/>
        </p:nvGrpSpPr>
        <p:grpSpPr>
          <a:xfrm rot="0">
            <a:off x="13583619" y="5285904"/>
            <a:ext cx="47625" cy="4157345"/>
            <a:chOff x="0" y="0"/>
            <a:chExt cx="12543" cy="1094939"/>
          </a:xfrm>
        </p:grpSpPr>
        <p:sp>
          <p:nvSpPr>
            <p:cNvPr name="Freeform 32" id="32"/>
            <p:cNvSpPr/>
            <p:nvPr/>
          </p:nvSpPr>
          <p:spPr>
            <a:xfrm flipH="false" flipV="false" rot="0">
              <a:off x="0" y="0"/>
              <a:ext cx="12543" cy="1094939"/>
            </a:xfrm>
            <a:custGeom>
              <a:avLst/>
              <a:gdLst/>
              <a:ahLst/>
              <a:cxnLst/>
              <a:rect r="r" b="b" t="t" l="l"/>
              <a:pathLst>
                <a:path h="1094939" w="12543">
                  <a:moveTo>
                    <a:pt x="0" y="0"/>
                  </a:moveTo>
                  <a:lnTo>
                    <a:pt x="12543" y="0"/>
                  </a:lnTo>
                  <a:lnTo>
                    <a:pt x="12543" y="1094939"/>
                  </a:lnTo>
                  <a:lnTo>
                    <a:pt x="0" y="1094939"/>
                  </a:lnTo>
                  <a:close/>
                </a:path>
              </a:pathLst>
            </a:custGeom>
            <a:solidFill>
              <a:srgbClr val="609DB0"/>
            </a:solidFill>
          </p:spPr>
        </p:sp>
        <p:sp>
          <p:nvSpPr>
            <p:cNvPr name="TextBox 33" id="33"/>
            <p:cNvSpPr txBox="true"/>
            <p:nvPr/>
          </p:nvSpPr>
          <p:spPr>
            <a:xfrm>
              <a:off x="0" y="-38100"/>
              <a:ext cx="12543" cy="1133039"/>
            </a:xfrm>
            <a:prstGeom prst="rect">
              <a:avLst/>
            </a:prstGeom>
          </p:spPr>
          <p:txBody>
            <a:bodyPr anchor="ctr" rtlCol="false" tIns="50800" lIns="50800" bIns="50800" rIns="50800"/>
            <a:lstStyle/>
            <a:p>
              <a:pPr algn="ctr">
                <a:lnSpc>
                  <a:spcPts val="2659"/>
                </a:lnSpc>
              </a:pPr>
            </a:p>
          </p:txBody>
        </p:sp>
      </p:grpSp>
      <p:grpSp>
        <p:nvGrpSpPr>
          <p:cNvPr name="Group 34" id="34"/>
          <p:cNvGrpSpPr/>
          <p:nvPr/>
        </p:nvGrpSpPr>
        <p:grpSpPr>
          <a:xfrm rot="0">
            <a:off x="5827754" y="3628289"/>
            <a:ext cx="942448" cy="1479647"/>
            <a:chOff x="0" y="0"/>
            <a:chExt cx="1256597" cy="1972862"/>
          </a:xfrm>
        </p:grpSpPr>
        <p:grpSp>
          <p:nvGrpSpPr>
            <p:cNvPr name="Group 35" id="35"/>
            <p:cNvGrpSpPr/>
            <p:nvPr/>
          </p:nvGrpSpPr>
          <p:grpSpPr>
            <a:xfrm rot="0">
              <a:off x="425291" y="1566847"/>
              <a:ext cx="406016" cy="406016"/>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88B9C5"/>
              </a:solidFill>
            </p:spPr>
          </p:sp>
          <p:sp>
            <p:nvSpPr>
              <p:cNvPr name="TextBox 37" id="37"/>
              <p:cNvSpPr txBox="true"/>
              <p:nvPr/>
            </p:nvSpPr>
            <p:spPr>
              <a:xfrm>
                <a:off x="76200" y="38100"/>
                <a:ext cx="660400" cy="698500"/>
              </a:xfrm>
              <a:prstGeom prst="rect">
                <a:avLst/>
              </a:prstGeom>
            </p:spPr>
            <p:txBody>
              <a:bodyPr anchor="ctr" rtlCol="false" tIns="22899" lIns="22899" bIns="22899" rIns="22899"/>
              <a:lstStyle/>
              <a:p>
                <a:pPr algn="ctr">
                  <a:lnSpc>
                    <a:spcPts val="2659"/>
                  </a:lnSpc>
                </a:pPr>
              </a:p>
            </p:txBody>
          </p:sp>
        </p:grpSp>
        <p:sp>
          <p:nvSpPr>
            <p:cNvPr name="Freeform 38" id="38"/>
            <p:cNvSpPr/>
            <p:nvPr/>
          </p:nvSpPr>
          <p:spPr>
            <a:xfrm flipH="false" flipV="false" rot="0">
              <a:off x="0" y="0"/>
              <a:ext cx="1256597" cy="1769855"/>
            </a:xfrm>
            <a:custGeom>
              <a:avLst/>
              <a:gdLst/>
              <a:ahLst/>
              <a:cxnLst/>
              <a:rect r="r" b="b" t="t" l="l"/>
              <a:pathLst>
                <a:path h="1769855" w="1256597">
                  <a:moveTo>
                    <a:pt x="0" y="0"/>
                  </a:moveTo>
                  <a:lnTo>
                    <a:pt x="1256597" y="0"/>
                  </a:lnTo>
                  <a:lnTo>
                    <a:pt x="1256597" y="1769855"/>
                  </a:lnTo>
                  <a:lnTo>
                    <a:pt x="0" y="176985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gr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266615" y="-6737256"/>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C88EAD"/>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Freeform 7" id="7"/>
          <p:cNvSpPr/>
          <p:nvPr/>
        </p:nvSpPr>
        <p:spPr>
          <a:xfrm flipH="false" flipV="false" rot="0">
            <a:off x="1028700" y="4289520"/>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4">
              <a:extLst>
                <a:ext uri="{96DAC541-7B7A-43D3-8B79-37D633B846F1}">
                  <asvg:svgBlip xmlns:asvg="http://schemas.microsoft.com/office/drawing/2016/SVG/main" r:embed="rId5"/>
                </a:ext>
              </a:extLst>
            </a:blip>
            <a:stretch>
              <a:fillRect l="0" t="0" r="-22016" b="0"/>
            </a:stretch>
          </a:blipFill>
        </p:spPr>
      </p:sp>
      <p:sp>
        <p:nvSpPr>
          <p:cNvPr name="Freeform 8" id="8"/>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grpSp>
        <p:nvGrpSpPr>
          <p:cNvPr name="Group 9" id="9"/>
          <p:cNvGrpSpPr/>
          <p:nvPr/>
        </p:nvGrpSpPr>
        <p:grpSpPr>
          <a:xfrm rot="0">
            <a:off x="7844649" y="4395169"/>
            <a:ext cx="10133888" cy="3785960"/>
            <a:chOff x="0" y="0"/>
            <a:chExt cx="13511851" cy="5047947"/>
          </a:xfrm>
        </p:grpSpPr>
        <p:grpSp>
          <p:nvGrpSpPr>
            <p:cNvPr name="Group 10" id="10"/>
            <p:cNvGrpSpPr/>
            <p:nvPr/>
          </p:nvGrpSpPr>
          <p:grpSpPr>
            <a:xfrm rot="0">
              <a:off x="0" y="0"/>
              <a:ext cx="4114800" cy="1597137"/>
              <a:chOff x="0" y="0"/>
              <a:chExt cx="812800" cy="315484"/>
            </a:xfrm>
          </p:grpSpPr>
          <p:sp>
            <p:nvSpPr>
              <p:cNvPr name="Freeform 11" id="11"/>
              <p:cNvSpPr/>
              <p:nvPr/>
            </p:nvSpPr>
            <p:spPr>
              <a:xfrm flipH="false" flipV="false" rot="0">
                <a:off x="0" y="0"/>
                <a:ext cx="812800" cy="315484"/>
              </a:xfrm>
              <a:custGeom>
                <a:avLst/>
                <a:gdLst/>
                <a:ahLst/>
                <a:cxnLst/>
                <a:rect r="r" b="b" t="t" l="l"/>
                <a:pathLst>
                  <a:path h="315484" w="812800">
                    <a:moveTo>
                      <a:pt x="127000" y="0"/>
                    </a:moveTo>
                    <a:lnTo>
                      <a:pt x="685800" y="0"/>
                    </a:lnTo>
                    <a:cubicBezTo>
                      <a:pt x="755940" y="0"/>
                      <a:pt x="812800" y="56860"/>
                      <a:pt x="812800" y="127000"/>
                    </a:cubicBezTo>
                    <a:lnTo>
                      <a:pt x="812800" y="188484"/>
                    </a:lnTo>
                    <a:cubicBezTo>
                      <a:pt x="812800" y="258624"/>
                      <a:pt x="755940" y="315484"/>
                      <a:pt x="685800" y="315484"/>
                    </a:cubicBezTo>
                    <a:lnTo>
                      <a:pt x="127000" y="315484"/>
                    </a:lnTo>
                    <a:cubicBezTo>
                      <a:pt x="93318" y="315484"/>
                      <a:pt x="61015" y="302103"/>
                      <a:pt x="37197" y="278286"/>
                    </a:cubicBezTo>
                    <a:cubicBezTo>
                      <a:pt x="13380" y="254469"/>
                      <a:pt x="0" y="222166"/>
                      <a:pt x="0" y="188484"/>
                    </a:cubicBezTo>
                    <a:lnTo>
                      <a:pt x="0" y="127000"/>
                    </a:lnTo>
                    <a:cubicBezTo>
                      <a:pt x="0" y="56860"/>
                      <a:pt x="56860" y="0"/>
                      <a:pt x="127000" y="0"/>
                    </a:cubicBezTo>
                    <a:close/>
                  </a:path>
                </a:pathLst>
              </a:custGeom>
              <a:solidFill>
                <a:srgbClr val="19467E"/>
              </a:solidFill>
            </p:spPr>
          </p:sp>
          <p:sp>
            <p:nvSpPr>
              <p:cNvPr name="TextBox 12" id="12"/>
              <p:cNvSpPr txBox="true"/>
              <p:nvPr/>
            </p:nvSpPr>
            <p:spPr>
              <a:xfrm>
                <a:off x="0" y="-66675"/>
                <a:ext cx="812800" cy="382159"/>
              </a:xfrm>
              <a:prstGeom prst="rect">
                <a:avLst/>
              </a:prstGeom>
            </p:spPr>
            <p:txBody>
              <a:bodyPr anchor="ctr" rtlCol="false" tIns="50800" lIns="50800" bIns="50800" rIns="50800"/>
              <a:lstStyle/>
              <a:p>
                <a:pPr algn="ctr">
                  <a:lnSpc>
                    <a:spcPts val="3919"/>
                  </a:lnSpc>
                </a:pPr>
                <a:r>
                  <a:rPr lang="en-US" b="true" sz="2799" spc="27">
                    <a:solidFill>
                      <a:srgbClr val="F4FAFF"/>
                    </a:solidFill>
                    <a:latin typeface="Glacial Indifference Bold"/>
                    <a:ea typeface="Glacial Indifference Bold"/>
                    <a:cs typeface="Glacial Indifference Bold"/>
                    <a:sym typeface="Glacial Indifference Bold"/>
                  </a:rPr>
                  <a:t>Belonging</a:t>
                </a:r>
              </a:p>
            </p:txBody>
          </p:sp>
        </p:grpSp>
        <p:grpSp>
          <p:nvGrpSpPr>
            <p:cNvPr name="Group 13" id="13"/>
            <p:cNvGrpSpPr/>
            <p:nvPr/>
          </p:nvGrpSpPr>
          <p:grpSpPr>
            <a:xfrm rot="0">
              <a:off x="4491957" y="1704882"/>
              <a:ext cx="4114800" cy="1597137"/>
              <a:chOff x="0" y="0"/>
              <a:chExt cx="812800" cy="315484"/>
            </a:xfrm>
          </p:grpSpPr>
          <p:sp>
            <p:nvSpPr>
              <p:cNvPr name="Freeform 14" id="14"/>
              <p:cNvSpPr/>
              <p:nvPr/>
            </p:nvSpPr>
            <p:spPr>
              <a:xfrm flipH="false" flipV="false" rot="0">
                <a:off x="0" y="0"/>
                <a:ext cx="812800" cy="315484"/>
              </a:xfrm>
              <a:custGeom>
                <a:avLst/>
                <a:gdLst/>
                <a:ahLst/>
                <a:cxnLst/>
                <a:rect r="r" b="b" t="t" l="l"/>
                <a:pathLst>
                  <a:path h="315484" w="812800">
                    <a:moveTo>
                      <a:pt x="127000" y="0"/>
                    </a:moveTo>
                    <a:lnTo>
                      <a:pt x="685800" y="0"/>
                    </a:lnTo>
                    <a:cubicBezTo>
                      <a:pt x="755940" y="0"/>
                      <a:pt x="812800" y="56860"/>
                      <a:pt x="812800" y="127000"/>
                    </a:cubicBezTo>
                    <a:lnTo>
                      <a:pt x="812800" y="188484"/>
                    </a:lnTo>
                    <a:cubicBezTo>
                      <a:pt x="812800" y="258624"/>
                      <a:pt x="755940" y="315484"/>
                      <a:pt x="685800" y="315484"/>
                    </a:cubicBezTo>
                    <a:lnTo>
                      <a:pt x="127000" y="315484"/>
                    </a:lnTo>
                    <a:cubicBezTo>
                      <a:pt x="93318" y="315484"/>
                      <a:pt x="61015" y="302103"/>
                      <a:pt x="37197" y="278286"/>
                    </a:cubicBezTo>
                    <a:cubicBezTo>
                      <a:pt x="13380" y="254469"/>
                      <a:pt x="0" y="222166"/>
                      <a:pt x="0" y="188484"/>
                    </a:cubicBezTo>
                    <a:lnTo>
                      <a:pt x="0" y="127000"/>
                    </a:lnTo>
                    <a:cubicBezTo>
                      <a:pt x="0" y="56860"/>
                      <a:pt x="56860" y="0"/>
                      <a:pt x="127000" y="0"/>
                    </a:cubicBezTo>
                    <a:close/>
                  </a:path>
                </a:pathLst>
              </a:custGeom>
              <a:solidFill>
                <a:srgbClr val="19467E"/>
              </a:solidFill>
            </p:spPr>
          </p:sp>
          <p:sp>
            <p:nvSpPr>
              <p:cNvPr name="TextBox 15" id="15"/>
              <p:cNvSpPr txBox="true"/>
              <p:nvPr/>
            </p:nvSpPr>
            <p:spPr>
              <a:xfrm>
                <a:off x="0" y="-66675"/>
                <a:ext cx="812800" cy="382159"/>
              </a:xfrm>
              <a:prstGeom prst="rect">
                <a:avLst/>
              </a:prstGeom>
            </p:spPr>
            <p:txBody>
              <a:bodyPr anchor="ctr" rtlCol="false" tIns="50800" lIns="50800" bIns="50800" rIns="50800"/>
              <a:lstStyle/>
              <a:p>
                <a:pPr algn="ctr">
                  <a:lnSpc>
                    <a:spcPts val="3919"/>
                  </a:lnSpc>
                </a:pPr>
                <a:r>
                  <a:rPr lang="en-US" b="true" sz="2799" spc="27">
                    <a:solidFill>
                      <a:srgbClr val="F4FAFF"/>
                    </a:solidFill>
                    <a:latin typeface="Glacial Indifference Bold"/>
                    <a:ea typeface="Glacial Indifference Bold"/>
                    <a:cs typeface="Glacial Indifference Bold"/>
                    <a:sym typeface="Glacial Indifference Bold"/>
                  </a:rPr>
                  <a:t>Trust</a:t>
                </a:r>
              </a:p>
            </p:txBody>
          </p:sp>
        </p:grpSp>
        <p:grpSp>
          <p:nvGrpSpPr>
            <p:cNvPr name="Group 16" id="16"/>
            <p:cNvGrpSpPr/>
            <p:nvPr/>
          </p:nvGrpSpPr>
          <p:grpSpPr>
            <a:xfrm rot="0">
              <a:off x="9397051" y="3113849"/>
              <a:ext cx="4114800" cy="1597137"/>
              <a:chOff x="0" y="0"/>
              <a:chExt cx="812800" cy="315484"/>
            </a:xfrm>
          </p:grpSpPr>
          <p:sp>
            <p:nvSpPr>
              <p:cNvPr name="Freeform 17" id="17"/>
              <p:cNvSpPr/>
              <p:nvPr/>
            </p:nvSpPr>
            <p:spPr>
              <a:xfrm flipH="false" flipV="false" rot="0">
                <a:off x="0" y="0"/>
                <a:ext cx="812800" cy="315484"/>
              </a:xfrm>
              <a:custGeom>
                <a:avLst/>
                <a:gdLst/>
                <a:ahLst/>
                <a:cxnLst/>
                <a:rect r="r" b="b" t="t" l="l"/>
                <a:pathLst>
                  <a:path h="315484" w="812800">
                    <a:moveTo>
                      <a:pt x="127000" y="0"/>
                    </a:moveTo>
                    <a:lnTo>
                      <a:pt x="685800" y="0"/>
                    </a:lnTo>
                    <a:cubicBezTo>
                      <a:pt x="755940" y="0"/>
                      <a:pt x="812800" y="56860"/>
                      <a:pt x="812800" y="127000"/>
                    </a:cubicBezTo>
                    <a:lnTo>
                      <a:pt x="812800" y="188484"/>
                    </a:lnTo>
                    <a:cubicBezTo>
                      <a:pt x="812800" y="258624"/>
                      <a:pt x="755940" y="315484"/>
                      <a:pt x="685800" y="315484"/>
                    </a:cubicBezTo>
                    <a:lnTo>
                      <a:pt x="127000" y="315484"/>
                    </a:lnTo>
                    <a:cubicBezTo>
                      <a:pt x="93318" y="315484"/>
                      <a:pt x="61015" y="302103"/>
                      <a:pt x="37197" y="278286"/>
                    </a:cubicBezTo>
                    <a:cubicBezTo>
                      <a:pt x="13380" y="254469"/>
                      <a:pt x="0" y="222166"/>
                      <a:pt x="0" y="188484"/>
                    </a:cubicBezTo>
                    <a:lnTo>
                      <a:pt x="0" y="127000"/>
                    </a:lnTo>
                    <a:cubicBezTo>
                      <a:pt x="0" y="56860"/>
                      <a:pt x="56860" y="0"/>
                      <a:pt x="127000" y="0"/>
                    </a:cubicBezTo>
                    <a:close/>
                  </a:path>
                </a:pathLst>
              </a:custGeom>
              <a:solidFill>
                <a:srgbClr val="19467E"/>
              </a:solidFill>
            </p:spPr>
          </p:sp>
          <p:sp>
            <p:nvSpPr>
              <p:cNvPr name="TextBox 18" id="18"/>
              <p:cNvSpPr txBox="true"/>
              <p:nvPr/>
            </p:nvSpPr>
            <p:spPr>
              <a:xfrm>
                <a:off x="0" y="-66675"/>
                <a:ext cx="812800" cy="382159"/>
              </a:xfrm>
              <a:prstGeom prst="rect">
                <a:avLst/>
              </a:prstGeom>
            </p:spPr>
            <p:txBody>
              <a:bodyPr anchor="ctr" rtlCol="false" tIns="50800" lIns="50800" bIns="50800" rIns="50800"/>
              <a:lstStyle/>
              <a:p>
                <a:pPr algn="ctr">
                  <a:lnSpc>
                    <a:spcPts val="3919"/>
                  </a:lnSpc>
                </a:pPr>
                <a:r>
                  <a:rPr lang="en-US" b="true" sz="2799" spc="27">
                    <a:solidFill>
                      <a:srgbClr val="F4FAFF"/>
                    </a:solidFill>
                    <a:latin typeface="Glacial Indifference Bold"/>
                    <a:ea typeface="Glacial Indifference Bold"/>
                    <a:cs typeface="Glacial Indifference Bold"/>
                    <a:sym typeface="Glacial Indifference Bold"/>
                  </a:rPr>
                  <a:t>Co-learning</a:t>
                </a:r>
              </a:p>
            </p:txBody>
          </p:sp>
        </p:grpSp>
        <p:sp>
          <p:nvSpPr>
            <p:cNvPr name="Freeform 19" id="19"/>
            <p:cNvSpPr/>
            <p:nvPr/>
          </p:nvSpPr>
          <p:spPr>
            <a:xfrm flipH="false" flipV="false" rot="1295900">
              <a:off x="546959" y="2061350"/>
              <a:ext cx="3020881" cy="884201"/>
            </a:xfrm>
            <a:custGeom>
              <a:avLst/>
              <a:gdLst/>
              <a:ahLst/>
              <a:cxnLst/>
              <a:rect r="r" b="b" t="t" l="l"/>
              <a:pathLst>
                <a:path h="884201" w="3020881">
                  <a:moveTo>
                    <a:pt x="0" y="0"/>
                  </a:moveTo>
                  <a:lnTo>
                    <a:pt x="3020882" y="0"/>
                  </a:lnTo>
                  <a:lnTo>
                    <a:pt x="3020882" y="884201"/>
                  </a:lnTo>
                  <a:lnTo>
                    <a:pt x="0" y="88420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0" id="20"/>
            <p:cNvSpPr/>
            <p:nvPr/>
          </p:nvSpPr>
          <p:spPr>
            <a:xfrm flipH="false" flipV="false" rot="1295900">
              <a:off x="6069237" y="3638798"/>
              <a:ext cx="3020881" cy="884201"/>
            </a:xfrm>
            <a:custGeom>
              <a:avLst/>
              <a:gdLst/>
              <a:ahLst/>
              <a:cxnLst/>
              <a:rect r="r" b="b" t="t" l="l"/>
              <a:pathLst>
                <a:path h="884201" w="3020881">
                  <a:moveTo>
                    <a:pt x="0" y="0"/>
                  </a:moveTo>
                  <a:lnTo>
                    <a:pt x="3020881" y="0"/>
                  </a:lnTo>
                  <a:lnTo>
                    <a:pt x="3020881" y="884201"/>
                  </a:lnTo>
                  <a:lnTo>
                    <a:pt x="0" y="884201"/>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sp>
        <p:nvSpPr>
          <p:cNvPr name="Freeform 21" id="21"/>
          <p:cNvSpPr/>
          <p:nvPr/>
        </p:nvSpPr>
        <p:spPr>
          <a:xfrm flipH="false" flipV="false" rot="1363835">
            <a:off x="10482282" y="1151507"/>
            <a:ext cx="6787299" cy="4114800"/>
          </a:xfrm>
          <a:custGeom>
            <a:avLst/>
            <a:gdLst/>
            <a:ahLst/>
            <a:cxnLst/>
            <a:rect r="r" b="b" t="t" l="l"/>
            <a:pathLst>
              <a:path h="4114800" w="6787299">
                <a:moveTo>
                  <a:pt x="0" y="0"/>
                </a:moveTo>
                <a:lnTo>
                  <a:pt x="6787298" y="0"/>
                </a:lnTo>
                <a:lnTo>
                  <a:pt x="6787298" y="4114800"/>
                </a:lnTo>
                <a:lnTo>
                  <a:pt x="0" y="4114800"/>
                </a:lnTo>
                <a:lnTo>
                  <a:pt x="0" y="0"/>
                </a:lnTo>
                <a:close/>
              </a:path>
            </a:pathLst>
          </a:custGeom>
          <a:blipFill>
            <a:blip r:embed="rId9"/>
            <a:stretch>
              <a:fillRect l="0" t="0" r="0" b="0"/>
            </a:stretch>
          </a:blipFill>
        </p:spPr>
      </p:sp>
      <p:sp>
        <p:nvSpPr>
          <p:cNvPr name="TextBox 22" id="22"/>
          <p:cNvSpPr txBox="true"/>
          <p:nvPr/>
        </p:nvSpPr>
        <p:spPr>
          <a:xfrm rot="0">
            <a:off x="1028700" y="4881624"/>
            <a:ext cx="6572250" cy="1406525"/>
          </a:xfrm>
          <a:prstGeom prst="rect">
            <a:avLst/>
          </a:prstGeom>
        </p:spPr>
        <p:txBody>
          <a:bodyPr anchor="t" rtlCol="false" tIns="0" lIns="0" bIns="0" rIns="0">
            <a:spAutoFit/>
          </a:bodyPr>
          <a:lstStyle/>
          <a:p>
            <a:pPr algn="l">
              <a:lnSpc>
                <a:spcPts val="5500"/>
              </a:lnSpc>
            </a:pPr>
            <a:r>
              <a:rPr lang="en-US" sz="5000">
                <a:solidFill>
                  <a:srgbClr val="1F4152"/>
                </a:solidFill>
                <a:latin typeface="Arial Nova"/>
                <a:ea typeface="Arial Nova"/>
                <a:cs typeface="Arial Nova"/>
                <a:sym typeface="Arial Nova"/>
              </a:rPr>
              <a:t>How belonging fuels engagement</a:t>
            </a:r>
          </a:p>
        </p:txBody>
      </p:sp>
      <p:sp>
        <p:nvSpPr>
          <p:cNvPr name="TextBox 23" id="23"/>
          <p:cNvSpPr txBox="true"/>
          <p:nvPr/>
        </p:nvSpPr>
        <p:spPr>
          <a:xfrm rot="0">
            <a:off x="1028700" y="2202311"/>
            <a:ext cx="5775146" cy="884555"/>
          </a:xfrm>
          <a:prstGeom prst="rect">
            <a:avLst/>
          </a:prstGeom>
        </p:spPr>
        <p:txBody>
          <a:bodyPr anchor="t" rtlCol="false" tIns="0" lIns="0" bIns="0" rIns="0">
            <a:spAutoFit/>
          </a:bodyPr>
          <a:lstStyle/>
          <a:p>
            <a:pPr algn="l">
              <a:lnSpc>
                <a:spcPts val="6699"/>
              </a:lnSpc>
            </a:pPr>
            <a:r>
              <a:rPr lang="en-US" sz="6699">
                <a:solidFill>
                  <a:srgbClr val="C88EAD"/>
                </a:solidFill>
                <a:latin typeface="Arial Nova"/>
                <a:ea typeface="Arial Nova"/>
                <a:cs typeface="Arial Nova"/>
                <a:sym typeface="Arial Nova"/>
              </a:rPr>
              <a:t>PEER</a:t>
            </a:r>
          </a:p>
        </p:txBody>
      </p:sp>
      <p:sp>
        <p:nvSpPr>
          <p:cNvPr name="TextBox 24" id="24"/>
          <p:cNvSpPr txBox="true"/>
          <p:nvPr/>
        </p:nvSpPr>
        <p:spPr>
          <a:xfrm rot="0">
            <a:off x="1028700" y="3109297"/>
            <a:ext cx="5775146" cy="884555"/>
          </a:xfrm>
          <a:prstGeom prst="rect">
            <a:avLst/>
          </a:prstGeom>
        </p:spPr>
        <p:txBody>
          <a:bodyPr anchor="t" rtlCol="false" tIns="0" lIns="0" bIns="0" rIns="0">
            <a:spAutoFit/>
          </a:bodyPr>
          <a:lstStyle/>
          <a:p>
            <a:pPr algn="l">
              <a:lnSpc>
                <a:spcPts val="6699"/>
              </a:lnSpc>
            </a:pPr>
            <a:r>
              <a:rPr lang="en-US" sz="6699">
                <a:solidFill>
                  <a:srgbClr val="1F4152"/>
                </a:solidFill>
                <a:latin typeface="Arial Nova"/>
                <a:ea typeface="Arial Nova"/>
                <a:cs typeface="Arial Nova"/>
                <a:sym typeface="Arial Nova"/>
              </a:rPr>
              <a:t>RELATIONS</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516426" y="-6737256"/>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C88EAD"/>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Freeform 7" id="7"/>
          <p:cNvSpPr/>
          <p:nvPr/>
        </p:nvSpPr>
        <p:spPr>
          <a:xfrm flipH="false" flipV="false" rot="0">
            <a:off x="912160" y="3719166"/>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4">
              <a:extLst>
                <a:ext uri="{96DAC541-7B7A-43D3-8B79-37D633B846F1}">
                  <asvg:svgBlip xmlns:asvg="http://schemas.microsoft.com/office/drawing/2016/SVG/main" r:embed="rId5"/>
                </a:ext>
              </a:extLst>
            </a:blip>
            <a:stretch>
              <a:fillRect l="0" t="0" r="-22016" b="0"/>
            </a:stretch>
          </a:blipFill>
        </p:spPr>
      </p:sp>
      <p:sp>
        <p:nvSpPr>
          <p:cNvPr name="TextBox 8" id="8"/>
          <p:cNvSpPr txBox="true"/>
          <p:nvPr/>
        </p:nvSpPr>
        <p:spPr>
          <a:xfrm rot="0">
            <a:off x="1028700" y="4368027"/>
            <a:ext cx="6572250" cy="4883150"/>
          </a:xfrm>
          <a:prstGeom prst="rect">
            <a:avLst/>
          </a:prstGeom>
        </p:spPr>
        <p:txBody>
          <a:bodyPr anchor="t" rtlCol="false" tIns="0" lIns="0" bIns="0" rIns="0">
            <a:spAutoFit/>
          </a:bodyPr>
          <a:lstStyle/>
          <a:p>
            <a:pPr algn="l">
              <a:lnSpc>
                <a:spcPts val="5500"/>
              </a:lnSpc>
            </a:pPr>
            <a:r>
              <a:rPr lang="en-US" sz="5000">
                <a:solidFill>
                  <a:srgbClr val="1F4152"/>
                </a:solidFill>
                <a:latin typeface="Arial Nova"/>
                <a:ea typeface="Arial Nova"/>
                <a:cs typeface="Arial Nova"/>
                <a:sym typeface="Arial Nova"/>
              </a:rPr>
              <a:t>Peer relations refer to the interpersonal connections among students. These relationships are foundational to:</a:t>
            </a:r>
          </a:p>
          <a:p>
            <a:pPr algn="l">
              <a:lnSpc>
                <a:spcPts val="5500"/>
              </a:lnSpc>
            </a:pPr>
          </a:p>
        </p:txBody>
      </p:sp>
      <p:sp>
        <p:nvSpPr>
          <p:cNvPr name="TextBox 9" id="9"/>
          <p:cNvSpPr txBox="true"/>
          <p:nvPr/>
        </p:nvSpPr>
        <p:spPr>
          <a:xfrm rot="0">
            <a:off x="10230217" y="4302939"/>
            <a:ext cx="7366764" cy="4899025"/>
          </a:xfrm>
          <a:prstGeom prst="rect">
            <a:avLst/>
          </a:prstGeom>
        </p:spPr>
        <p:txBody>
          <a:bodyPr anchor="t" rtlCol="false" tIns="0" lIns="0" bIns="0" rIns="0">
            <a:spAutoFit/>
          </a:bodyPr>
          <a:lstStyle/>
          <a:p>
            <a:pPr algn="l">
              <a:lnSpc>
                <a:spcPts val="5599"/>
              </a:lnSpc>
            </a:pPr>
            <a:r>
              <a:rPr lang="en-US" b="true" sz="3999" spc="39">
                <a:solidFill>
                  <a:srgbClr val="F4FAFF"/>
                </a:solidFill>
                <a:latin typeface="Arial Nova Bold"/>
                <a:ea typeface="Arial Nova Bold"/>
                <a:cs typeface="Arial Nova Bold"/>
                <a:sym typeface="Arial Nova Bold"/>
              </a:rPr>
              <a:t>Fostering a sense of belonging: </a:t>
            </a:r>
            <a:r>
              <a:rPr lang="en-US" sz="3999" spc="39">
                <a:solidFill>
                  <a:srgbClr val="F4FAFF"/>
                </a:solidFill>
                <a:latin typeface="Arial Nova"/>
                <a:ea typeface="Arial Nova"/>
                <a:cs typeface="Arial Nova"/>
                <a:sym typeface="Arial Nova"/>
              </a:rPr>
              <a:t>Students need to feel accepted and respected by their peers. This supports emotional security and motivation.</a:t>
            </a:r>
          </a:p>
          <a:p>
            <a:pPr algn="l">
              <a:lnSpc>
                <a:spcPts val="5599"/>
              </a:lnSpc>
            </a:pPr>
          </a:p>
        </p:txBody>
      </p:sp>
      <p:grpSp>
        <p:nvGrpSpPr>
          <p:cNvPr name="Group 10" id="10"/>
          <p:cNvGrpSpPr/>
          <p:nvPr/>
        </p:nvGrpSpPr>
        <p:grpSpPr>
          <a:xfrm rot="0">
            <a:off x="1028700" y="1173795"/>
            <a:ext cx="5775146" cy="2196746"/>
            <a:chOff x="0" y="0"/>
            <a:chExt cx="7700195" cy="2928994"/>
          </a:xfrm>
        </p:grpSpPr>
        <p:sp>
          <p:nvSpPr>
            <p:cNvPr name="TextBox 11" id="11"/>
            <p:cNvSpPr txBox="true"/>
            <p:nvPr/>
          </p:nvSpPr>
          <p:spPr>
            <a:xfrm rot="0">
              <a:off x="0" y="161925"/>
              <a:ext cx="7700195" cy="1500076"/>
            </a:xfrm>
            <a:prstGeom prst="rect">
              <a:avLst/>
            </a:prstGeom>
          </p:spPr>
          <p:txBody>
            <a:bodyPr anchor="t" rtlCol="false" tIns="0" lIns="0" bIns="0" rIns="0">
              <a:spAutoFit/>
            </a:bodyPr>
            <a:lstStyle/>
            <a:p>
              <a:pPr algn="l">
                <a:lnSpc>
                  <a:spcPts val="8199"/>
                </a:lnSpc>
              </a:pPr>
              <a:r>
                <a:rPr lang="en-US" sz="8199">
                  <a:solidFill>
                    <a:srgbClr val="C88EAD"/>
                  </a:solidFill>
                  <a:latin typeface="Arial Nova"/>
                  <a:ea typeface="Arial Nova"/>
                  <a:cs typeface="Arial Nova"/>
                  <a:sym typeface="Arial Nova"/>
                </a:rPr>
                <a:t>PEER</a:t>
              </a:r>
            </a:p>
          </p:txBody>
        </p:sp>
        <p:sp>
          <p:nvSpPr>
            <p:cNvPr name="TextBox 12" id="12"/>
            <p:cNvSpPr txBox="true"/>
            <p:nvPr/>
          </p:nvSpPr>
          <p:spPr>
            <a:xfrm rot="0">
              <a:off x="0" y="1599304"/>
              <a:ext cx="7700195" cy="1329690"/>
            </a:xfrm>
            <a:prstGeom prst="rect">
              <a:avLst/>
            </a:prstGeom>
          </p:spPr>
          <p:txBody>
            <a:bodyPr anchor="t" rtlCol="false" tIns="0" lIns="0" bIns="0" rIns="0">
              <a:spAutoFit/>
            </a:bodyPr>
            <a:lstStyle/>
            <a:p>
              <a:pPr algn="l">
                <a:lnSpc>
                  <a:spcPts val="7200"/>
                </a:lnSpc>
              </a:pPr>
              <a:r>
                <a:rPr lang="en-US" sz="7200">
                  <a:solidFill>
                    <a:srgbClr val="1F4152"/>
                  </a:solidFill>
                  <a:latin typeface="Arial Nova"/>
                  <a:ea typeface="Arial Nova"/>
                  <a:cs typeface="Arial Nova"/>
                  <a:sym typeface="Arial Nova"/>
                </a:rPr>
                <a:t>RELATIONS</a:t>
              </a:r>
            </a:p>
          </p:txBody>
        </p:sp>
      </p:grpSp>
      <p:sp>
        <p:nvSpPr>
          <p:cNvPr name="Freeform 13" id="13"/>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516426" y="-6737256"/>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C88EAD"/>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Freeform 7" id="7"/>
          <p:cNvSpPr/>
          <p:nvPr/>
        </p:nvSpPr>
        <p:spPr>
          <a:xfrm flipH="false" flipV="false" rot="0">
            <a:off x="912160" y="3719166"/>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4">
              <a:extLst>
                <a:ext uri="{96DAC541-7B7A-43D3-8B79-37D633B846F1}">
                  <asvg:svgBlip xmlns:asvg="http://schemas.microsoft.com/office/drawing/2016/SVG/main" r:embed="rId5"/>
                </a:ext>
              </a:extLst>
            </a:blip>
            <a:stretch>
              <a:fillRect l="0" t="0" r="-22016" b="0"/>
            </a:stretch>
          </a:blipFill>
        </p:spPr>
      </p:sp>
      <p:sp>
        <p:nvSpPr>
          <p:cNvPr name="TextBox 8" id="8"/>
          <p:cNvSpPr txBox="true"/>
          <p:nvPr/>
        </p:nvSpPr>
        <p:spPr>
          <a:xfrm rot="0">
            <a:off x="1028700" y="4368027"/>
            <a:ext cx="6572250" cy="4883150"/>
          </a:xfrm>
          <a:prstGeom prst="rect">
            <a:avLst/>
          </a:prstGeom>
        </p:spPr>
        <p:txBody>
          <a:bodyPr anchor="t" rtlCol="false" tIns="0" lIns="0" bIns="0" rIns="0">
            <a:spAutoFit/>
          </a:bodyPr>
          <a:lstStyle/>
          <a:p>
            <a:pPr algn="l">
              <a:lnSpc>
                <a:spcPts val="5500"/>
              </a:lnSpc>
            </a:pPr>
            <a:r>
              <a:rPr lang="en-US" sz="5000">
                <a:solidFill>
                  <a:srgbClr val="1F4152"/>
                </a:solidFill>
                <a:latin typeface="Arial Nova"/>
                <a:ea typeface="Arial Nova"/>
                <a:cs typeface="Arial Nova"/>
                <a:sym typeface="Arial Nova"/>
              </a:rPr>
              <a:t>Peer relations refer to the interpersonal connections among students. These relationships are foundational to:</a:t>
            </a:r>
          </a:p>
          <a:p>
            <a:pPr algn="l">
              <a:lnSpc>
                <a:spcPts val="5500"/>
              </a:lnSpc>
            </a:pPr>
          </a:p>
        </p:txBody>
      </p:sp>
      <p:sp>
        <p:nvSpPr>
          <p:cNvPr name="TextBox 9" id="9"/>
          <p:cNvSpPr txBox="true"/>
          <p:nvPr/>
        </p:nvSpPr>
        <p:spPr>
          <a:xfrm rot="0">
            <a:off x="10230217" y="4302939"/>
            <a:ext cx="7366764" cy="3489325"/>
          </a:xfrm>
          <a:prstGeom prst="rect">
            <a:avLst/>
          </a:prstGeom>
        </p:spPr>
        <p:txBody>
          <a:bodyPr anchor="t" rtlCol="false" tIns="0" lIns="0" bIns="0" rIns="0">
            <a:spAutoFit/>
          </a:bodyPr>
          <a:lstStyle/>
          <a:p>
            <a:pPr algn="l">
              <a:lnSpc>
                <a:spcPts val="5599"/>
              </a:lnSpc>
            </a:pPr>
            <a:r>
              <a:rPr lang="en-US" sz="3999" spc="39" b="true">
                <a:solidFill>
                  <a:srgbClr val="F4FAFF"/>
                </a:solidFill>
                <a:latin typeface="Arial Nova Bold"/>
                <a:ea typeface="Arial Nova Bold"/>
                <a:cs typeface="Arial Nova Bold"/>
                <a:sym typeface="Arial Nova Bold"/>
              </a:rPr>
              <a:t>Building trust and social support: </a:t>
            </a:r>
            <a:r>
              <a:rPr lang="en-US" sz="3999" spc="39">
                <a:solidFill>
                  <a:srgbClr val="F4FAFF"/>
                </a:solidFill>
                <a:latin typeface="Arial Nova"/>
                <a:ea typeface="Arial Nova"/>
                <a:cs typeface="Arial Nova"/>
                <a:sym typeface="Arial Nova"/>
              </a:rPr>
              <a:t>Peer trust enables help-seeking, emotional sharing, and joint problem-solving.</a:t>
            </a:r>
          </a:p>
        </p:txBody>
      </p:sp>
      <p:grpSp>
        <p:nvGrpSpPr>
          <p:cNvPr name="Group 10" id="10"/>
          <p:cNvGrpSpPr/>
          <p:nvPr/>
        </p:nvGrpSpPr>
        <p:grpSpPr>
          <a:xfrm rot="0">
            <a:off x="1028700" y="1173795"/>
            <a:ext cx="5775146" cy="2196746"/>
            <a:chOff x="0" y="0"/>
            <a:chExt cx="7700195" cy="2928994"/>
          </a:xfrm>
        </p:grpSpPr>
        <p:sp>
          <p:nvSpPr>
            <p:cNvPr name="TextBox 11" id="11"/>
            <p:cNvSpPr txBox="true"/>
            <p:nvPr/>
          </p:nvSpPr>
          <p:spPr>
            <a:xfrm rot="0">
              <a:off x="0" y="161925"/>
              <a:ext cx="7700195" cy="1500076"/>
            </a:xfrm>
            <a:prstGeom prst="rect">
              <a:avLst/>
            </a:prstGeom>
          </p:spPr>
          <p:txBody>
            <a:bodyPr anchor="t" rtlCol="false" tIns="0" lIns="0" bIns="0" rIns="0">
              <a:spAutoFit/>
            </a:bodyPr>
            <a:lstStyle/>
            <a:p>
              <a:pPr algn="l">
                <a:lnSpc>
                  <a:spcPts val="8199"/>
                </a:lnSpc>
              </a:pPr>
              <a:r>
                <a:rPr lang="en-US" sz="8199">
                  <a:solidFill>
                    <a:srgbClr val="C88EAD"/>
                  </a:solidFill>
                  <a:latin typeface="Arial Nova"/>
                  <a:ea typeface="Arial Nova"/>
                  <a:cs typeface="Arial Nova"/>
                  <a:sym typeface="Arial Nova"/>
                </a:rPr>
                <a:t>PEER</a:t>
              </a:r>
            </a:p>
          </p:txBody>
        </p:sp>
        <p:sp>
          <p:nvSpPr>
            <p:cNvPr name="TextBox 12" id="12"/>
            <p:cNvSpPr txBox="true"/>
            <p:nvPr/>
          </p:nvSpPr>
          <p:spPr>
            <a:xfrm rot="0">
              <a:off x="0" y="1599304"/>
              <a:ext cx="7700195" cy="1329690"/>
            </a:xfrm>
            <a:prstGeom prst="rect">
              <a:avLst/>
            </a:prstGeom>
          </p:spPr>
          <p:txBody>
            <a:bodyPr anchor="t" rtlCol="false" tIns="0" lIns="0" bIns="0" rIns="0">
              <a:spAutoFit/>
            </a:bodyPr>
            <a:lstStyle/>
            <a:p>
              <a:pPr algn="l">
                <a:lnSpc>
                  <a:spcPts val="7200"/>
                </a:lnSpc>
              </a:pPr>
              <a:r>
                <a:rPr lang="en-US" sz="7200">
                  <a:solidFill>
                    <a:srgbClr val="1F4152"/>
                  </a:solidFill>
                  <a:latin typeface="Arial Nova"/>
                  <a:ea typeface="Arial Nova"/>
                  <a:cs typeface="Arial Nova"/>
                  <a:sym typeface="Arial Nova"/>
                </a:rPr>
                <a:t>RELATIONS</a:t>
              </a:r>
            </a:p>
          </p:txBody>
        </p:sp>
      </p:grpSp>
      <p:sp>
        <p:nvSpPr>
          <p:cNvPr name="Freeform 13" id="13"/>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grpSp>
        <p:nvGrpSpPr>
          <p:cNvPr name="Group 2" id="2"/>
          <p:cNvGrpSpPr/>
          <p:nvPr/>
        </p:nvGrpSpPr>
        <p:grpSpPr>
          <a:xfrm rot="0">
            <a:off x="516426" y="-6737256"/>
            <a:ext cx="20415331" cy="18420788"/>
            <a:chOff x="0" y="0"/>
            <a:chExt cx="27220441" cy="24561051"/>
          </a:xfrm>
        </p:grpSpPr>
        <p:sp>
          <p:nvSpPr>
            <p:cNvPr name="Freeform 3" id="3"/>
            <p:cNvSpPr/>
            <p:nvPr/>
          </p:nvSpPr>
          <p:spPr>
            <a:xfrm flipH="true" flipV="false" rot="-7544822">
              <a:off x="2803638" y="4093405"/>
              <a:ext cx="18475870" cy="16374240"/>
            </a:xfrm>
            <a:custGeom>
              <a:avLst/>
              <a:gdLst/>
              <a:ahLst/>
              <a:cxnLst/>
              <a:rect r="r" b="b" t="t" l="l"/>
              <a:pathLst>
                <a:path h="16374240" w="18475870">
                  <a:moveTo>
                    <a:pt x="18475871" y="0"/>
                  </a:moveTo>
                  <a:lnTo>
                    <a:pt x="0" y="0"/>
                  </a:lnTo>
                  <a:lnTo>
                    <a:pt x="0" y="16374240"/>
                  </a:lnTo>
                  <a:lnTo>
                    <a:pt x="18475871" y="16374240"/>
                  </a:lnTo>
                  <a:lnTo>
                    <a:pt x="18475871"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4" id="4"/>
            <p:cNvGrpSpPr/>
            <p:nvPr/>
          </p:nvGrpSpPr>
          <p:grpSpPr>
            <a:xfrm rot="0">
              <a:off x="12041574" y="8402252"/>
              <a:ext cx="15178867" cy="14748359"/>
              <a:chOff x="0" y="0"/>
              <a:chExt cx="2998295" cy="2913256"/>
            </a:xfrm>
          </p:grpSpPr>
          <p:sp>
            <p:nvSpPr>
              <p:cNvPr name="Freeform 5" id="5"/>
              <p:cNvSpPr/>
              <p:nvPr/>
            </p:nvSpPr>
            <p:spPr>
              <a:xfrm flipH="false" flipV="false" rot="0">
                <a:off x="0" y="0"/>
                <a:ext cx="2998295" cy="2913256"/>
              </a:xfrm>
              <a:custGeom>
                <a:avLst/>
                <a:gdLst/>
                <a:ahLst/>
                <a:cxnLst/>
                <a:rect r="r" b="b" t="t" l="l"/>
                <a:pathLst>
                  <a:path h="2913256" w="2998295">
                    <a:moveTo>
                      <a:pt x="0" y="0"/>
                    </a:moveTo>
                    <a:lnTo>
                      <a:pt x="2998295" y="0"/>
                    </a:lnTo>
                    <a:lnTo>
                      <a:pt x="2998295" y="2913256"/>
                    </a:lnTo>
                    <a:lnTo>
                      <a:pt x="0" y="2913256"/>
                    </a:lnTo>
                    <a:close/>
                  </a:path>
                </a:pathLst>
              </a:custGeom>
              <a:solidFill>
                <a:srgbClr val="C88EAD"/>
              </a:solidFill>
            </p:spPr>
          </p:sp>
          <p:sp>
            <p:nvSpPr>
              <p:cNvPr name="TextBox 6" id="6"/>
              <p:cNvSpPr txBox="true"/>
              <p:nvPr/>
            </p:nvSpPr>
            <p:spPr>
              <a:xfrm>
                <a:off x="0" y="-38100"/>
                <a:ext cx="2998295" cy="2951356"/>
              </a:xfrm>
              <a:prstGeom prst="rect">
                <a:avLst/>
              </a:prstGeom>
            </p:spPr>
            <p:txBody>
              <a:bodyPr anchor="ctr" rtlCol="false" tIns="50800" lIns="50800" bIns="50800" rIns="50800"/>
              <a:lstStyle/>
              <a:p>
                <a:pPr algn="ctr">
                  <a:lnSpc>
                    <a:spcPts val="2659"/>
                  </a:lnSpc>
                </a:pPr>
              </a:p>
            </p:txBody>
          </p:sp>
        </p:grpSp>
      </p:grpSp>
      <p:sp>
        <p:nvSpPr>
          <p:cNvPr name="Freeform 7" id="7"/>
          <p:cNvSpPr/>
          <p:nvPr/>
        </p:nvSpPr>
        <p:spPr>
          <a:xfrm flipH="false" flipV="false" rot="0">
            <a:off x="969310" y="3719166"/>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4">
              <a:extLst>
                <a:ext uri="{96DAC541-7B7A-43D3-8B79-37D633B846F1}">
                  <asvg:svgBlip xmlns:asvg="http://schemas.microsoft.com/office/drawing/2016/SVG/main" r:embed="rId5"/>
                </a:ext>
              </a:extLst>
            </a:blip>
            <a:stretch>
              <a:fillRect l="0" t="0" r="-22016" b="0"/>
            </a:stretch>
          </a:blipFill>
        </p:spPr>
      </p:sp>
      <p:sp>
        <p:nvSpPr>
          <p:cNvPr name="TextBox 8" id="8"/>
          <p:cNvSpPr txBox="true"/>
          <p:nvPr/>
        </p:nvSpPr>
        <p:spPr>
          <a:xfrm rot="0">
            <a:off x="1028700" y="4368027"/>
            <a:ext cx="6572250" cy="4883150"/>
          </a:xfrm>
          <a:prstGeom prst="rect">
            <a:avLst/>
          </a:prstGeom>
        </p:spPr>
        <p:txBody>
          <a:bodyPr anchor="t" rtlCol="false" tIns="0" lIns="0" bIns="0" rIns="0">
            <a:spAutoFit/>
          </a:bodyPr>
          <a:lstStyle/>
          <a:p>
            <a:pPr algn="l">
              <a:lnSpc>
                <a:spcPts val="5500"/>
              </a:lnSpc>
            </a:pPr>
            <a:r>
              <a:rPr lang="en-US" sz="5000">
                <a:solidFill>
                  <a:srgbClr val="1F4152"/>
                </a:solidFill>
                <a:latin typeface="Arial Nova"/>
                <a:ea typeface="Arial Nova"/>
                <a:cs typeface="Arial Nova"/>
                <a:sym typeface="Arial Nova"/>
              </a:rPr>
              <a:t>Peer relations refer to the interpersonal connections among students. These relationships are foundational to:</a:t>
            </a:r>
          </a:p>
          <a:p>
            <a:pPr algn="l">
              <a:lnSpc>
                <a:spcPts val="5500"/>
              </a:lnSpc>
            </a:pPr>
          </a:p>
        </p:txBody>
      </p:sp>
      <p:sp>
        <p:nvSpPr>
          <p:cNvPr name="TextBox 9" id="9"/>
          <p:cNvSpPr txBox="true"/>
          <p:nvPr/>
        </p:nvSpPr>
        <p:spPr>
          <a:xfrm rot="0">
            <a:off x="10230217" y="4302939"/>
            <a:ext cx="7366764" cy="3489325"/>
          </a:xfrm>
          <a:prstGeom prst="rect">
            <a:avLst/>
          </a:prstGeom>
        </p:spPr>
        <p:txBody>
          <a:bodyPr anchor="t" rtlCol="false" tIns="0" lIns="0" bIns="0" rIns="0">
            <a:spAutoFit/>
          </a:bodyPr>
          <a:lstStyle/>
          <a:p>
            <a:pPr algn="l">
              <a:lnSpc>
                <a:spcPts val="5599"/>
              </a:lnSpc>
            </a:pPr>
            <a:r>
              <a:rPr lang="en-US" sz="3999" spc="39" b="true">
                <a:solidFill>
                  <a:srgbClr val="F4FAFF"/>
                </a:solidFill>
                <a:latin typeface="Arial Nova Bold"/>
                <a:ea typeface="Arial Nova Bold"/>
                <a:cs typeface="Arial Nova Bold"/>
                <a:sym typeface="Arial Nova Bold"/>
              </a:rPr>
              <a:t>Promoting co-regulation of learning: </a:t>
            </a:r>
            <a:r>
              <a:rPr lang="en-US" sz="3999" spc="39">
                <a:solidFill>
                  <a:srgbClr val="F4FAFF"/>
                </a:solidFill>
                <a:latin typeface="Arial Nova"/>
                <a:ea typeface="Arial Nova"/>
                <a:cs typeface="Arial Nova"/>
                <a:sym typeface="Arial Nova"/>
              </a:rPr>
              <a:t>Students can guide one another in setting goals, monitoring understanding, and adjusting strategies.</a:t>
            </a:r>
          </a:p>
        </p:txBody>
      </p:sp>
      <p:sp>
        <p:nvSpPr>
          <p:cNvPr name="TextBox 10" id="10"/>
          <p:cNvSpPr txBox="true"/>
          <p:nvPr/>
        </p:nvSpPr>
        <p:spPr>
          <a:xfrm rot="0">
            <a:off x="969310" y="1455745"/>
            <a:ext cx="5775146" cy="963930"/>
          </a:xfrm>
          <a:prstGeom prst="rect">
            <a:avLst/>
          </a:prstGeom>
        </p:spPr>
        <p:txBody>
          <a:bodyPr anchor="t" rtlCol="false" tIns="0" lIns="0" bIns="0" rIns="0">
            <a:spAutoFit/>
          </a:bodyPr>
          <a:lstStyle/>
          <a:p>
            <a:pPr algn="l">
              <a:lnSpc>
                <a:spcPts val="7200"/>
              </a:lnSpc>
            </a:pPr>
            <a:r>
              <a:rPr lang="en-US" sz="7200">
                <a:solidFill>
                  <a:srgbClr val="C88EAD"/>
                </a:solidFill>
                <a:latin typeface="Arial Nova"/>
                <a:ea typeface="Arial Nova"/>
                <a:cs typeface="Arial Nova"/>
                <a:sym typeface="Arial Nova"/>
              </a:rPr>
              <a:t>PEER</a:t>
            </a:r>
          </a:p>
        </p:txBody>
      </p:sp>
      <p:sp>
        <p:nvSpPr>
          <p:cNvPr name="TextBox 11" id="11"/>
          <p:cNvSpPr txBox="true"/>
          <p:nvPr/>
        </p:nvSpPr>
        <p:spPr>
          <a:xfrm rot="0">
            <a:off x="969310" y="2402811"/>
            <a:ext cx="5775146" cy="963930"/>
          </a:xfrm>
          <a:prstGeom prst="rect">
            <a:avLst/>
          </a:prstGeom>
        </p:spPr>
        <p:txBody>
          <a:bodyPr anchor="t" rtlCol="false" tIns="0" lIns="0" bIns="0" rIns="0">
            <a:spAutoFit/>
          </a:bodyPr>
          <a:lstStyle/>
          <a:p>
            <a:pPr algn="l">
              <a:lnSpc>
                <a:spcPts val="7200"/>
              </a:lnSpc>
            </a:pPr>
            <a:r>
              <a:rPr lang="en-US" sz="7200">
                <a:solidFill>
                  <a:srgbClr val="1F4152"/>
                </a:solidFill>
                <a:latin typeface="Arial Nova"/>
                <a:ea typeface="Arial Nova"/>
                <a:cs typeface="Arial Nova"/>
                <a:sym typeface="Arial Nova"/>
              </a:rPr>
              <a:t>RELATIONS</a:t>
            </a:r>
          </a:p>
        </p:txBody>
      </p:sp>
      <p:sp>
        <p:nvSpPr>
          <p:cNvPr name="Freeform 12" id="12"/>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FFF0DA"/>
        </a:solidFill>
      </p:bgPr>
    </p:bg>
    <p:spTree>
      <p:nvGrpSpPr>
        <p:cNvPr id="1" name=""/>
        <p:cNvGrpSpPr/>
        <p:nvPr/>
      </p:nvGrpSpPr>
      <p:grpSpPr>
        <a:xfrm>
          <a:off x="0" y="0"/>
          <a:ext cx="0" cy="0"/>
          <a:chOff x="0" y="0"/>
          <a:chExt cx="0" cy="0"/>
        </a:xfrm>
      </p:grpSpPr>
      <p:sp>
        <p:nvSpPr>
          <p:cNvPr name="Freeform 2" id="2"/>
          <p:cNvSpPr/>
          <p:nvPr/>
        </p:nvSpPr>
        <p:spPr>
          <a:xfrm flipH="false" flipV="false" rot="0">
            <a:off x="1028700" y="2065984"/>
            <a:ext cx="6015500" cy="248811"/>
          </a:xfrm>
          <a:custGeom>
            <a:avLst/>
            <a:gdLst/>
            <a:ahLst/>
            <a:cxnLst/>
            <a:rect r="r" b="b" t="t" l="l"/>
            <a:pathLst>
              <a:path h="248811" w="6015500">
                <a:moveTo>
                  <a:pt x="0" y="0"/>
                </a:moveTo>
                <a:lnTo>
                  <a:pt x="6015500" y="0"/>
                </a:lnTo>
                <a:lnTo>
                  <a:pt x="6015500" y="248811"/>
                </a:lnTo>
                <a:lnTo>
                  <a:pt x="0" y="248811"/>
                </a:lnTo>
                <a:lnTo>
                  <a:pt x="0" y="0"/>
                </a:lnTo>
                <a:close/>
              </a:path>
            </a:pathLst>
          </a:custGeom>
          <a:blipFill>
            <a:blip r:embed="rId2">
              <a:extLst>
                <a:ext uri="{96DAC541-7B7A-43D3-8B79-37D633B846F1}">
                  <asvg:svgBlip xmlns:asvg="http://schemas.microsoft.com/office/drawing/2016/SVG/main" r:embed="rId3"/>
                </a:ext>
              </a:extLst>
            </a:blip>
            <a:stretch>
              <a:fillRect l="0" t="0" r="-22016" b="0"/>
            </a:stretch>
          </a:blipFill>
        </p:spPr>
      </p:sp>
      <p:sp>
        <p:nvSpPr>
          <p:cNvPr name="TextBox 3" id="3"/>
          <p:cNvSpPr txBox="true"/>
          <p:nvPr/>
        </p:nvSpPr>
        <p:spPr>
          <a:xfrm rot="0">
            <a:off x="1028700" y="1069927"/>
            <a:ext cx="14511409" cy="884555"/>
          </a:xfrm>
          <a:prstGeom prst="rect">
            <a:avLst/>
          </a:prstGeom>
        </p:spPr>
        <p:txBody>
          <a:bodyPr anchor="t" rtlCol="false" tIns="0" lIns="0" bIns="0" rIns="0">
            <a:spAutoFit/>
          </a:bodyPr>
          <a:lstStyle/>
          <a:p>
            <a:pPr algn="l">
              <a:lnSpc>
                <a:spcPts val="6699"/>
              </a:lnSpc>
            </a:pPr>
            <a:r>
              <a:rPr lang="en-US" sz="6699">
                <a:solidFill>
                  <a:srgbClr val="1F4152"/>
                </a:solidFill>
                <a:latin typeface="Arial Nova"/>
                <a:ea typeface="Arial Nova"/>
                <a:cs typeface="Arial Nova"/>
                <a:sym typeface="Arial Nova"/>
              </a:rPr>
              <a:t>Positive peer relations are linked to:</a:t>
            </a:r>
          </a:p>
        </p:txBody>
      </p:sp>
      <p:sp>
        <p:nvSpPr>
          <p:cNvPr name="Freeform 4" id="4"/>
          <p:cNvSpPr/>
          <p:nvPr/>
        </p:nvSpPr>
        <p:spPr>
          <a:xfrm flipH="false" flipV="false" rot="0">
            <a:off x="517175" y="3467873"/>
            <a:ext cx="718250" cy="735724"/>
          </a:xfrm>
          <a:custGeom>
            <a:avLst/>
            <a:gdLst/>
            <a:ahLst/>
            <a:cxnLst/>
            <a:rect r="r" b="b" t="t" l="l"/>
            <a:pathLst>
              <a:path h="735724" w="718250">
                <a:moveTo>
                  <a:pt x="0" y="0"/>
                </a:moveTo>
                <a:lnTo>
                  <a:pt x="718250" y="0"/>
                </a:lnTo>
                <a:lnTo>
                  <a:pt x="718250" y="735723"/>
                </a:lnTo>
                <a:lnTo>
                  <a:pt x="0" y="7357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5" id="5"/>
          <p:cNvSpPr txBox="true"/>
          <p:nvPr/>
        </p:nvSpPr>
        <p:spPr>
          <a:xfrm rot="0">
            <a:off x="1357482" y="3376274"/>
            <a:ext cx="15901818" cy="1171575"/>
          </a:xfrm>
          <a:prstGeom prst="rect">
            <a:avLst/>
          </a:prstGeom>
        </p:spPr>
        <p:txBody>
          <a:bodyPr anchor="t" rtlCol="false" tIns="0" lIns="0" bIns="0" rIns="0">
            <a:spAutoFit/>
          </a:bodyPr>
          <a:lstStyle/>
          <a:p>
            <a:pPr algn="l">
              <a:lnSpc>
                <a:spcPts val="3000"/>
              </a:lnSpc>
            </a:pPr>
            <a:r>
              <a:rPr lang="en-US" sz="3000" b="true">
                <a:solidFill>
                  <a:srgbClr val="1F4152"/>
                </a:solidFill>
                <a:latin typeface="Arial Nova Bold"/>
                <a:ea typeface="Arial Nova Bold"/>
                <a:cs typeface="Arial Nova Bold"/>
                <a:sym typeface="Arial Nova Bold"/>
              </a:rPr>
              <a:t>Inc</a:t>
            </a:r>
            <a:r>
              <a:rPr lang="en-US" b="true" sz="3000">
                <a:solidFill>
                  <a:srgbClr val="1F4152"/>
                </a:solidFill>
                <a:latin typeface="Arial Nova Bold"/>
                <a:ea typeface="Arial Nova Bold"/>
                <a:cs typeface="Arial Nova Bold"/>
                <a:sym typeface="Arial Nova Bold"/>
              </a:rPr>
              <a:t>reased academic motivation: </a:t>
            </a:r>
            <a:r>
              <a:rPr lang="en-US" sz="3000">
                <a:solidFill>
                  <a:srgbClr val="1F4152"/>
                </a:solidFill>
                <a:latin typeface="Arial Nova"/>
                <a:ea typeface="Arial Nova"/>
                <a:cs typeface="Arial Nova"/>
                <a:sym typeface="Arial Nova"/>
              </a:rPr>
              <a:t>Students are more willing to take learning risks with peer encouragement.</a:t>
            </a:r>
          </a:p>
          <a:p>
            <a:pPr algn="l">
              <a:lnSpc>
                <a:spcPts val="3000"/>
              </a:lnSpc>
            </a:pPr>
          </a:p>
        </p:txBody>
      </p:sp>
      <p:sp>
        <p:nvSpPr>
          <p:cNvPr name="TextBox 6" id="6"/>
          <p:cNvSpPr txBox="true"/>
          <p:nvPr/>
        </p:nvSpPr>
        <p:spPr>
          <a:xfrm rot="0">
            <a:off x="1343234" y="4672958"/>
            <a:ext cx="15901818" cy="1171575"/>
          </a:xfrm>
          <a:prstGeom prst="rect">
            <a:avLst/>
          </a:prstGeom>
        </p:spPr>
        <p:txBody>
          <a:bodyPr anchor="t" rtlCol="false" tIns="0" lIns="0" bIns="0" rIns="0">
            <a:spAutoFit/>
          </a:bodyPr>
          <a:lstStyle/>
          <a:p>
            <a:pPr algn="l">
              <a:lnSpc>
                <a:spcPts val="3000"/>
              </a:lnSpc>
            </a:pPr>
            <a:r>
              <a:rPr lang="en-US" sz="3000" b="true">
                <a:solidFill>
                  <a:srgbClr val="1F4152"/>
                </a:solidFill>
                <a:latin typeface="Arial Nova Bold"/>
                <a:ea typeface="Arial Nova Bold"/>
                <a:cs typeface="Arial Nova Bold"/>
                <a:sym typeface="Arial Nova Bold"/>
              </a:rPr>
              <a:t>Improv</a:t>
            </a:r>
            <a:r>
              <a:rPr lang="en-US" b="true" sz="3000">
                <a:solidFill>
                  <a:srgbClr val="1F4152"/>
                </a:solidFill>
                <a:latin typeface="Arial Nova Bold"/>
                <a:ea typeface="Arial Nova Bold"/>
                <a:cs typeface="Arial Nova Bold"/>
                <a:sym typeface="Arial Nova Bold"/>
              </a:rPr>
              <a:t>ed collaboration and social-emotional skills: </a:t>
            </a:r>
            <a:r>
              <a:rPr lang="en-US" sz="3000">
                <a:solidFill>
                  <a:srgbClr val="1F4152"/>
                </a:solidFill>
                <a:latin typeface="Arial Nova"/>
                <a:ea typeface="Arial Nova"/>
                <a:cs typeface="Arial Nova"/>
                <a:sym typeface="Arial Nova"/>
              </a:rPr>
              <a:t>Such as giving feedback, active listening, and conflict resolution.</a:t>
            </a:r>
          </a:p>
          <a:p>
            <a:pPr algn="l">
              <a:lnSpc>
                <a:spcPts val="3000"/>
              </a:lnSpc>
            </a:pPr>
          </a:p>
        </p:txBody>
      </p:sp>
      <p:sp>
        <p:nvSpPr>
          <p:cNvPr name="Freeform 7" id="7"/>
          <p:cNvSpPr/>
          <p:nvPr/>
        </p:nvSpPr>
        <p:spPr>
          <a:xfrm flipH="false" flipV="false" rot="0">
            <a:off x="517175" y="4753216"/>
            <a:ext cx="718250" cy="735724"/>
          </a:xfrm>
          <a:custGeom>
            <a:avLst/>
            <a:gdLst/>
            <a:ahLst/>
            <a:cxnLst/>
            <a:rect r="r" b="b" t="t" l="l"/>
            <a:pathLst>
              <a:path h="735724" w="718250">
                <a:moveTo>
                  <a:pt x="0" y="0"/>
                </a:moveTo>
                <a:lnTo>
                  <a:pt x="718250" y="0"/>
                </a:lnTo>
                <a:lnTo>
                  <a:pt x="718250" y="735724"/>
                </a:lnTo>
                <a:lnTo>
                  <a:pt x="0" y="735724"/>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8" id="8"/>
          <p:cNvSpPr txBox="true"/>
          <p:nvPr/>
        </p:nvSpPr>
        <p:spPr>
          <a:xfrm rot="0">
            <a:off x="1357482" y="5969642"/>
            <a:ext cx="15901818" cy="1171575"/>
          </a:xfrm>
          <a:prstGeom prst="rect">
            <a:avLst/>
          </a:prstGeom>
        </p:spPr>
        <p:txBody>
          <a:bodyPr anchor="t" rtlCol="false" tIns="0" lIns="0" bIns="0" rIns="0">
            <a:spAutoFit/>
          </a:bodyPr>
          <a:lstStyle/>
          <a:p>
            <a:pPr algn="l">
              <a:lnSpc>
                <a:spcPts val="3000"/>
              </a:lnSpc>
            </a:pPr>
            <a:r>
              <a:rPr lang="en-US" sz="3000" b="true">
                <a:solidFill>
                  <a:srgbClr val="1F4152"/>
                </a:solidFill>
                <a:latin typeface="Arial Nova Bold"/>
                <a:ea typeface="Arial Nova Bold"/>
                <a:cs typeface="Arial Nova Bold"/>
                <a:sym typeface="Arial Nova Bold"/>
              </a:rPr>
              <a:t>Sup</a:t>
            </a:r>
            <a:r>
              <a:rPr lang="en-US" b="true" sz="3000">
                <a:solidFill>
                  <a:srgbClr val="1F4152"/>
                </a:solidFill>
                <a:latin typeface="Arial Nova Bold"/>
                <a:ea typeface="Arial Nova Bold"/>
                <a:cs typeface="Arial Nova Bold"/>
                <a:sym typeface="Arial Nova Bold"/>
              </a:rPr>
              <a:t>portive learning climate: </a:t>
            </a:r>
            <a:r>
              <a:rPr lang="en-US" sz="3000">
                <a:solidFill>
                  <a:srgbClr val="1F4152"/>
                </a:solidFill>
                <a:latin typeface="Arial Nova"/>
                <a:ea typeface="Arial Nova"/>
                <a:cs typeface="Arial Nova"/>
                <a:sym typeface="Arial Nova"/>
              </a:rPr>
              <a:t>Students are more likely to express themselves when they feel emotionally and socially safe.</a:t>
            </a:r>
          </a:p>
          <a:p>
            <a:pPr algn="l">
              <a:lnSpc>
                <a:spcPts val="3000"/>
              </a:lnSpc>
            </a:pPr>
          </a:p>
        </p:txBody>
      </p:sp>
      <p:sp>
        <p:nvSpPr>
          <p:cNvPr name="Freeform 9" id="9"/>
          <p:cNvSpPr/>
          <p:nvPr/>
        </p:nvSpPr>
        <p:spPr>
          <a:xfrm flipH="false" flipV="false" rot="0">
            <a:off x="517175" y="6028006"/>
            <a:ext cx="718250" cy="735724"/>
          </a:xfrm>
          <a:custGeom>
            <a:avLst/>
            <a:gdLst/>
            <a:ahLst/>
            <a:cxnLst/>
            <a:rect r="r" b="b" t="t" l="l"/>
            <a:pathLst>
              <a:path h="735724" w="718250">
                <a:moveTo>
                  <a:pt x="0" y="0"/>
                </a:moveTo>
                <a:lnTo>
                  <a:pt x="718250" y="0"/>
                </a:lnTo>
                <a:lnTo>
                  <a:pt x="718250" y="735723"/>
                </a:lnTo>
                <a:lnTo>
                  <a:pt x="0" y="73572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0" id="10"/>
          <p:cNvSpPr/>
          <p:nvPr/>
        </p:nvSpPr>
        <p:spPr>
          <a:xfrm flipH="false" flipV="false" rot="0">
            <a:off x="300055" y="8908820"/>
            <a:ext cx="1825727" cy="1068857"/>
          </a:xfrm>
          <a:custGeom>
            <a:avLst/>
            <a:gdLst/>
            <a:ahLst/>
            <a:cxnLst/>
            <a:rect r="r" b="b" t="t" l="l"/>
            <a:pathLst>
              <a:path h="1068857" w="1825727">
                <a:moveTo>
                  <a:pt x="0" y="0"/>
                </a:moveTo>
                <a:lnTo>
                  <a:pt x="1825727" y="0"/>
                </a:lnTo>
                <a:lnTo>
                  <a:pt x="1825727" y="1068857"/>
                </a:lnTo>
                <a:lnTo>
                  <a:pt x="0" y="1068857"/>
                </a:lnTo>
                <a:lnTo>
                  <a:pt x="0" y="0"/>
                </a:lnTo>
                <a:close/>
              </a:path>
            </a:pathLst>
          </a:custGeom>
          <a:blipFill>
            <a:blip r:embed="rId6"/>
            <a:stretch>
              <a:fillRect l="0" t="-37623" r="0" b="-33187"/>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58DD79F00820694E830A2274787C010B" ma:contentTypeVersion="15" ma:contentTypeDescription="Opret et nyt dokument." ma:contentTypeScope="" ma:versionID="42a535a7bc1c45e1366b5dc142570339">
  <xsd:schema xmlns:xsd="http://www.w3.org/2001/XMLSchema" xmlns:xs="http://www.w3.org/2001/XMLSchema" xmlns:p="http://schemas.microsoft.com/office/2006/metadata/properties" xmlns:ns2="36274e00-a716-4e77-8868-dc31faf8c99b" xmlns:ns3="916403eb-6c3d-4e73-99c7-e9b1e59ebfb8" targetNamespace="http://schemas.microsoft.com/office/2006/metadata/properties" ma:root="true" ma:fieldsID="170fb25c9e1bf93a24f9230205f4f1b6" ns2:_="" ns3:_="">
    <xsd:import namespace="36274e00-a716-4e77-8868-dc31faf8c99b"/>
    <xsd:import namespace="916403eb-6c3d-4e73-99c7-e9b1e59ebfb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ObjectDetectorVersion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6274e00-a716-4e77-8868-dc31faf8c99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lcf76f155ced4ddcb4097134ff3c332f" ma:index="14" nillable="true" ma:taxonomy="true" ma:internalName="lcf76f155ced4ddcb4097134ff3c332f" ma:taxonomyFieldName="MediaServiceImageTags" ma:displayName="Billedmærker" ma:readOnly="false" ma:fieldId="{5cf76f15-5ced-4ddc-b409-7134ff3c332f}" ma:taxonomyMulti="true" ma:sspId="c926b2b8-74a0-499a-b94f-2f7ff92af2a5"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dexed="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Location" ma:index="22"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6403eb-6c3d-4e73-99c7-e9b1e59ebfb8"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t med detaljer" ma:internalName="SharedWithDetails" ma:readOnly="true">
      <xsd:simpleType>
        <xsd:restriction base="dms:Note">
          <xsd:maxLength value="255"/>
        </xsd:restriction>
      </xsd:simpleType>
    </xsd:element>
    <xsd:element name="TaxCatchAll" ma:index="15" nillable="true" ma:displayName="Taxonomy Catch All Column" ma:hidden="true" ma:list="{1f29bd2b-8df1-44d4-b4c6-6d3f74bec302}" ma:internalName="TaxCatchAll" ma:showField="CatchAllData" ma:web="916403eb-6c3d-4e73-99c7-e9b1e59ebfb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6274e00-a716-4e77-8868-dc31faf8c99b">
      <Terms xmlns="http://schemas.microsoft.com/office/infopath/2007/PartnerControls"/>
    </lcf76f155ced4ddcb4097134ff3c332f>
    <TaxCatchAll xmlns="916403eb-6c3d-4e73-99c7-e9b1e59ebfb8" xsi:nil="true"/>
  </documentManagement>
</p:properties>
</file>

<file path=customXml/itemProps1.xml><?xml version="1.0" encoding="utf-8"?>
<ds:datastoreItem xmlns:ds="http://schemas.openxmlformats.org/officeDocument/2006/customXml" ds:itemID="{5AD002D9-CE09-40C1-8090-BAA5FC0AE957}"/>
</file>

<file path=customXml/itemProps2.xml><?xml version="1.0" encoding="utf-8"?>
<ds:datastoreItem xmlns:ds="http://schemas.openxmlformats.org/officeDocument/2006/customXml" ds:itemID="{3CB4508F-37A1-4DC0-B121-5B5EEAB8979B}"/>
</file>

<file path=customXml/itemProps3.xml><?xml version="1.0" encoding="utf-8"?>
<ds:datastoreItem xmlns:ds="http://schemas.openxmlformats.org/officeDocument/2006/customXml" ds:itemID="{99A4C454-1215-4747-A60F-7C3F3601997D}"/>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 Creating successful learning environments</dc:title>
  <cp:revision>1</cp:revision>
  <dcterms:created xsi:type="dcterms:W3CDTF">2006-08-16T00:00:00Z</dcterms:created>
  <dcterms:modified xsi:type="dcterms:W3CDTF">2011-08-01T06:04:30Z</dcterms:modified>
  <dc:identifier>DAGxESopVhI</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0x01010058DD79F00820694E830A2274787C010B</vt:lpwstr>
  </property>
</Properties>
</file>