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Arial Nova Bold" charset="1" panose="020B0804020202020204"/>
      <p:regular r:id="rId32"/>
    </p:embeddedFont>
    <p:embeddedFont>
      <p:font typeface="Arial Nova" charset="1" panose="020B0504020202020204"/>
      <p:regular r:id="rId33"/>
    </p:embeddedFont>
    <p:embeddedFont>
      <p:font typeface="Glacial Indifference"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34.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3.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2.fntdata"/><Relationship Id="rId6" Type="http://schemas.openxmlformats.org/officeDocument/2006/relationships/slide" Target="slides/slide1.xml"/><Relationship Id="rId37" Type="http://schemas.openxmlformats.org/officeDocument/2006/relationships/customXml" Target="../customXml/item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tableStyles" Target="tableStyles.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4" Type="http://schemas.openxmlformats.org/officeDocument/2006/relationships/theme" Target="theme/theme1.xml"/><Relationship Id="rId9" Type="http://schemas.openxmlformats.org/officeDocument/2006/relationships/slide" Target="slides/slide4.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viewProps" Target="viewProps.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png" Type="http://schemas.openxmlformats.org/officeDocument/2006/relationships/image"/><Relationship Id="rId7" Target="../media/image2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6.png" Type="http://schemas.openxmlformats.org/officeDocument/2006/relationships/image"/><Relationship Id="rId5" Target="../media/image5.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png" Type="http://schemas.openxmlformats.org/officeDocument/2006/relationships/image"/><Relationship Id="rId7"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png" Type="http://schemas.openxmlformats.org/officeDocument/2006/relationships/image"/><Relationship Id="rId7" Target="../media/image2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5.pn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3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6.png" Type="http://schemas.openxmlformats.org/officeDocument/2006/relationships/image"/><Relationship Id="rId5" Target="../media/image5.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png" Type="http://schemas.openxmlformats.org/officeDocument/2006/relationships/image"/><Relationship Id="rId12" Target="../media/image50.png" Type="http://schemas.openxmlformats.org/officeDocument/2006/relationships/image"/><Relationship Id="rId13" Target="../media/image51.png" Type="http://schemas.openxmlformats.org/officeDocument/2006/relationships/image"/><Relationship Id="rId14" Target="../media/image52.png" Type="http://schemas.openxmlformats.org/officeDocument/2006/relationships/image"/><Relationship Id="rId2" Target="../media/image40.png" Type="http://schemas.openxmlformats.org/officeDocument/2006/relationships/image"/><Relationship Id="rId3" Target="../media/image41.png" Type="http://schemas.openxmlformats.org/officeDocument/2006/relationships/image"/><Relationship Id="rId4" Target="../media/image42.png" Type="http://schemas.openxmlformats.org/officeDocument/2006/relationships/image"/><Relationship Id="rId5" Target="../media/image43.png" Type="http://schemas.openxmlformats.org/officeDocument/2006/relationships/image"/><Relationship Id="rId6" Target="../media/image44.png" Type="http://schemas.openxmlformats.org/officeDocument/2006/relationships/image"/><Relationship Id="rId7" Target="../media/image45.png" Type="http://schemas.openxmlformats.org/officeDocument/2006/relationships/image"/><Relationship Id="rId8" Target="../media/image46.png" Type="http://schemas.openxmlformats.org/officeDocument/2006/relationships/image"/><Relationship Id="rId9" Target="../media/image4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7423436"/>
            <a:ext cx="9453446" cy="234506"/>
            <a:chOff x="0" y="0"/>
            <a:chExt cx="12604594" cy="312674"/>
          </a:xfrm>
        </p:grpSpPr>
        <p:sp>
          <p:nvSpPr>
            <p:cNvPr name="Freeform 3" id="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203029" b="0"/>
              </a:stretch>
            </a:blipFill>
          </p:spPr>
        </p:sp>
      </p:grpSp>
      <p:grpSp>
        <p:nvGrpSpPr>
          <p:cNvPr name="Group 5" id="5"/>
          <p:cNvGrpSpPr/>
          <p:nvPr/>
        </p:nvGrpSpPr>
        <p:grpSpPr>
          <a:xfrm rot="0">
            <a:off x="12001217" y="1028700"/>
            <a:ext cx="5284702" cy="8297005"/>
            <a:chOff x="0" y="0"/>
            <a:chExt cx="7046270" cy="11062674"/>
          </a:xfrm>
        </p:grpSpPr>
        <p:grpSp>
          <p:nvGrpSpPr>
            <p:cNvPr name="Group 6" id="6"/>
            <p:cNvGrpSpPr/>
            <p:nvPr/>
          </p:nvGrpSpPr>
          <p:grpSpPr>
            <a:xfrm rot="0">
              <a:off x="2384784" y="8785973"/>
              <a:ext cx="2276701" cy="22767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9" id="9"/>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0" id="10"/>
          <p:cNvGrpSpPr/>
          <p:nvPr/>
        </p:nvGrpSpPr>
        <p:grpSpPr>
          <a:xfrm rot="0">
            <a:off x="11586735" y="5434141"/>
            <a:ext cx="8493925" cy="849392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4" id="14"/>
          <p:cNvSpPr/>
          <p:nvPr/>
        </p:nvSpPr>
        <p:spPr>
          <a:xfrm flipH="false" flipV="false" rot="0">
            <a:off x="14841855" y="2057400"/>
            <a:ext cx="3446145" cy="8229600"/>
          </a:xfrm>
          <a:custGeom>
            <a:avLst/>
            <a:gdLst/>
            <a:ahLst/>
            <a:cxnLst/>
            <a:rect r="r" b="b" t="t" l="l"/>
            <a:pathLst>
              <a:path h="8229600" w="3446145">
                <a:moveTo>
                  <a:pt x="0" y="0"/>
                </a:moveTo>
                <a:lnTo>
                  <a:pt x="3446145" y="0"/>
                </a:lnTo>
                <a:lnTo>
                  <a:pt x="3446145" y="8229600"/>
                </a:lnTo>
                <a:lnTo>
                  <a:pt x="0" y="8229600"/>
                </a:lnTo>
                <a:lnTo>
                  <a:pt x="0" y="0"/>
                </a:lnTo>
                <a:close/>
              </a:path>
            </a:pathLst>
          </a:custGeom>
          <a:blipFill>
            <a:blip r:embed="rId7"/>
            <a:stretch>
              <a:fillRect l="0" t="0" r="0" b="0"/>
            </a:stretch>
          </a:blipFill>
        </p:spPr>
      </p:sp>
      <p:sp>
        <p:nvSpPr>
          <p:cNvPr name="TextBox 15" id="15"/>
          <p:cNvSpPr txBox="true"/>
          <p:nvPr/>
        </p:nvSpPr>
        <p:spPr>
          <a:xfrm rot="0">
            <a:off x="905870" y="2586924"/>
            <a:ext cx="10408610" cy="1635632"/>
          </a:xfrm>
          <a:prstGeom prst="rect">
            <a:avLst/>
          </a:prstGeom>
        </p:spPr>
        <p:txBody>
          <a:bodyPr anchor="t" rtlCol="false" tIns="0" lIns="0" bIns="0" rIns="0">
            <a:spAutoFit/>
          </a:bodyPr>
          <a:lstStyle/>
          <a:p>
            <a:pPr algn="l">
              <a:lnSpc>
                <a:spcPts val="12275"/>
              </a:lnSpc>
            </a:pPr>
            <a:r>
              <a:rPr lang="en-US" b="true" sz="12399">
                <a:solidFill>
                  <a:srgbClr val="8AB17D"/>
                </a:solidFill>
                <a:latin typeface="Arial Nova Bold"/>
                <a:ea typeface="Arial Nova Bold"/>
                <a:cs typeface="Arial Nova Bold"/>
                <a:sym typeface="Arial Nova Bold"/>
              </a:rPr>
              <a:t>SUCCESSFUL</a:t>
            </a:r>
          </a:p>
        </p:txBody>
      </p:sp>
      <p:sp>
        <p:nvSpPr>
          <p:cNvPr name="TextBox 16" id="16"/>
          <p:cNvSpPr txBox="true"/>
          <p:nvPr/>
        </p:nvSpPr>
        <p:spPr>
          <a:xfrm rot="0">
            <a:off x="905870" y="3979683"/>
            <a:ext cx="10408610" cy="3302130"/>
          </a:xfrm>
          <a:prstGeom prst="rect">
            <a:avLst/>
          </a:prstGeom>
        </p:spPr>
        <p:txBody>
          <a:bodyPr anchor="t" rtlCol="false" tIns="0" lIns="0" bIns="0" rIns="0">
            <a:spAutoFit/>
          </a:bodyPr>
          <a:lstStyle/>
          <a:p>
            <a:pPr algn="l">
              <a:lnSpc>
                <a:spcPts val="15740"/>
              </a:lnSpc>
            </a:pPr>
            <a:r>
              <a:rPr lang="en-US" b="true" sz="15899">
                <a:solidFill>
                  <a:srgbClr val="19467E"/>
                </a:solidFill>
                <a:latin typeface="Arial Nova Bold"/>
                <a:ea typeface="Arial Nova Bold"/>
                <a:cs typeface="Arial Nova Bold"/>
                <a:sym typeface="Arial Nova Bold"/>
              </a:rPr>
              <a:t>LEARNING</a:t>
            </a:r>
          </a:p>
          <a:p>
            <a:pPr algn="l">
              <a:lnSpc>
                <a:spcPts val="10197"/>
              </a:lnSpc>
            </a:pPr>
            <a:r>
              <a:rPr lang="en-US" b="true" sz="10300">
                <a:solidFill>
                  <a:srgbClr val="19467E"/>
                </a:solidFill>
                <a:latin typeface="Arial Nova Bold"/>
                <a:ea typeface="Arial Nova Bold"/>
                <a:cs typeface="Arial Nova Bold"/>
                <a:sym typeface="Arial Nova Bold"/>
              </a:rPr>
              <a:t>ENVIRONMENTS</a:t>
            </a:r>
          </a:p>
        </p:txBody>
      </p:sp>
      <p:sp>
        <p:nvSpPr>
          <p:cNvPr name="TextBox 17" id="17"/>
          <p:cNvSpPr txBox="true"/>
          <p:nvPr/>
        </p:nvSpPr>
        <p:spPr>
          <a:xfrm rot="0">
            <a:off x="1028700" y="7893508"/>
            <a:ext cx="7619102" cy="1739899"/>
          </a:xfrm>
          <a:prstGeom prst="rect">
            <a:avLst/>
          </a:prstGeom>
        </p:spPr>
        <p:txBody>
          <a:bodyPr anchor="t" rtlCol="false" tIns="0" lIns="0" bIns="0" rIns="0">
            <a:spAutoFit/>
          </a:bodyPr>
          <a:lstStyle/>
          <a:p>
            <a:pPr algn="l">
              <a:lnSpc>
                <a:spcPts val="7000"/>
              </a:lnSpc>
            </a:pPr>
            <a:r>
              <a:rPr lang="en-US" sz="5000" spc="400">
                <a:solidFill>
                  <a:srgbClr val="FBF1E1"/>
                </a:solidFill>
                <a:latin typeface="Arial Nova"/>
                <a:ea typeface="Arial Nova"/>
                <a:cs typeface="Arial Nova"/>
                <a:sym typeface="Arial Nova"/>
              </a:rPr>
              <a:t>SKILLS FOR TEACHERS</a:t>
            </a:r>
          </a:p>
        </p:txBody>
      </p:sp>
      <p:sp>
        <p:nvSpPr>
          <p:cNvPr name="TextBox 18" id="18"/>
          <p:cNvSpPr txBox="true"/>
          <p:nvPr/>
        </p:nvSpPr>
        <p:spPr>
          <a:xfrm rot="0">
            <a:off x="1028700" y="1582991"/>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Creating</a:t>
            </a:r>
          </a:p>
        </p:txBody>
      </p:sp>
      <p:grpSp>
        <p:nvGrpSpPr>
          <p:cNvPr name="Group 19" id="19"/>
          <p:cNvGrpSpPr/>
          <p:nvPr/>
        </p:nvGrpSpPr>
        <p:grpSpPr>
          <a:xfrm rot="0">
            <a:off x="1908396" y="9144164"/>
            <a:ext cx="5859709" cy="598170"/>
            <a:chOff x="0" y="0"/>
            <a:chExt cx="7812945" cy="797559"/>
          </a:xfrm>
        </p:grpSpPr>
        <p:sp>
          <p:nvSpPr>
            <p:cNvPr name="Freeform 20" id="20"/>
            <p:cNvSpPr/>
            <p:nvPr/>
          </p:nvSpPr>
          <p:spPr>
            <a:xfrm flipH="false" flipV="false" rot="0">
              <a:off x="0" y="0"/>
              <a:ext cx="1201802" cy="797559"/>
            </a:xfrm>
            <a:custGeom>
              <a:avLst/>
              <a:gdLst/>
              <a:ahLst/>
              <a:cxnLst/>
              <a:rect r="r" b="b" t="t" l="l"/>
              <a:pathLst>
                <a:path h="797559" w="1201802">
                  <a:moveTo>
                    <a:pt x="0" y="0"/>
                  </a:moveTo>
                  <a:lnTo>
                    <a:pt x="1201802" y="0"/>
                  </a:lnTo>
                  <a:lnTo>
                    <a:pt x="1201802" y="797559"/>
                  </a:lnTo>
                  <a:lnTo>
                    <a:pt x="0" y="7975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356596" y="-28575"/>
              <a:ext cx="6456350" cy="826134"/>
            </a:xfrm>
            <a:prstGeom prst="rect">
              <a:avLst/>
            </a:prstGeom>
          </p:spPr>
          <p:txBody>
            <a:bodyPr anchor="t" rtlCol="false" tIns="0" lIns="0" bIns="0" rIns="0">
              <a:spAutoFit/>
            </a:bodyPr>
            <a:lstStyle/>
            <a:p>
              <a:pPr algn="l">
                <a:lnSpc>
                  <a:spcPts val="1680"/>
                </a:lnSpc>
              </a:pPr>
              <a:r>
                <a:rPr lang="en-US" sz="1200">
                  <a:solidFill>
                    <a:srgbClr val="8AB17D"/>
                  </a:solidFill>
                  <a:latin typeface="Arial Nova"/>
                  <a:ea typeface="Arial Nova"/>
                  <a:cs typeface="Arial Nova"/>
                  <a:sym typeface="Arial Nova"/>
                </a:rPr>
                <a:t>This project has received funding from the European Union’s Horizon Europe Research and Innovation Programme under Grant Agreement No. 101061288.</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250229"/>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162050"/>
            <a:ext cx="14511409"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When collaboration is aligned:</a:t>
            </a:r>
          </a:p>
        </p:txBody>
      </p:sp>
      <p:sp>
        <p:nvSpPr>
          <p:cNvPr name="Freeform 4" id="4"/>
          <p:cNvSpPr/>
          <p:nvPr/>
        </p:nvSpPr>
        <p:spPr>
          <a:xfrm flipH="false" flipV="false" rot="0">
            <a:off x="683818" y="3313582"/>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83818" y="4350453"/>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83818" y="5514192"/>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542833" y="3457302"/>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Students feel protected and supported</a:t>
            </a:r>
          </a:p>
        </p:txBody>
      </p:sp>
      <p:sp>
        <p:nvSpPr>
          <p:cNvPr name="TextBox 8" id="8"/>
          <p:cNvSpPr txBox="true"/>
          <p:nvPr/>
        </p:nvSpPr>
        <p:spPr>
          <a:xfrm rot="0">
            <a:off x="1542833" y="4494172"/>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Teachers and guardians can address issues proactively</a:t>
            </a:r>
          </a:p>
        </p:txBody>
      </p:sp>
      <p:sp>
        <p:nvSpPr>
          <p:cNvPr name="TextBox 9" id="9"/>
          <p:cNvSpPr txBox="true"/>
          <p:nvPr/>
        </p:nvSpPr>
        <p:spPr>
          <a:xfrm rot="0">
            <a:off x="1542833" y="5657911"/>
            <a:ext cx="14704193"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There’s a stronger foundation for academic and social success</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1" id="11"/>
          <p:cNvSpPr/>
          <p:nvPr/>
        </p:nvSpPr>
        <p:spPr>
          <a:xfrm flipH="false" flipV="false" rot="0">
            <a:off x="10810924" y="6717690"/>
            <a:ext cx="7340483" cy="3569310"/>
          </a:xfrm>
          <a:custGeom>
            <a:avLst/>
            <a:gdLst/>
            <a:ahLst/>
            <a:cxnLst/>
            <a:rect r="r" b="b" t="t" l="l"/>
            <a:pathLst>
              <a:path h="3569310" w="7340483">
                <a:moveTo>
                  <a:pt x="0" y="0"/>
                </a:moveTo>
                <a:lnTo>
                  <a:pt x="7340483" y="0"/>
                </a:lnTo>
                <a:lnTo>
                  <a:pt x="7340483" y="3569310"/>
                </a:lnTo>
                <a:lnTo>
                  <a:pt x="0" y="3569310"/>
                </a:lnTo>
                <a:lnTo>
                  <a:pt x="0" y="0"/>
                </a:lnTo>
                <a:close/>
              </a:path>
            </a:pathLst>
          </a:custGeom>
          <a:blipFill>
            <a:blip r:embed="rId7"/>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grpSp>
        <p:nvGrpSpPr>
          <p:cNvPr name="Group 2" id="2"/>
          <p:cNvGrpSpPr/>
          <p:nvPr/>
        </p:nvGrpSpPr>
        <p:grpSpPr>
          <a:xfrm rot="0">
            <a:off x="1829111" y="6986866"/>
            <a:ext cx="4922568" cy="492256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CF"/>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117614" y="4641919"/>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2">
              <a:extLst>
                <a:ext uri="{96DAC541-7B7A-43D3-8B79-37D633B846F1}">
                  <asvg:svgBlip xmlns:asvg="http://schemas.microsoft.com/office/drawing/2016/SVG/main" r:embed="rId3"/>
                </a:ext>
              </a:extLst>
            </a:blip>
            <a:stretch>
              <a:fillRect l="0" t="0" r="-45831" b="0"/>
            </a:stretch>
          </a:blipFill>
        </p:spPr>
      </p:sp>
      <p:grpSp>
        <p:nvGrpSpPr>
          <p:cNvPr name="Group 6" id="6"/>
          <p:cNvGrpSpPr/>
          <p:nvPr/>
        </p:nvGrpSpPr>
        <p:grpSpPr>
          <a:xfrm rot="0">
            <a:off x="8538628" y="3700244"/>
            <a:ext cx="8045475" cy="1327817"/>
            <a:chOff x="0" y="0"/>
            <a:chExt cx="10727300" cy="1770423"/>
          </a:xfrm>
        </p:grpSpPr>
        <p:grpSp>
          <p:nvGrpSpPr>
            <p:cNvPr name="Group 7" id="7"/>
            <p:cNvGrpSpPr/>
            <p:nvPr/>
          </p:nvGrpSpPr>
          <p:grpSpPr>
            <a:xfrm rot="0">
              <a:off x="0" y="0"/>
              <a:ext cx="10727300" cy="1770423"/>
              <a:chOff x="0" y="0"/>
              <a:chExt cx="2692069" cy="444296"/>
            </a:xfrm>
          </p:grpSpPr>
          <p:sp>
            <p:nvSpPr>
              <p:cNvPr name="Freeform 8" id="8"/>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4FAFF"/>
              </a:solidFill>
            </p:spPr>
          </p:sp>
          <p:sp>
            <p:nvSpPr>
              <p:cNvPr name="TextBox 9" id="9"/>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576082" y="319426"/>
              <a:ext cx="9404220" cy="1083945"/>
            </a:xfrm>
            <a:prstGeom prst="rect">
              <a:avLst/>
            </a:prstGeom>
          </p:spPr>
          <p:txBody>
            <a:bodyPr anchor="t" rtlCol="false" tIns="0" lIns="0" bIns="0" rIns="0">
              <a:spAutoFit/>
            </a:bodyPr>
            <a:lstStyle/>
            <a:p>
              <a:pPr algn="l">
                <a:lnSpc>
                  <a:spcPts val="3359"/>
                </a:lnSpc>
              </a:pPr>
              <a:r>
                <a:rPr lang="en-US" sz="2400">
                  <a:solidFill>
                    <a:srgbClr val="2C6393"/>
                  </a:solidFill>
                  <a:latin typeface="Arial Nova"/>
                  <a:ea typeface="Arial Nova"/>
                  <a:cs typeface="Arial Nova"/>
                  <a:sym typeface="Arial Nova"/>
                </a:rPr>
                <a:t>Provide a summary of their child’s strengths and invite input </a:t>
              </a:r>
            </a:p>
          </p:txBody>
        </p:sp>
      </p:grpSp>
      <p:grpSp>
        <p:nvGrpSpPr>
          <p:cNvPr name="Group 11" id="11"/>
          <p:cNvGrpSpPr/>
          <p:nvPr/>
        </p:nvGrpSpPr>
        <p:grpSpPr>
          <a:xfrm rot="0">
            <a:off x="8538189" y="5289145"/>
            <a:ext cx="8045914" cy="908717"/>
            <a:chOff x="0" y="0"/>
            <a:chExt cx="10727885" cy="1211623"/>
          </a:xfrm>
        </p:grpSpPr>
        <p:grpSp>
          <p:nvGrpSpPr>
            <p:cNvPr name="Group 12" id="12"/>
            <p:cNvGrpSpPr/>
            <p:nvPr/>
          </p:nvGrpSpPr>
          <p:grpSpPr>
            <a:xfrm rot="0">
              <a:off x="0" y="0"/>
              <a:ext cx="10727885" cy="1211623"/>
              <a:chOff x="0" y="0"/>
              <a:chExt cx="2692216" cy="304063"/>
            </a:xfrm>
          </p:grpSpPr>
          <p:sp>
            <p:nvSpPr>
              <p:cNvPr name="Freeform 13" id="13"/>
              <p:cNvSpPr/>
              <p:nvPr/>
            </p:nvSpPr>
            <p:spPr>
              <a:xfrm flipH="false" flipV="false" rot="0">
                <a:off x="0" y="0"/>
                <a:ext cx="2692216" cy="304063"/>
              </a:xfrm>
              <a:custGeom>
                <a:avLst/>
                <a:gdLst/>
                <a:ahLst/>
                <a:cxnLst/>
                <a:rect r="r" b="b" t="t" l="l"/>
                <a:pathLst>
                  <a:path h="304063" w="2692216">
                    <a:moveTo>
                      <a:pt x="14433" y="0"/>
                    </a:moveTo>
                    <a:lnTo>
                      <a:pt x="2677783" y="0"/>
                    </a:lnTo>
                    <a:cubicBezTo>
                      <a:pt x="2681611" y="0"/>
                      <a:pt x="2685282" y="1521"/>
                      <a:pt x="2687989" y="4227"/>
                    </a:cubicBezTo>
                    <a:cubicBezTo>
                      <a:pt x="2690695" y="6934"/>
                      <a:pt x="2692216" y="10605"/>
                      <a:pt x="2692216" y="14433"/>
                    </a:cubicBezTo>
                    <a:lnTo>
                      <a:pt x="2692216" y="289629"/>
                    </a:lnTo>
                    <a:cubicBezTo>
                      <a:pt x="2692216" y="293457"/>
                      <a:pt x="2690695" y="297129"/>
                      <a:pt x="2687989" y="299835"/>
                    </a:cubicBezTo>
                    <a:cubicBezTo>
                      <a:pt x="2685282" y="302542"/>
                      <a:pt x="2681611" y="304063"/>
                      <a:pt x="2677783" y="304063"/>
                    </a:cubicBezTo>
                    <a:lnTo>
                      <a:pt x="14433" y="304063"/>
                    </a:lnTo>
                    <a:cubicBezTo>
                      <a:pt x="10605" y="304063"/>
                      <a:pt x="6934" y="302542"/>
                      <a:pt x="4227" y="299835"/>
                    </a:cubicBezTo>
                    <a:cubicBezTo>
                      <a:pt x="1521" y="297129"/>
                      <a:pt x="0" y="293457"/>
                      <a:pt x="0" y="289629"/>
                    </a:cubicBezTo>
                    <a:lnTo>
                      <a:pt x="0" y="14433"/>
                    </a:lnTo>
                    <a:cubicBezTo>
                      <a:pt x="0" y="10605"/>
                      <a:pt x="1521" y="6934"/>
                      <a:pt x="4227" y="4227"/>
                    </a:cubicBezTo>
                    <a:cubicBezTo>
                      <a:pt x="6934" y="1521"/>
                      <a:pt x="10605" y="0"/>
                      <a:pt x="14433" y="0"/>
                    </a:cubicBezTo>
                    <a:close/>
                  </a:path>
                </a:pathLst>
              </a:custGeom>
              <a:solidFill>
                <a:srgbClr val="F4FAFF"/>
              </a:solidFill>
            </p:spPr>
          </p:sp>
          <p:sp>
            <p:nvSpPr>
              <p:cNvPr name="TextBox 14" id="14"/>
              <p:cNvSpPr txBox="true"/>
              <p:nvPr/>
            </p:nvSpPr>
            <p:spPr>
              <a:xfrm>
                <a:off x="0" y="-38100"/>
                <a:ext cx="2692216" cy="342163"/>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576767" y="319426"/>
              <a:ext cx="10001607" cy="525145"/>
            </a:xfrm>
            <a:prstGeom prst="rect">
              <a:avLst/>
            </a:prstGeom>
          </p:spPr>
          <p:txBody>
            <a:bodyPr anchor="t" rtlCol="false" tIns="0" lIns="0" bIns="0" rIns="0">
              <a:spAutoFit/>
            </a:bodyPr>
            <a:lstStyle/>
            <a:p>
              <a:pPr algn="l">
                <a:lnSpc>
                  <a:spcPts val="3359"/>
                </a:lnSpc>
              </a:pPr>
              <a:r>
                <a:rPr lang="en-US" sz="2400">
                  <a:solidFill>
                    <a:srgbClr val="2C6393"/>
                  </a:solidFill>
                  <a:latin typeface="Arial Nova"/>
                  <a:ea typeface="Arial Nova"/>
                  <a:cs typeface="Arial Nova"/>
                  <a:sym typeface="Arial Nova"/>
                </a:rPr>
                <a:t>Focus only on areas of concern</a:t>
              </a:r>
            </a:p>
          </p:txBody>
        </p:sp>
      </p:grpSp>
      <p:grpSp>
        <p:nvGrpSpPr>
          <p:cNvPr name="Group 16" id="16"/>
          <p:cNvGrpSpPr/>
          <p:nvPr/>
        </p:nvGrpSpPr>
        <p:grpSpPr>
          <a:xfrm rot="0">
            <a:off x="8538189" y="6532507"/>
            <a:ext cx="8045475" cy="908717"/>
            <a:chOff x="0" y="0"/>
            <a:chExt cx="10727300" cy="1211623"/>
          </a:xfrm>
        </p:grpSpPr>
        <p:grpSp>
          <p:nvGrpSpPr>
            <p:cNvPr name="Group 17" id="17"/>
            <p:cNvGrpSpPr/>
            <p:nvPr/>
          </p:nvGrpSpPr>
          <p:grpSpPr>
            <a:xfrm rot="0">
              <a:off x="0" y="0"/>
              <a:ext cx="10727300" cy="1211623"/>
              <a:chOff x="0" y="0"/>
              <a:chExt cx="2692069" cy="304063"/>
            </a:xfrm>
          </p:grpSpPr>
          <p:sp>
            <p:nvSpPr>
              <p:cNvPr name="Freeform 18" id="18"/>
              <p:cNvSpPr/>
              <p:nvPr/>
            </p:nvSpPr>
            <p:spPr>
              <a:xfrm flipH="false" flipV="false" rot="0">
                <a:off x="0" y="0"/>
                <a:ext cx="2692069" cy="304063"/>
              </a:xfrm>
              <a:custGeom>
                <a:avLst/>
                <a:gdLst/>
                <a:ahLst/>
                <a:cxnLst/>
                <a:rect r="r" b="b" t="t" l="l"/>
                <a:pathLst>
                  <a:path h="304063" w="2692069">
                    <a:moveTo>
                      <a:pt x="14434" y="0"/>
                    </a:moveTo>
                    <a:lnTo>
                      <a:pt x="2677635" y="0"/>
                    </a:lnTo>
                    <a:cubicBezTo>
                      <a:pt x="2681463" y="0"/>
                      <a:pt x="2685135" y="1521"/>
                      <a:pt x="2687842" y="4228"/>
                    </a:cubicBezTo>
                    <a:cubicBezTo>
                      <a:pt x="2690549" y="6935"/>
                      <a:pt x="2692069" y="10606"/>
                      <a:pt x="2692069" y="14434"/>
                    </a:cubicBezTo>
                    <a:lnTo>
                      <a:pt x="2692069" y="289629"/>
                    </a:lnTo>
                    <a:cubicBezTo>
                      <a:pt x="2692069" y="297600"/>
                      <a:pt x="2685607" y="304063"/>
                      <a:pt x="2677635" y="304063"/>
                    </a:cubicBezTo>
                    <a:lnTo>
                      <a:pt x="14434" y="304063"/>
                    </a:lnTo>
                    <a:cubicBezTo>
                      <a:pt x="6462" y="304063"/>
                      <a:pt x="0" y="297600"/>
                      <a:pt x="0" y="289629"/>
                    </a:cubicBezTo>
                    <a:lnTo>
                      <a:pt x="0" y="14434"/>
                    </a:lnTo>
                    <a:cubicBezTo>
                      <a:pt x="0" y="6462"/>
                      <a:pt x="6462" y="0"/>
                      <a:pt x="14434" y="0"/>
                    </a:cubicBezTo>
                    <a:close/>
                  </a:path>
                </a:pathLst>
              </a:custGeom>
              <a:solidFill>
                <a:srgbClr val="F4FAFF"/>
              </a:solidFill>
            </p:spPr>
          </p:sp>
          <p:sp>
            <p:nvSpPr>
              <p:cNvPr name="TextBox 19" id="19"/>
              <p:cNvSpPr txBox="true"/>
              <p:nvPr/>
            </p:nvSpPr>
            <p:spPr>
              <a:xfrm>
                <a:off x="0" y="-38100"/>
                <a:ext cx="2692069" cy="342163"/>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576046" y="312331"/>
              <a:ext cx="9400188" cy="525145"/>
            </a:xfrm>
            <a:prstGeom prst="rect">
              <a:avLst/>
            </a:prstGeom>
          </p:spPr>
          <p:txBody>
            <a:bodyPr anchor="t" rtlCol="false" tIns="0" lIns="0" bIns="0" rIns="0">
              <a:spAutoFit/>
            </a:bodyPr>
            <a:lstStyle/>
            <a:p>
              <a:pPr algn="l">
                <a:lnSpc>
                  <a:spcPts val="3359"/>
                </a:lnSpc>
              </a:pPr>
              <a:r>
                <a:rPr lang="en-US" sz="2400">
                  <a:solidFill>
                    <a:srgbClr val="2C6393"/>
                  </a:solidFill>
                  <a:latin typeface="Arial Nova"/>
                  <a:ea typeface="Arial Nova"/>
                  <a:cs typeface="Arial Nova"/>
                  <a:sym typeface="Arial Nova"/>
                </a:rPr>
                <a:t>Skip regular updates</a:t>
              </a:r>
            </a:p>
          </p:txBody>
        </p:sp>
      </p:grpSp>
      <p:sp>
        <p:nvSpPr>
          <p:cNvPr name="Freeform 21" id="21"/>
          <p:cNvSpPr/>
          <p:nvPr/>
        </p:nvSpPr>
        <p:spPr>
          <a:xfrm flipH="false" flipV="false" rot="0">
            <a:off x="3088722" y="5743504"/>
            <a:ext cx="2756916" cy="4114800"/>
          </a:xfrm>
          <a:custGeom>
            <a:avLst/>
            <a:gdLst/>
            <a:ahLst/>
            <a:cxnLst/>
            <a:rect r="r" b="b" t="t" l="l"/>
            <a:pathLst>
              <a:path h="4114800" w="2756916">
                <a:moveTo>
                  <a:pt x="0" y="0"/>
                </a:moveTo>
                <a:lnTo>
                  <a:pt x="2756916" y="0"/>
                </a:lnTo>
                <a:lnTo>
                  <a:pt x="2756916" y="4114800"/>
                </a:lnTo>
                <a:lnTo>
                  <a:pt x="0" y="4114800"/>
                </a:lnTo>
                <a:lnTo>
                  <a:pt x="0" y="0"/>
                </a:lnTo>
                <a:close/>
              </a:path>
            </a:pathLst>
          </a:custGeom>
          <a:blipFill>
            <a:blip r:embed="rId4"/>
            <a:stretch>
              <a:fillRect l="0" t="0" r="0" b="0"/>
            </a:stretch>
          </a:blipFill>
        </p:spPr>
      </p:sp>
      <p:grpSp>
        <p:nvGrpSpPr>
          <p:cNvPr name="Group 22" id="22"/>
          <p:cNvGrpSpPr/>
          <p:nvPr/>
        </p:nvGrpSpPr>
        <p:grpSpPr>
          <a:xfrm rot="0">
            <a:off x="8543692" y="1719009"/>
            <a:ext cx="8040410" cy="1514273"/>
            <a:chOff x="0" y="0"/>
            <a:chExt cx="10720547" cy="2019030"/>
          </a:xfrm>
        </p:grpSpPr>
        <p:grpSp>
          <p:nvGrpSpPr>
            <p:cNvPr name="Group 23" id="23"/>
            <p:cNvGrpSpPr/>
            <p:nvPr/>
          </p:nvGrpSpPr>
          <p:grpSpPr>
            <a:xfrm rot="0">
              <a:off x="0" y="0"/>
              <a:ext cx="10720547" cy="2019030"/>
              <a:chOff x="0" y="0"/>
              <a:chExt cx="2690375" cy="506686"/>
            </a:xfrm>
          </p:grpSpPr>
          <p:sp>
            <p:nvSpPr>
              <p:cNvPr name="Freeform 24" id="24"/>
              <p:cNvSpPr/>
              <p:nvPr/>
            </p:nvSpPr>
            <p:spPr>
              <a:xfrm flipH="false" flipV="false" rot="0">
                <a:off x="0" y="0"/>
                <a:ext cx="2690375" cy="506686"/>
              </a:xfrm>
              <a:custGeom>
                <a:avLst/>
                <a:gdLst/>
                <a:ahLst/>
                <a:cxnLst/>
                <a:rect r="r" b="b" t="t" l="l"/>
                <a:pathLst>
                  <a:path h="506686" w="2690375">
                    <a:moveTo>
                      <a:pt x="14443" y="0"/>
                    </a:moveTo>
                    <a:lnTo>
                      <a:pt x="2675931" y="0"/>
                    </a:lnTo>
                    <a:cubicBezTo>
                      <a:pt x="2679762" y="0"/>
                      <a:pt x="2683436" y="1522"/>
                      <a:pt x="2686144" y="4230"/>
                    </a:cubicBezTo>
                    <a:cubicBezTo>
                      <a:pt x="2688853" y="6939"/>
                      <a:pt x="2690375" y="10613"/>
                      <a:pt x="2690375" y="14443"/>
                    </a:cubicBezTo>
                    <a:lnTo>
                      <a:pt x="2690375" y="492242"/>
                    </a:lnTo>
                    <a:cubicBezTo>
                      <a:pt x="2690375" y="500219"/>
                      <a:pt x="2683908" y="506686"/>
                      <a:pt x="2675931" y="506686"/>
                    </a:cubicBezTo>
                    <a:lnTo>
                      <a:pt x="14443" y="506686"/>
                    </a:lnTo>
                    <a:cubicBezTo>
                      <a:pt x="10613" y="506686"/>
                      <a:pt x="6939" y="505164"/>
                      <a:pt x="4230" y="502455"/>
                    </a:cubicBezTo>
                    <a:cubicBezTo>
                      <a:pt x="1522" y="499747"/>
                      <a:pt x="0" y="496073"/>
                      <a:pt x="0" y="492242"/>
                    </a:cubicBezTo>
                    <a:lnTo>
                      <a:pt x="0" y="14443"/>
                    </a:lnTo>
                    <a:cubicBezTo>
                      <a:pt x="0" y="10613"/>
                      <a:pt x="1522" y="6939"/>
                      <a:pt x="4230" y="4230"/>
                    </a:cubicBezTo>
                    <a:cubicBezTo>
                      <a:pt x="6939" y="1522"/>
                      <a:pt x="10613" y="0"/>
                      <a:pt x="14443" y="0"/>
                    </a:cubicBezTo>
                    <a:close/>
                  </a:path>
                </a:pathLst>
              </a:custGeom>
              <a:solidFill>
                <a:srgbClr val="FFDD70"/>
              </a:solidFill>
            </p:spPr>
          </p:sp>
          <p:sp>
            <p:nvSpPr>
              <p:cNvPr name="TextBox 25" id="25"/>
              <p:cNvSpPr txBox="true"/>
              <p:nvPr/>
            </p:nvSpPr>
            <p:spPr>
              <a:xfrm>
                <a:off x="0" y="-38100"/>
                <a:ext cx="2690375" cy="544786"/>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431431" y="308474"/>
              <a:ext cx="9849760" cy="1440182"/>
            </a:xfrm>
            <a:prstGeom prst="rect">
              <a:avLst/>
            </a:prstGeom>
          </p:spPr>
          <p:txBody>
            <a:bodyPr anchor="t" rtlCol="false" tIns="0" lIns="0" bIns="0" rIns="0">
              <a:spAutoFit/>
            </a:bodyPr>
            <a:lstStyle/>
            <a:p>
              <a:pPr algn="l">
                <a:lnSpc>
                  <a:spcPts val="2835"/>
                </a:lnSpc>
              </a:pPr>
              <a:r>
                <a:rPr lang="en-US" sz="2700">
                  <a:solidFill>
                    <a:srgbClr val="1F4152"/>
                  </a:solidFill>
                  <a:latin typeface="Arial Nova"/>
                  <a:ea typeface="Arial Nova"/>
                  <a:cs typeface="Arial Nova"/>
                  <a:sym typeface="Arial Nova"/>
                </a:rPr>
                <a:t>A parent seems disengaged during meetings. Which strategy aligns best with reciprocal collaboration?</a:t>
              </a:r>
            </a:p>
          </p:txBody>
        </p:sp>
      </p:grpSp>
      <p:sp>
        <p:nvSpPr>
          <p:cNvPr name="Freeform 27" id="27"/>
          <p:cNvSpPr/>
          <p:nvPr/>
        </p:nvSpPr>
        <p:spPr>
          <a:xfrm flipH="false" flipV="false" rot="0">
            <a:off x="115837" y="9128721"/>
            <a:ext cx="1825727" cy="1068857"/>
          </a:xfrm>
          <a:custGeom>
            <a:avLst/>
            <a:gdLst/>
            <a:ahLst/>
            <a:cxnLst/>
            <a:rect r="r" b="b" t="t" l="l"/>
            <a:pathLst>
              <a:path h="1068857" w="1825727">
                <a:moveTo>
                  <a:pt x="0" y="0"/>
                </a:moveTo>
                <a:lnTo>
                  <a:pt x="1825726" y="0"/>
                </a:lnTo>
                <a:lnTo>
                  <a:pt x="1825726" y="1068856"/>
                </a:lnTo>
                <a:lnTo>
                  <a:pt x="0" y="1068856"/>
                </a:lnTo>
                <a:lnTo>
                  <a:pt x="0" y="0"/>
                </a:lnTo>
                <a:close/>
              </a:path>
            </a:pathLst>
          </a:custGeom>
          <a:blipFill>
            <a:blip r:embed="rId5"/>
            <a:stretch>
              <a:fillRect l="0" t="-37623" r="0" b="-33187"/>
            </a:stretch>
          </a:blipFill>
        </p:spPr>
      </p:sp>
      <p:sp>
        <p:nvSpPr>
          <p:cNvPr name="Freeform 28" id="28"/>
          <p:cNvSpPr/>
          <p:nvPr/>
        </p:nvSpPr>
        <p:spPr>
          <a:xfrm flipH="false" flipV="false" rot="0">
            <a:off x="1120823" y="3026188"/>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6">
              <a:extLst>
                <a:ext uri="{96DAC541-7B7A-43D3-8B79-37D633B846F1}">
                  <asvg:svgBlip xmlns:asvg="http://schemas.microsoft.com/office/drawing/2016/SVG/main" r:embed="rId7"/>
                </a:ext>
              </a:extLst>
            </a:blip>
            <a:stretch>
              <a:fillRect l="0" t="0" r="-45831" b="0"/>
            </a:stretch>
          </a:blipFill>
        </p:spPr>
      </p:sp>
      <p:sp>
        <p:nvSpPr>
          <p:cNvPr name="TextBox 29" id="29"/>
          <p:cNvSpPr txBox="true"/>
          <p:nvPr/>
        </p:nvSpPr>
        <p:spPr>
          <a:xfrm rot="0">
            <a:off x="1028700" y="1830863"/>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7204144" y="1028700"/>
            <a:ext cx="10055156" cy="2969326"/>
            <a:chOff x="0" y="0"/>
            <a:chExt cx="13406875" cy="3959101"/>
          </a:xfrm>
        </p:grpSpPr>
        <p:grpSp>
          <p:nvGrpSpPr>
            <p:cNvPr name="Group 3" id="3"/>
            <p:cNvGrpSpPr/>
            <p:nvPr/>
          </p:nvGrpSpPr>
          <p:grpSpPr>
            <a:xfrm rot="0">
              <a:off x="0" y="0"/>
              <a:ext cx="13406875" cy="3959101"/>
              <a:chOff x="0" y="0"/>
              <a:chExt cx="3364522" cy="993556"/>
            </a:xfrm>
          </p:grpSpPr>
          <p:sp>
            <p:nvSpPr>
              <p:cNvPr name="Freeform 4" id="4"/>
              <p:cNvSpPr/>
              <p:nvPr/>
            </p:nvSpPr>
            <p:spPr>
              <a:xfrm flipH="false" flipV="false" rot="0">
                <a:off x="0" y="0"/>
                <a:ext cx="3364522" cy="993556"/>
              </a:xfrm>
              <a:custGeom>
                <a:avLst/>
                <a:gdLst/>
                <a:ahLst/>
                <a:cxnLst/>
                <a:rect r="r" b="b" t="t" l="l"/>
                <a:pathLst>
                  <a:path h="993556" w="3364522">
                    <a:moveTo>
                      <a:pt x="11549" y="0"/>
                    </a:moveTo>
                    <a:lnTo>
                      <a:pt x="3352972" y="0"/>
                    </a:lnTo>
                    <a:cubicBezTo>
                      <a:pt x="3359351" y="0"/>
                      <a:pt x="3364522" y="5171"/>
                      <a:pt x="3364522" y="11549"/>
                    </a:cubicBezTo>
                    <a:lnTo>
                      <a:pt x="3364522" y="982007"/>
                    </a:lnTo>
                    <a:cubicBezTo>
                      <a:pt x="3364522" y="985070"/>
                      <a:pt x="3363305" y="988007"/>
                      <a:pt x="3361139" y="990173"/>
                    </a:cubicBezTo>
                    <a:cubicBezTo>
                      <a:pt x="3358973" y="992339"/>
                      <a:pt x="3356035" y="993556"/>
                      <a:pt x="3352972" y="993556"/>
                    </a:cubicBezTo>
                    <a:lnTo>
                      <a:pt x="11549" y="993556"/>
                    </a:lnTo>
                    <a:cubicBezTo>
                      <a:pt x="5171" y="993556"/>
                      <a:pt x="0" y="988385"/>
                      <a:pt x="0" y="982007"/>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5" id="5"/>
              <p:cNvSpPr txBox="true"/>
              <p:nvPr/>
            </p:nvSpPr>
            <p:spPr>
              <a:xfrm>
                <a:off x="0" y="-38100"/>
                <a:ext cx="3364522" cy="1031656"/>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40508" y="367051"/>
              <a:ext cx="12898712" cy="32766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Provide a summary of</a:t>
              </a:r>
              <a:r>
                <a:rPr lang="en-US" sz="2699" b="true">
                  <a:solidFill>
                    <a:srgbClr val="1F4152"/>
                  </a:solidFill>
                  <a:latin typeface="Arial Nova Bold"/>
                  <a:ea typeface="Arial Nova Bold"/>
                  <a:cs typeface="Arial Nova Bold"/>
                  <a:sym typeface="Arial Nova Bold"/>
                </a:rPr>
                <a:t> their child’s strengths and invite input</a:t>
              </a:r>
            </a:p>
            <a:p>
              <a:pPr algn="l">
                <a:lnSpc>
                  <a:spcPts val="3239"/>
                </a:lnSpc>
              </a:pPr>
              <a:r>
                <a:rPr lang="en-US" sz="2699">
                  <a:solidFill>
                    <a:srgbClr val="1F4152"/>
                  </a:solidFill>
                  <a:latin typeface="Arial Nova"/>
                  <a:ea typeface="Arial Nova"/>
                  <a:cs typeface="Arial Nova"/>
                  <a:sym typeface="Arial Nova"/>
                </a:rPr>
                <a:t>This is the best choice. Starting with strengths shows respect and builds trust, while inviting input makes collaboration reciprocal. It helps parents feel valued and more willing to engage in meaningful dialogue.</a:t>
              </a:r>
            </a:p>
          </p:txBody>
        </p:sp>
      </p:gr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8" id="8"/>
          <p:cNvGrpSpPr/>
          <p:nvPr/>
        </p:nvGrpSpPr>
        <p:grpSpPr>
          <a:xfrm rot="0">
            <a:off x="7204144" y="4417903"/>
            <a:ext cx="10055156" cy="2453769"/>
            <a:chOff x="0" y="0"/>
            <a:chExt cx="13406875" cy="3271691"/>
          </a:xfrm>
        </p:grpSpPr>
        <p:grpSp>
          <p:nvGrpSpPr>
            <p:cNvPr name="Group 9" id="9"/>
            <p:cNvGrpSpPr/>
            <p:nvPr/>
          </p:nvGrpSpPr>
          <p:grpSpPr>
            <a:xfrm rot="0">
              <a:off x="0" y="0"/>
              <a:ext cx="13406875" cy="3271691"/>
              <a:chOff x="0" y="0"/>
              <a:chExt cx="3364522" cy="821047"/>
            </a:xfrm>
          </p:grpSpPr>
          <p:sp>
            <p:nvSpPr>
              <p:cNvPr name="Freeform 10" id="10"/>
              <p:cNvSpPr/>
              <p:nvPr/>
            </p:nvSpPr>
            <p:spPr>
              <a:xfrm flipH="false" flipV="false" rot="0">
                <a:off x="0" y="0"/>
                <a:ext cx="3364522" cy="821047"/>
              </a:xfrm>
              <a:custGeom>
                <a:avLst/>
                <a:gdLst/>
                <a:ahLst/>
                <a:cxnLst/>
                <a:rect r="r" b="b" t="t" l="l"/>
                <a:pathLst>
                  <a:path h="821047" w="3364522">
                    <a:moveTo>
                      <a:pt x="11549" y="0"/>
                    </a:moveTo>
                    <a:lnTo>
                      <a:pt x="3352972" y="0"/>
                    </a:lnTo>
                    <a:cubicBezTo>
                      <a:pt x="3359351" y="0"/>
                      <a:pt x="3364522" y="5171"/>
                      <a:pt x="3364522" y="11549"/>
                    </a:cubicBezTo>
                    <a:lnTo>
                      <a:pt x="3364522" y="809498"/>
                    </a:lnTo>
                    <a:cubicBezTo>
                      <a:pt x="3364522" y="815877"/>
                      <a:pt x="3359351" y="821047"/>
                      <a:pt x="3352972" y="821047"/>
                    </a:cubicBezTo>
                    <a:lnTo>
                      <a:pt x="11549" y="821047"/>
                    </a:lnTo>
                    <a:cubicBezTo>
                      <a:pt x="8486" y="821047"/>
                      <a:pt x="5549" y="819830"/>
                      <a:pt x="3383" y="817665"/>
                    </a:cubicBezTo>
                    <a:cubicBezTo>
                      <a:pt x="1217" y="815499"/>
                      <a:pt x="0" y="812561"/>
                      <a:pt x="0" y="809498"/>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11" id="11"/>
              <p:cNvSpPr txBox="true"/>
              <p:nvPr/>
            </p:nvSpPr>
            <p:spPr>
              <a:xfrm>
                <a:off x="0" y="-38100"/>
                <a:ext cx="3364522" cy="859147"/>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Focu</a:t>
              </a:r>
              <a:r>
                <a:rPr lang="en-US" sz="2699" b="true">
                  <a:solidFill>
                    <a:srgbClr val="1F4152"/>
                  </a:solidFill>
                  <a:latin typeface="Arial Nova Bold"/>
                  <a:ea typeface="Arial Nova Bold"/>
                  <a:cs typeface="Arial Nova Bold"/>
                  <a:sym typeface="Arial Nova Bold"/>
                </a:rPr>
                <a:t>s only on areas of concern</a:t>
              </a:r>
            </a:p>
            <a:p>
              <a:pPr algn="l">
                <a:lnSpc>
                  <a:spcPts val="3239"/>
                </a:lnSpc>
              </a:pPr>
              <a:r>
                <a:rPr lang="en-US" sz="2699">
                  <a:solidFill>
                    <a:srgbClr val="1F4152"/>
                  </a:solidFill>
                  <a:latin typeface="Arial Nova"/>
                  <a:ea typeface="Arial Nova"/>
                  <a:cs typeface="Arial Nova"/>
                  <a:sym typeface="Arial Nova"/>
                </a:rPr>
                <a:t>Concentrating only on problems can discourage parents and reinforce disengagement. Without highlighting strengths or inviting their perspective, it risks making collaboration one-sided and deficit-focused.</a:t>
              </a:r>
            </a:p>
          </p:txBody>
        </p:sp>
      </p:grpSp>
      <p:sp>
        <p:nvSpPr>
          <p:cNvPr name="Freeform 13" id="13"/>
          <p:cNvSpPr/>
          <p:nvPr/>
        </p:nvSpPr>
        <p:spPr>
          <a:xfrm flipH="false" flipV="false" rot="0">
            <a:off x="2403960" y="6973135"/>
            <a:ext cx="4199078" cy="3317272"/>
          </a:xfrm>
          <a:custGeom>
            <a:avLst/>
            <a:gdLst/>
            <a:ahLst/>
            <a:cxnLst/>
            <a:rect r="r" b="b" t="t" l="l"/>
            <a:pathLst>
              <a:path h="3317272" w="4199078">
                <a:moveTo>
                  <a:pt x="0" y="0"/>
                </a:moveTo>
                <a:lnTo>
                  <a:pt x="4199079" y="0"/>
                </a:lnTo>
                <a:lnTo>
                  <a:pt x="4199079" y="3317272"/>
                </a:lnTo>
                <a:lnTo>
                  <a:pt x="0" y="3317272"/>
                </a:lnTo>
                <a:lnTo>
                  <a:pt x="0" y="0"/>
                </a:lnTo>
                <a:close/>
              </a:path>
            </a:pathLst>
          </a:custGeom>
          <a:blipFill>
            <a:blip r:embed="rId3"/>
            <a:stretch>
              <a:fillRect l="0" t="0" r="0" b="0"/>
            </a:stretch>
          </a:blipFill>
        </p:spPr>
      </p:sp>
      <p:grpSp>
        <p:nvGrpSpPr>
          <p:cNvPr name="Group 14" id="14"/>
          <p:cNvGrpSpPr/>
          <p:nvPr/>
        </p:nvGrpSpPr>
        <p:grpSpPr>
          <a:xfrm rot="0">
            <a:off x="7204144" y="7268949"/>
            <a:ext cx="10055156" cy="2453769"/>
            <a:chOff x="0" y="0"/>
            <a:chExt cx="13406875" cy="3271691"/>
          </a:xfrm>
        </p:grpSpPr>
        <p:grpSp>
          <p:nvGrpSpPr>
            <p:cNvPr name="Group 15" id="15"/>
            <p:cNvGrpSpPr/>
            <p:nvPr/>
          </p:nvGrpSpPr>
          <p:grpSpPr>
            <a:xfrm rot="0">
              <a:off x="0" y="0"/>
              <a:ext cx="13406875" cy="3271691"/>
              <a:chOff x="0" y="0"/>
              <a:chExt cx="3364522" cy="821047"/>
            </a:xfrm>
          </p:grpSpPr>
          <p:sp>
            <p:nvSpPr>
              <p:cNvPr name="Freeform 16" id="16"/>
              <p:cNvSpPr/>
              <p:nvPr/>
            </p:nvSpPr>
            <p:spPr>
              <a:xfrm flipH="false" flipV="false" rot="0">
                <a:off x="0" y="0"/>
                <a:ext cx="3364522" cy="821047"/>
              </a:xfrm>
              <a:custGeom>
                <a:avLst/>
                <a:gdLst/>
                <a:ahLst/>
                <a:cxnLst/>
                <a:rect r="r" b="b" t="t" l="l"/>
                <a:pathLst>
                  <a:path h="821047" w="3364522">
                    <a:moveTo>
                      <a:pt x="11549" y="0"/>
                    </a:moveTo>
                    <a:lnTo>
                      <a:pt x="3352972" y="0"/>
                    </a:lnTo>
                    <a:cubicBezTo>
                      <a:pt x="3359351" y="0"/>
                      <a:pt x="3364522" y="5171"/>
                      <a:pt x="3364522" y="11549"/>
                    </a:cubicBezTo>
                    <a:lnTo>
                      <a:pt x="3364522" y="809498"/>
                    </a:lnTo>
                    <a:cubicBezTo>
                      <a:pt x="3364522" y="815877"/>
                      <a:pt x="3359351" y="821047"/>
                      <a:pt x="3352972" y="821047"/>
                    </a:cubicBezTo>
                    <a:lnTo>
                      <a:pt x="11549" y="821047"/>
                    </a:lnTo>
                    <a:cubicBezTo>
                      <a:pt x="8486" y="821047"/>
                      <a:pt x="5549" y="819830"/>
                      <a:pt x="3383" y="817665"/>
                    </a:cubicBezTo>
                    <a:cubicBezTo>
                      <a:pt x="1217" y="815499"/>
                      <a:pt x="0" y="812561"/>
                      <a:pt x="0" y="809498"/>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17" id="17"/>
              <p:cNvSpPr txBox="true"/>
              <p:nvPr/>
            </p:nvSpPr>
            <p:spPr>
              <a:xfrm>
                <a:off x="0" y="-38100"/>
                <a:ext cx="3364522" cy="859147"/>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Skip regular updates</a:t>
              </a:r>
            </a:p>
            <a:p>
              <a:pPr algn="l">
                <a:lnSpc>
                  <a:spcPts val="3239"/>
                </a:lnSpc>
              </a:pPr>
              <a:r>
                <a:rPr lang="en-US" sz="2699">
                  <a:solidFill>
                    <a:srgbClr val="1F4152"/>
                  </a:solidFill>
                  <a:latin typeface="Arial Nova"/>
                  <a:ea typeface="Arial Nova"/>
                  <a:cs typeface="Arial Nova"/>
                  <a:sym typeface="Arial Nova"/>
                </a:rPr>
                <a:t>Avoiding contact can deepen di</a:t>
              </a:r>
              <a:r>
                <a:rPr lang="en-US" sz="2699">
                  <a:solidFill>
                    <a:srgbClr val="1F4152"/>
                  </a:solidFill>
                  <a:latin typeface="Arial Nova"/>
                  <a:ea typeface="Arial Nova"/>
                  <a:cs typeface="Arial Nova"/>
                  <a:sym typeface="Arial Nova"/>
                </a:rPr>
                <a:t>sengagement and prevent parents from becoming partners in their child’s learning. Consistent communication, even brief, positive updates, is key to building ongoing trust and reciprocity.</a:t>
              </a:r>
            </a:p>
          </p:txBody>
        </p:sp>
      </p:grpSp>
      <p:sp>
        <p:nvSpPr>
          <p:cNvPr name="TextBox 19" id="19"/>
          <p:cNvSpPr txBox="true"/>
          <p:nvPr/>
        </p:nvSpPr>
        <p:spPr>
          <a:xfrm rot="0">
            <a:off x="1028700" y="3946925"/>
            <a:ext cx="4966241" cy="2076451"/>
          </a:xfrm>
          <a:prstGeom prst="rect">
            <a:avLst/>
          </a:prstGeom>
        </p:spPr>
        <p:txBody>
          <a:bodyPr anchor="t" rtlCol="false" tIns="0" lIns="0" bIns="0" rIns="0">
            <a:spAutoFit/>
          </a:bodyPr>
          <a:lstStyle/>
          <a:p>
            <a:pPr algn="l">
              <a:lnSpc>
                <a:spcPts val="4199"/>
              </a:lnSpc>
              <a:spcBef>
                <a:spcPct val="0"/>
              </a:spcBef>
            </a:pPr>
            <a:r>
              <a:rPr lang="en-US" sz="2999" spc="29">
                <a:solidFill>
                  <a:srgbClr val="2C6393"/>
                </a:solidFill>
                <a:latin typeface="Arial Nova"/>
                <a:ea typeface="Arial Nova"/>
                <a:cs typeface="Arial Nova"/>
                <a:sym typeface="Arial Nova"/>
              </a:rPr>
              <a:t>A parent seems disengaged during meetings. Which strategy aligns best with reciprocal collaboration?</a:t>
            </a:r>
          </a:p>
        </p:txBody>
      </p:sp>
      <p:sp>
        <p:nvSpPr>
          <p:cNvPr name="Freeform 20" id="20"/>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1" id="21"/>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sp>
        <p:nvSpPr>
          <p:cNvPr name="TextBox 2" id="2"/>
          <p:cNvSpPr txBox="true"/>
          <p:nvPr/>
        </p:nvSpPr>
        <p:spPr>
          <a:xfrm rot="0">
            <a:off x="1041302" y="5172216"/>
            <a:ext cx="9632656" cy="1798320"/>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Looking back, what could you do to make the conv</a:t>
            </a:r>
            <a:r>
              <a:rPr lang="en-US" sz="3000">
                <a:solidFill>
                  <a:srgbClr val="1F4152"/>
                </a:solidFill>
                <a:latin typeface="Arial Nova"/>
                <a:ea typeface="Arial Nova"/>
                <a:cs typeface="Arial Nova"/>
                <a:sym typeface="Arial Nova"/>
              </a:rPr>
              <a:t>ersation more reciprocal? How could you approach parents with small steps to build the connection and relationship conveniently?</a:t>
            </a:r>
          </a:p>
        </p:txBody>
      </p:sp>
      <p:sp>
        <p:nvSpPr>
          <p:cNvPr name="TextBox 3" id="3"/>
          <p:cNvSpPr txBox="true"/>
          <p:nvPr/>
        </p:nvSpPr>
        <p:spPr>
          <a:xfrm rot="0">
            <a:off x="1028700" y="3609481"/>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Think of a time when a parent seemed less engaged. How did you respond? </a:t>
            </a:r>
          </a:p>
        </p:txBody>
      </p:sp>
      <p:grpSp>
        <p:nvGrpSpPr>
          <p:cNvPr name="Group 4" id="4"/>
          <p:cNvGrpSpPr/>
          <p:nvPr/>
        </p:nvGrpSpPr>
        <p:grpSpPr>
          <a:xfrm rot="0">
            <a:off x="11558417" y="896232"/>
            <a:ext cx="6361093" cy="636109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2543019" y="2825972"/>
            <a:ext cx="3291960" cy="7439457"/>
          </a:xfrm>
          <a:custGeom>
            <a:avLst/>
            <a:gdLst/>
            <a:ahLst/>
            <a:cxnLst/>
            <a:rect r="r" b="b" t="t" l="l"/>
            <a:pathLst>
              <a:path h="7439457" w="3291960">
                <a:moveTo>
                  <a:pt x="0" y="0"/>
                </a:moveTo>
                <a:lnTo>
                  <a:pt x="3291959" y="0"/>
                </a:lnTo>
                <a:lnTo>
                  <a:pt x="3291959"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grpSp>
        <p:nvGrpSpPr>
          <p:cNvPr name="Group 10" id="10"/>
          <p:cNvGrpSpPr/>
          <p:nvPr/>
        </p:nvGrpSpPr>
        <p:grpSpPr>
          <a:xfrm rot="0">
            <a:off x="1041302" y="2971325"/>
            <a:ext cx="9018830" cy="247973"/>
            <a:chOff x="0" y="0"/>
            <a:chExt cx="12025106" cy="330631"/>
          </a:xfrm>
        </p:grpSpPr>
        <p:sp>
          <p:nvSpPr>
            <p:cNvPr name="Freeform 11" id="11"/>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75604"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595244"/>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1028700" y="5238750"/>
            <a:ext cx="6572250" cy="317500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Guardians should be included not only during problems but as partners in ongoing development.</a:t>
            </a:r>
          </a:p>
        </p:txBody>
      </p:sp>
      <p:sp>
        <p:nvSpPr>
          <p:cNvPr name="TextBox 10" id="10"/>
          <p:cNvSpPr txBox="true"/>
          <p:nvPr/>
        </p:nvSpPr>
        <p:spPr>
          <a:xfrm rot="0">
            <a:off x="1028700" y="1289535"/>
            <a:ext cx="5895323" cy="966470"/>
          </a:xfrm>
          <a:prstGeom prst="rect">
            <a:avLst/>
          </a:prstGeom>
        </p:spPr>
        <p:txBody>
          <a:bodyPr anchor="t" rtlCol="false" tIns="0" lIns="0" bIns="0" rIns="0">
            <a:spAutoFit/>
          </a:bodyPr>
          <a:lstStyle/>
          <a:p>
            <a:pPr algn="l">
              <a:lnSpc>
                <a:spcPts val="7299"/>
              </a:lnSpc>
            </a:pPr>
            <a:r>
              <a:rPr lang="en-US" sz="7299">
                <a:solidFill>
                  <a:srgbClr val="8AB17D"/>
                </a:solidFill>
                <a:latin typeface="Arial Nova"/>
                <a:ea typeface="Arial Nova"/>
                <a:cs typeface="Arial Nova"/>
                <a:sym typeface="Arial Nova"/>
              </a:rPr>
              <a:t>BENEFITS OF </a:t>
            </a:r>
          </a:p>
        </p:txBody>
      </p:sp>
      <p:sp>
        <p:nvSpPr>
          <p:cNvPr name="TextBox 11" id="11"/>
          <p:cNvSpPr txBox="true"/>
          <p:nvPr/>
        </p:nvSpPr>
        <p:spPr>
          <a:xfrm rot="0">
            <a:off x="1028700" y="2360779"/>
            <a:ext cx="5775146" cy="2030096"/>
          </a:xfrm>
          <a:prstGeom prst="rect">
            <a:avLst/>
          </a:prstGeom>
        </p:spPr>
        <p:txBody>
          <a:bodyPr anchor="t" rtlCol="false" tIns="0" lIns="0" bIns="0" rIns="0">
            <a:spAutoFit/>
          </a:bodyPr>
          <a:lstStyle/>
          <a:p>
            <a:pPr algn="l">
              <a:lnSpc>
                <a:spcPts val="5300"/>
              </a:lnSpc>
            </a:pPr>
            <a:r>
              <a:rPr lang="en-US" sz="5300">
                <a:solidFill>
                  <a:srgbClr val="1F4152"/>
                </a:solidFill>
                <a:latin typeface="Arial Nova"/>
                <a:ea typeface="Arial Nova"/>
                <a:cs typeface="Arial Nova"/>
                <a:sym typeface="Arial Nova"/>
              </a:rPr>
              <a:t>PRO-ACTIVE SCHOOL - HOME COLLABORATION</a:t>
            </a:r>
          </a:p>
        </p:txBody>
      </p:sp>
      <p:sp>
        <p:nvSpPr>
          <p:cNvPr name="Freeform 12" id="12"/>
          <p:cNvSpPr/>
          <p:nvPr/>
        </p:nvSpPr>
        <p:spPr>
          <a:xfrm flipH="false" flipV="false" rot="0">
            <a:off x="8666699" y="2132179"/>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666699" y="3974205"/>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8666699" y="5633820"/>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8666699" y="7455534"/>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468438" y="1695933"/>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Issues are identified early:</a:t>
            </a:r>
            <a:r>
              <a:rPr lang="en-US" sz="3000">
                <a:solidFill>
                  <a:srgbClr val="1F4152"/>
                </a:solidFill>
                <a:latin typeface="Arial Nova"/>
                <a:ea typeface="Arial Nova"/>
                <a:cs typeface="Arial Nova"/>
                <a:sym typeface="Arial Nova"/>
              </a:rPr>
              <a:t> Teachers and guardians can intervene before problems escalate.</a:t>
            </a:r>
          </a:p>
        </p:txBody>
      </p:sp>
      <p:sp>
        <p:nvSpPr>
          <p:cNvPr name="TextBox 17" id="17"/>
          <p:cNvSpPr txBox="true"/>
          <p:nvPr/>
        </p:nvSpPr>
        <p:spPr>
          <a:xfrm rot="0">
            <a:off x="9468438" y="3567706"/>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Learning progress is monitored collaboratively: </a:t>
            </a:r>
            <a:r>
              <a:rPr lang="en-US" sz="3000">
                <a:solidFill>
                  <a:srgbClr val="1F4152"/>
                </a:solidFill>
                <a:latin typeface="Arial Nova"/>
                <a:ea typeface="Arial Nova"/>
                <a:cs typeface="Arial Nova"/>
                <a:sym typeface="Arial Nova"/>
              </a:rPr>
              <a:t>This ensures a continuous support system around the student.</a:t>
            </a:r>
          </a:p>
        </p:txBody>
      </p:sp>
      <p:sp>
        <p:nvSpPr>
          <p:cNvPr name="TextBox 18" id="18"/>
          <p:cNvSpPr txBox="true"/>
          <p:nvPr/>
        </p:nvSpPr>
        <p:spPr>
          <a:xfrm rot="0">
            <a:off x="9468438" y="5284470"/>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Disengagement is reduced: </a:t>
            </a:r>
            <a:r>
              <a:rPr lang="en-US" sz="3000">
                <a:solidFill>
                  <a:srgbClr val="1F4152"/>
                </a:solidFill>
                <a:latin typeface="Arial Nova"/>
                <a:ea typeface="Arial Nova"/>
                <a:cs typeface="Arial Nova"/>
                <a:sym typeface="Arial Nova"/>
              </a:rPr>
              <a:t>Students feel less isolated and more encouraged to stay on track.</a:t>
            </a:r>
          </a:p>
        </p:txBody>
      </p:sp>
      <p:sp>
        <p:nvSpPr>
          <p:cNvPr name="TextBox 19" id="19"/>
          <p:cNvSpPr txBox="true"/>
          <p:nvPr/>
        </p:nvSpPr>
        <p:spPr>
          <a:xfrm rot="0">
            <a:off x="9449514" y="7160895"/>
            <a:ext cx="7809786"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Teachers can invite discussions </a:t>
            </a:r>
            <a:r>
              <a:rPr lang="en-US" sz="3000">
                <a:solidFill>
                  <a:srgbClr val="1F4152"/>
                </a:solidFill>
                <a:latin typeface="Arial Nova"/>
                <a:ea typeface="Arial Nova"/>
                <a:cs typeface="Arial Nova"/>
                <a:sym typeface="Arial Nova"/>
              </a:rPr>
              <a:t>not just about problems, but also about learning plans, progress, and student strengths.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158106"/>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Freeform 3" id="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grpSp>
        <p:nvGrpSpPr>
          <p:cNvPr name="Group 4" id="4"/>
          <p:cNvGrpSpPr/>
          <p:nvPr/>
        </p:nvGrpSpPr>
        <p:grpSpPr>
          <a:xfrm rot="0">
            <a:off x="1028700" y="2860374"/>
            <a:ext cx="8634008" cy="2283126"/>
            <a:chOff x="0" y="0"/>
            <a:chExt cx="11512011" cy="3044168"/>
          </a:xfrm>
        </p:grpSpPr>
        <p:grpSp>
          <p:nvGrpSpPr>
            <p:cNvPr name="Group 5" id="5"/>
            <p:cNvGrpSpPr/>
            <p:nvPr/>
          </p:nvGrpSpPr>
          <p:grpSpPr>
            <a:xfrm rot="0">
              <a:off x="0" y="0"/>
              <a:ext cx="4114800" cy="2029446"/>
              <a:chOff x="0" y="0"/>
              <a:chExt cx="812800" cy="400878"/>
            </a:xfrm>
          </p:grpSpPr>
          <p:sp>
            <p:nvSpPr>
              <p:cNvPr name="Freeform 6" id="6"/>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7" id="7"/>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Regular check-ins </a:t>
                </a:r>
              </a:p>
            </p:txBody>
          </p:sp>
        </p:grpSp>
        <p:sp>
          <p:nvSpPr>
            <p:cNvPr name="Freeform 8" id="8"/>
            <p:cNvSpPr/>
            <p:nvPr/>
          </p:nvSpPr>
          <p:spPr>
            <a:xfrm flipH="false" flipV="false" rot="1529957">
              <a:off x="4640439" y="615359"/>
              <a:ext cx="2432042" cy="1459225"/>
            </a:xfrm>
            <a:custGeom>
              <a:avLst/>
              <a:gdLst/>
              <a:ahLst/>
              <a:cxnLst/>
              <a:rect r="r" b="b" t="t" l="l"/>
              <a:pathLst>
                <a:path h="1459225" w="2432042">
                  <a:moveTo>
                    <a:pt x="0" y="0"/>
                  </a:moveTo>
                  <a:lnTo>
                    <a:pt x="2432042" y="0"/>
                  </a:lnTo>
                  <a:lnTo>
                    <a:pt x="2432042" y="1459225"/>
                  </a:lnTo>
                  <a:lnTo>
                    <a:pt x="0" y="1459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7397211" y="1014723"/>
              <a:ext cx="4114800" cy="2029446"/>
              <a:chOff x="0" y="0"/>
              <a:chExt cx="812800" cy="400878"/>
            </a:xfrm>
          </p:grpSpPr>
          <p:sp>
            <p:nvSpPr>
              <p:cNvPr name="Freeform 10" id="10"/>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11" id="11"/>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Early problem detection</a:t>
                </a:r>
              </a:p>
            </p:txBody>
          </p:sp>
        </p:grpSp>
      </p:grpSp>
      <p:grpSp>
        <p:nvGrpSpPr>
          <p:cNvPr name="Group 12" id="12"/>
          <p:cNvGrpSpPr/>
          <p:nvPr/>
        </p:nvGrpSpPr>
        <p:grpSpPr>
          <a:xfrm rot="0">
            <a:off x="1028700" y="5143500"/>
            <a:ext cx="8634008" cy="2283126"/>
            <a:chOff x="0" y="0"/>
            <a:chExt cx="11512011" cy="3044168"/>
          </a:xfrm>
        </p:grpSpPr>
        <p:grpSp>
          <p:nvGrpSpPr>
            <p:cNvPr name="Group 13" id="13"/>
            <p:cNvGrpSpPr/>
            <p:nvPr/>
          </p:nvGrpSpPr>
          <p:grpSpPr>
            <a:xfrm rot="0">
              <a:off x="0" y="0"/>
              <a:ext cx="4114800" cy="2029446"/>
              <a:chOff x="0" y="0"/>
              <a:chExt cx="812800" cy="400878"/>
            </a:xfrm>
          </p:grpSpPr>
          <p:sp>
            <p:nvSpPr>
              <p:cNvPr name="Freeform 14" id="14"/>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15" id="15"/>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Student-led conferences </a:t>
                </a:r>
              </a:p>
            </p:txBody>
          </p:sp>
        </p:grpSp>
        <p:sp>
          <p:nvSpPr>
            <p:cNvPr name="Freeform 16" id="16"/>
            <p:cNvSpPr/>
            <p:nvPr/>
          </p:nvSpPr>
          <p:spPr>
            <a:xfrm flipH="false" flipV="false" rot="1529957">
              <a:off x="4640439" y="615359"/>
              <a:ext cx="2432042" cy="1459225"/>
            </a:xfrm>
            <a:custGeom>
              <a:avLst/>
              <a:gdLst/>
              <a:ahLst/>
              <a:cxnLst/>
              <a:rect r="r" b="b" t="t" l="l"/>
              <a:pathLst>
                <a:path h="1459225" w="2432042">
                  <a:moveTo>
                    <a:pt x="0" y="0"/>
                  </a:moveTo>
                  <a:lnTo>
                    <a:pt x="2432042" y="0"/>
                  </a:lnTo>
                  <a:lnTo>
                    <a:pt x="2432042" y="1459225"/>
                  </a:lnTo>
                  <a:lnTo>
                    <a:pt x="0" y="1459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7397211" y="1014723"/>
              <a:ext cx="4114800" cy="2029446"/>
              <a:chOff x="0" y="0"/>
              <a:chExt cx="812800" cy="400878"/>
            </a:xfrm>
          </p:grpSpPr>
          <p:sp>
            <p:nvSpPr>
              <p:cNvPr name="Freeform 18" id="18"/>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19" id="19"/>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Strengthened student agency</a:t>
                </a:r>
              </a:p>
            </p:txBody>
          </p:sp>
        </p:grpSp>
      </p:grpSp>
      <p:grpSp>
        <p:nvGrpSpPr>
          <p:cNvPr name="Group 20" id="20"/>
          <p:cNvGrpSpPr/>
          <p:nvPr/>
        </p:nvGrpSpPr>
        <p:grpSpPr>
          <a:xfrm rot="0">
            <a:off x="9471841" y="7532845"/>
            <a:ext cx="9480964" cy="948096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17D"/>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028700" y="7426626"/>
            <a:ext cx="8634008" cy="2283126"/>
            <a:chOff x="0" y="0"/>
            <a:chExt cx="11512011" cy="3044168"/>
          </a:xfrm>
        </p:grpSpPr>
        <p:grpSp>
          <p:nvGrpSpPr>
            <p:cNvPr name="Group 24" id="24"/>
            <p:cNvGrpSpPr/>
            <p:nvPr/>
          </p:nvGrpSpPr>
          <p:grpSpPr>
            <a:xfrm rot="0">
              <a:off x="0" y="0"/>
              <a:ext cx="4114800" cy="2029446"/>
              <a:chOff x="0" y="0"/>
              <a:chExt cx="812800" cy="400878"/>
            </a:xfrm>
          </p:grpSpPr>
          <p:sp>
            <p:nvSpPr>
              <p:cNvPr name="Freeform 25" id="25"/>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26" id="26"/>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No outreach unless there’s a problem</a:t>
                </a:r>
              </a:p>
            </p:txBody>
          </p:sp>
        </p:grpSp>
        <p:sp>
          <p:nvSpPr>
            <p:cNvPr name="Freeform 27" id="27"/>
            <p:cNvSpPr/>
            <p:nvPr/>
          </p:nvSpPr>
          <p:spPr>
            <a:xfrm flipH="false" flipV="false" rot="1529957">
              <a:off x="4640439" y="615359"/>
              <a:ext cx="2432042" cy="1459225"/>
            </a:xfrm>
            <a:custGeom>
              <a:avLst/>
              <a:gdLst/>
              <a:ahLst/>
              <a:cxnLst/>
              <a:rect r="r" b="b" t="t" l="l"/>
              <a:pathLst>
                <a:path h="1459225" w="2432042">
                  <a:moveTo>
                    <a:pt x="0" y="0"/>
                  </a:moveTo>
                  <a:lnTo>
                    <a:pt x="2432042" y="0"/>
                  </a:lnTo>
                  <a:lnTo>
                    <a:pt x="2432042" y="1459225"/>
                  </a:lnTo>
                  <a:lnTo>
                    <a:pt x="0" y="1459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8" id="28"/>
            <p:cNvGrpSpPr/>
            <p:nvPr/>
          </p:nvGrpSpPr>
          <p:grpSpPr>
            <a:xfrm rot="0">
              <a:off x="7397211" y="1014723"/>
              <a:ext cx="4114800" cy="2029446"/>
              <a:chOff x="0" y="0"/>
              <a:chExt cx="812800" cy="400878"/>
            </a:xfrm>
          </p:grpSpPr>
          <p:sp>
            <p:nvSpPr>
              <p:cNvPr name="Freeform 29" id="29"/>
              <p:cNvSpPr/>
              <p:nvPr/>
            </p:nvSpPr>
            <p:spPr>
              <a:xfrm flipH="false" flipV="false" rot="0">
                <a:off x="0" y="0"/>
                <a:ext cx="812800" cy="400878"/>
              </a:xfrm>
              <a:custGeom>
                <a:avLst/>
                <a:gdLst/>
                <a:ahLst/>
                <a:cxnLst/>
                <a:rect r="r" b="b" t="t" l="l"/>
                <a:pathLst>
                  <a:path h="400878" w="812800">
                    <a:moveTo>
                      <a:pt x="127941" y="0"/>
                    </a:moveTo>
                    <a:lnTo>
                      <a:pt x="684859" y="0"/>
                    </a:lnTo>
                    <a:cubicBezTo>
                      <a:pt x="718791" y="0"/>
                      <a:pt x="751333" y="13479"/>
                      <a:pt x="775327" y="37473"/>
                    </a:cubicBezTo>
                    <a:cubicBezTo>
                      <a:pt x="799321" y="61467"/>
                      <a:pt x="812800" y="94009"/>
                      <a:pt x="812800" y="127941"/>
                    </a:cubicBezTo>
                    <a:lnTo>
                      <a:pt x="812800" y="272937"/>
                    </a:lnTo>
                    <a:cubicBezTo>
                      <a:pt x="812800" y="306869"/>
                      <a:pt x="799321" y="339412"/>
                      <a:pt x="775327" y="363405"/>
                    </a:cubicBezTo>
                    <a:cubicBezTo>
                      <a:pt x="751333" y="387399"/>
                      <a:pt x="718791" y="400878"/>
                      <a:pt x="684859" y="400878"/>
                    </a:cubicBezTo>
                    <a:lnTo>
                      <a:pt x="127941" y="400878"/>
                    </a:lnTo>
                    <a:cubicBezTo>
                      <a:pt x="94009" y="400878"/>
                      <a:pt x="61467" y="387399"/>
                      <a:pt x="37473" y="363405"/>
                    </a:cubicBezTo>
                    <a:cubicBezTo>
                      <a:pt x="13479" y="339412"/>
                      <a:pt x="0" y="306869"/>
                      <a:pt x="0" y="272937"/>
                    </a:cubicBezTo>
                    <a:lnTo>
                      <a:pt x="0" y="127941"/>
                    </a:lnTo>
                    <a:cubicBezTo>
                      <a:pt x="0" y="94009"/>
                      <a:pt x="13479" y="61467"/>
                      <a:pt x="37473" y="37473"/>
                    </a:cubicBezTo>
                    <a:cubicBezTo>
                      <a:pt x="61467" y="13479"/>
                      <a:pt x="94009" y="0"/>
                      <a:pt x="127941" y="0"/>
                    </a:cubicBezTo>
                    <a:close/>
                  </a:path>
                </a:pathLst>
              </a:custGeom>
              <a:solidFill>
                <a:srgbClr val="8AB17D"/>
              </a:solidFill>
            </p:spPr>
          </p:sp>
          <p:sp>
            <p:nvSpPr>
              <p:cNvPr name="TextBox 30" id="30"/>
              <p:cNvSpPr txBox="true"/>
              <p:nvPr/>
            </p:nvSpPr>
            <p:spPr>
              <a:xfrm>
                <a:off x="0" y="-66675"/>
                <a:ext cx="812800" cy="467553"/>
              </a:xfrm>
              <a:prstGeom prst="rect">
                <a:avLst/>
              </a:prstGeom>
            </p:spPr>
            <p:txBody>
              <a:bodyPr anchor="ctr" rtlCol="false" tIns="50800" lIns="50800" bIns="50800" rIns="50800"/>
              <a:lstStyle/>
              <a:p>
                <a:pPr algn="ctr">
                  <a:lnSpc>
                    <a:spcPts val="3919"/>
                  </a:lnSpc>
                </a:pPr>
                <a:r>
                  <a:rPr lang="en-US" sz="2799" spc="27">
                    <a:solidFill>
                      <a:srgbClr val="FBFCE0"/>
                    </a:solidFill>
                    <a:latin typeface="Glacial Indifference"/>
                    <a:ea typeface="Glacial Indifference"/>
                    <a:cs typeface="Glacial Indifference"/>
                    <a:sym typeface="Glacial Indifference"/>
                  </a:rPr>
                  <a:t>Missed opportunities</a:t>
                </a:r>
              </a:p>
            </p:txBody>
          </p:sp>
        </p:grpSp>
      </p:grpSp>
      <p:sp>
        <p:nvSpPr>
          <p:cNvPr name="Freeform 31" id="31"/>
          <p:cNvSpPr/>
          <p:nvPr/>
        </p:nvSpPr>
        <p:spPr>
          <a:xfrm flipH="false" flipV="false" rot="0">
            <a:off x="10701261" y="3446624"/>
            <a:ext cx="4325318" cy="5274778"/>
          </a:xfrm>
          <a:custGeom>
            <a:avLst/>
            <a:gdLst/>
            <a:ahLst/>
            <a:cxnLst/>
            <a:rect r="r" b="b" t="t" l="l"/>
            <a:pathLst>
              <a:path h="5274778" w="4325318">
                <a:moveTo>
                  <a:pt x="0" y="0"/>
                </a:moveTo>
                <a:lnTo>
                  <a:pt x="4325318" y="0"/>
                </a:lnTo>
                <a:lnTo>
                  <a:pt x="4325318" y="5274777"/>
                </a:lnTo>
                <a:lnTo>
                  <a:pt x="0" y="5274777"/>
                </a:lnTo>
                <a:lnTo>
                  <a:pt x="0" y="0"/>
                </a:lnTo>
                <a:close/>
              </a:path>
            </a:pathLst>
          </a:custGeom>
          <a:blipFill>
            <a:blip r:embed="rId7"/>
            <a:stretch>
              <a:fillRect l="0" t="0" r="0" b="0"/>
            </a:stretch>
          </a:blipFill>
        </p:spPr>
      </p:sp>
      <p:sp>
        <p:nvSpPr>
          <p:cNvPr name="Freeform 32" id="32"/>
          <p:cNvSpPr/>
          <p:nvPr/>
        </p:nvSpPr>
        <p:spPr>
          <a:xfrm flipH="false" flipV="false" rot="0">
            <a:off x="14540429" y="4791787"/>
            <a:ext cx="2971771" cy="3929615"/>
          </a:xfrm>
          <a:custGeom>
            <a:avLst/>
            <a:gdLst/>
            <a:ahLst/>
            <a:cxnLst/>
            <a:rect r="r" b="b" t="t" l="l"/>
            <a:pathLst>
              <a:path h="3929615" w="2971771">
                <a:moveTo>
                  <a:pt x="0" y="0"/>
                </a:moveTo>
                <a:lnTo>
                  <a:pt x="2971771" y="0"/>
                </a:lnTo>
                <a:lnTo>
                  <a:pt x="2971771" y="3929614"/>
                </a:lnTo>
                <a:lnTo>
                  <a:pt x="0" y="3929614"/>
                </a:lnTo>
                <a:lnTo>
                  <a:pt x="0" y="0"/>
                </a:lnTo>
                <a:close/>
              </a:path>
            </a:pathLst>
          </a:custGeom>
          <a:blipFill>
            <a:blip r:embed="rId8"/>
            <a:stretch>
              <a:fillRect l="0" t="0" r="0" b="0"/>
            </a:stretch>
          </a:blipFill>
        </p:spPr>
      </p:sp>
      <p:sp>
        <p:nvSpPr>
          <p:cNvPr name="TextBox 33" id="33"/>
          <p:cNvSpPr txBox="true"/>
          <p:nvPr/>
        </p:nvSpPr>
        <p:spPr>
          <a:xfrm rot="0">
            <a:off x="1028700" y="1133475"/>
            <a:ext cx="15954662" cy="696608"/>
          </a:xfrm>
          <a:prstGeom prst="rect">
            <a:avLst/>
          </a:prstGeom>
        </p:spPr>
        <p:txBody>
          <a:bodyPr anchor="t" rtlCol="false" tIns="0" lIns="0" bIns="0" rIns="0">
            <a:spAutoFit/>
          </a:bodyPr>
          <a:lstStyle/>
          <a:p>
            <a:pPr algn="l">
              <a:lnSpc>
                <a:spcPts val="5300"/>
              </a:lnSpc>
            </a:pPr>
            <a:r>
              <a:rPr lang="en-US" sz="5300">
                <a:solidFill>
                  <a:srgbClr val="1F4152"/>
                </a:solidFill>
                <a:latin typeface="Arial Nova"/>
                <a:ea typeface="Arial Nova"/>
                <a:cs typeface="Arial Nova"/>
                <a:sym typeface="Arial Nova"/>
              </a:rPr>
              <a:t>Benefits of proactive school – home collaboration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sp>
        <p:nvSpPr>
          <p:cNvPr name="TextBox 2" id="2"/>
          <p:cNvSpPr txBox="true"/>
          <p:nvPr/>
        </p:nvSpPr>
        <p:spPr>
          <a:xfrm rot="0">
            <a:off x="1028700" y="5359589"/>
            <a:ext cx="9632656" cy="455295"/>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was the </a:t>
            </a:r>
            <a:r>
              <a:rPr lang="en-US" sz="3000">
                <a:solidFill>
                  <a:srgbClr val="1F4152"/>
                </a:solidFill>
                <a:latin typeface="Arial Nova"/>
                <a:ea typeface="Arial Nova"/>
                <a:cs typeface="Arial Nova"/>
                <a:sym typeface="Arial Nova"/>
              </a:rPr>
              <a:t>result?</a:t>
            </a:r>
          </a:p>
        </p:txBody>
      </p:sp>
      <p:sp>
        <p:nvSpPr>
          <p:cNvPr name="TextBox 3" id="3"/>
          <p:cNvSpPr txBox="true"/>
          <p:nvPr/>
        </p:nvSpPr>
        <p:spPr>
          <a:xfrm rot="0">
            <a:off x="1041302" y="3701604"/>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Describe a time you prevented a potential issue by involving a guardian early. </a:t>
            </a:r>
          </a:p>
        </p:txBody>
      </p:sp>
      <p:grpSp>
        <p:nvGrpSpPr>
          <p:cNvPr name="Group 4" id="4"/>
          <p:cNvGrpSpPr/>
          <p:nvPr/>
        </p:nvGrpSpPr>
        <p:grpSpPr>
          <a:xfrm rot="0">
            <a:off x="11232856" y="865525"/>
            <a:ext cx="6361093" cy="636109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2156043" y="2847543"/>
            <a:ext cx="3291960" cy="7439457"/>
          </a:xfrm>
          <a:custGeom>
            <a:avLst/>
            <a:gdLst/>
            <a:ahLst/>
            <a:cxnLst/>
            <a:rect r="r" b="b" t="t" l="l"/>
            <a:pathLst>
              <a:path h="7439457" w="3291960">
                <a:moveTo>
                  <a:pt x="0" y="0"/>
                </a:moveTo>
                <a:lnTo>
                  <a:pt x="3291960" y="0"/>
                </a:lnTo>
                <a:lnTo>
                  <a:pt x="3291960"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grpSp>
        <p:nvGrpSpPr>
          <p:cNvPr name="Group 10" id="10"/>
          <p:cNvGrpSpPr/>
          <p:nvPr/>
        </p:nvGrpSpPr>
        <p:grpSpPr>
          <a:xfrm rot="0">
            <a:off x="1041302" y="2971325"/>
            <a:ext cx="9018830" cy="247973"/>
            <a:chOff x="0" y="0"/>
            <a:chExt cx="12025106" cy="330631"/>
          </a:xfrm>
        </p:grpSpPr>
        <p:sp>
          <p:nvSpPr>
            <p:cNvPr name="Freeform 11" id="11"/>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75604"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719650"/>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1028700" y="5339936"/>
            <a:ext cx="6572250" cy="191770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Key principles of inclusive school -home collaboration</a:t>
            </a:r>
          </a:p>
        </p:txBody>
      </p:sp>
      <p:sp>
        <p:nvSpPr>
          <p:cNvPr name="TextBox 10" id="10"/>
          <p:cNvSpPr txBox="true"/>
          <p:nvPr/>
        </p:nvSpPr>
        <p:spPr>
          <a:xfrm rot="0">
            <a:off x="1028700" y="1546707"/>
            <a:ext cx="5895323" cy="1425576"/>
          </a:xfrm>
          <a:prstGeom prst="rect">
            <a:avLst/>
          </a:prstGeom>
        </p:spPr>
        <p:txBody>
          <a:bodyPr anchor="t" rtlCol="false" tIns="0" lIns="0" bIns="0" rIns="0">
            <a:spAutoFit/>
          </a:bodyPr>
          <a:lstStyle/>
          <a:p>
            <a:pPr algn="l">
              <a:lnSpc>
                <a:spcPts val="5500"/>
              </a:lnSpc>
            </a:pPr>
            <a:r>
              <a:rPr lang="en-US" sz="5500">
                <a:solidFill>
                  <a:srgbClr val="8AB17D"/>
                </a:solidFill>
                <a:latin typeface="Arial Nova"/>
                <a:ea typeface="Arial Nova"/>
                <a:cs typeface="Arial Nova"/>
                <a:sym typeface="Arial Nova"/>
              </a:rPr>
              <a:t>MAKING COLLABORATION</a:t>
            </a:r>
          </a:p>
        </p:txBody>
      </p:sp>
      <p:sp>
        <p:nvSpPr>
          <p:cNvPr name="TextBox 11" id="11"/>
          <p:cNvSpPr txBox="true"/>
          <p:nvPr/>
        </p:nvSpPr>
        <p:spPr>
          <a:xfrm rot="0">
            <a:off x="1028700" y="3077058"/>
            <a:ext cx="5775146" cy="1363346"/>
          </a:xfrm>
          <a:prstGeom prst="rect">
            <a:avLst/>
          </a:prstGeom>
        </p:spPr>
        <p:txBody>
          <a:bodyPr anchor="t" rtlCol="false" tIns="0" lIns="0" bIns="0" rIns="0">
            <a:spAutoFit/>
          </a:bodyPr>
          <a:lstStyle/>
          <a:p>
            <a:pPr algn="l">
              <a:lnSpc>
                <a:spcPts val="5300"/>
              </a:lnSpc>
            </a:pPr>
            <a:r>
              <a:rPr lang="en-US" sz="5300">
                <a:solidFill>
                  <a:srgbClr val="1F4152"/>
                </a:solidFill>
                <a:latin typeface="Arial Nova"/>
                <a:ea typeface="Arial Nova"/>
                <a:cs typeface="Arial Nova"/>
                <a:sym typeface="Arial Nova"/>
              </a:rPr>
              <a:t>PRACTICAL AND INCLUSIVE</a:t>
            </a:r>
          </a:p>
        </p:txBody>
      </p:sp>
      <p:sp>
        <p:nvSpPr>
          <p:cNvPr name="Freeform 12" id="12"/>
          <p:cNvSpPr/>
          <p:nvPr/>
        </p:nvSpPr>
        <p:spPr>
          <a:xfrm flipH="false" flipV="false" rot="0">
            <a:off x="8666699" y="2132179"/>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666699" y="3974205"/>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8666699" y="5633820"/>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8666699" y="7326195"/>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468438" y="1695933"/>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Flexibility in communication: </a:t>
            </a:r>
            <a:r>
              <a:rPr lang="en-US" sz="3000">
                <a:solidFill>
                  <a:srgbClr val="1F4152"/>
                </a:solidFill>
                <a:latin typeface="Arial Nova"/>
                <a:ea typeface="Arial Nova"/>
                <a:cs typeface="Arial Nova"/>
                <a:sym typeface="Arial Nova"/>
              </a:rPr>
              <a:t>Provide multiple ways for guardians to engage, including digital and in-person options.</a:t>
            </a:r>
          </a:p>
        </p:txBody>
      </p:sp>
      <p:sp>
        <p:nvSpPr>
          <p:cNvPr name="TextBox 17" id="17"/>
          <p:cNvSpPr txBox="true"/>
          <p:nvPr/>
        </p:nvSpPr>
        <p:spPr>
          <a:xfrm rot="0">
            <a:off x="9468438" y="3567706"/>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Cultural awareness: </a:t>
            </a:r>
            <a:r>
              <a:rPr lang="en-US" sz="3000">
                <a:solidFill>
                  <a:srgbClr val="1F4152"/>
                </a:solidFill>
                <a:latin typeface="Arial Nova"/>
                <a:ea typeface="Arial Nova"/>
                <a:cs typeface="Arial Nova"/>
                <a:sym typeface="Arial Nova"/>
              </a:rPr>
              <a:t>Understand and respect families’ diverse backgrounds and communication styles.</a:t>
            </a:r>
          </a:p>
        </p:txBody>
      </p:sp>
      <p:sp>
        <p:nvSpPr>
          <p:cNvPr name="TextBox 18" id="18"/>
          <p:cNvSpPr txBox="true"/>
          <p:nvPr/>
        </p:nvSpPr>
        <p:spPr>
          <a:xfrm rot="0">
            <a:off x="9468438" y="5284470"/>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Student-centered meetings: </a:t>
            </a:r>
            <a:r>
              <a:rPr lang="en-US" sz="3000">
                <a:solidFill>
                  <a:srgbClr val="1F4152"/>
                </a:solidFill>
                <a:latin typeface="Arial Nova"/>
                <a:ea typeface="Arial Nova"/>
                <a:cs typeface="Arial Nova"/>
                <a:sym typeface="Arial Nova"/>
              </a:rPr>
              <a:t>When appropriate, involve students to enhance transparency and self-advocacy.</a:t>
            </a:r>
          </a:p>
        </p:txBody>
      </p:sp>
      <p:sp>
        <p:nvSpPr>
          <p:cNvPr name="TextBox 19" id="19"/>
          <p:cNvSpPr txBox="true"/>
          <p:nvPr/>
        </p:nvSpPr>
        <p:spPr>
          <a:xfrm rot="0">
            <a:off x="9449514" y="7160895"/>
            <a:ext cx="7809786"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Strength-based focus: </a:t>
            </a:r>
            <a:r>
              <a:rPr lang="en-US" sz="3000">
                <a:solidFill>
                  <a:srgbClr val="1F4152"/>
                </a:solidFill>
                <a:latin typeface="Arial Nova"/>
                <a:ea typeface="Arial Nova"/>
                <a:cs typeface="Arial Nova"/>
                <a:sym typeface="Arial Nova"/>
              </a:rPr>
              <a:t>Highlight what students do well and build on it together.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135429"/>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018550"/>
            <a:ext cx="14511409" cy="1732280"/>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Which methods do you use for involving guardians?</a:t>
            </a:r>
          </a:p>
        </p:txBody>
      </p:sp>
      <p:sp>
        <p:nvSpPr>
          <p:cNvPr name="Freeform 4" id="4"/>
          <p:cNvSpPr/>
          <p:nvPr/>
        </p:nvSpPr>
        <p:spPr>
          <a:xfrm flipH="false" flipV="false" rot="0">
            <a:off x="683818" y="3765240"/>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83818" y="4643229"/>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83818" y="5525146"/>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83818" y="6407063"/>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83818" y="7285052"/>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542833" y="3908959"/>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Personal phone calls</a:t>
            </a:r>
          </a:p>
        </p:txBody>
      </p:sp>
      <p:sp>
        <p:nvSpPr>
          <p:cNvPr name="TextBox 10" id="10"/>
          <p:cNvSpPr txBox="true"/>
          <p:nvPr/>
        </p:nvSpPr>
        <p:spPr>
          <a:xfrm rot="0">
            <a:off x="1542833" y="4786949"/>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Parent–teacher conferences</a:t>
            </a:r>
          </a:p>
        </p:txBody>
      </p:sp>
      <p:sp>
        <p:nvSpPr>
          <p:cNvPr name="TextBox 11" id="11"/>
          <p:cNvSpPr txBox="true"/>
          <p:nvPr/>
        </p:nvSpPr>
        <p:spPr>
          <a:xfrm rot="0">
            <a:off x="1542833" y="5668866"/>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Student-led meetings</a:t>
            </a:r>
          </a:p>
        </p:txBody>
      </p:sp>
      <p:sp>
        <p:nvSpPr>
          <p:cNvPr name="TextBox 12" id="12"/>
          <p:cNvSpPr txBox="true"/>
          <p:nvPr/>
        </p:nvSpPr>
        <p:spPr>
          <a:xfrm rot="0">
            <a:off x="1542833" y="6550783"/>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Joint student-teacher-parent meetings</a:t>
            </a:r>
          </a:p>
        </p:txBody>
      </p:sp>
      <p:sp>
        <p:nvSpPr>
          <p:cNvPr name="TextBox 13" id="13"/>
          <p:cNvSpPr txBox="true"/>
          <p:nvPr/>
        </p:nvSpPr>
        <p:spPr>
          <a:xfrm rot="0">
            <a:off x="1542833" y="7428772"/>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Messaging apps or digital platforms</a:t>
            </a:r>
          </a:p>
        </p:txBody>
      </p:sp>
      <p:sp>
        <p:nvSpPr>
          <p:cNvPr name="Freeform 14" id="14"/>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5" id="15"/>
          <p:cNvSpPr/>
          <p:nvPr/>
        </p:nvSpPr>
        <p:spPr>
          <a:xfrm flipH="false" flipV="false" rot="0">
            <a:off x="10810924" y="6717690"/>
            <a:ext cx="7340483" cy="3569310"/>
          </a:xfrm>
          <a:custGeom>
            <a:avLst/>
            <a:gdLst/>
            <a:ahLst/>
            <a:cxnLst/>
            <a:rect r="r" b="b" t="t" l="l"/>
            <a:pathLst>
              <a:path h="3569310" w="7340483">
                <a:moveTo>
                  <a:pt x="0" y="0"/>
                </a:moveTo>
                <a:lnTo>
                  <a:pt x="7340483" y="0"/>
                </a:lnTo>
                <a:lnTo>
                  <a:pt x="7340483" y="3569310"/>
                </a:lnTo>
                <a:lnTo>
                  <a:pt x="0" y="3569310"/>
                </a:lnTo>
                <a:lnTo>
                  <a:pt x="0" y="0"/>
                </a:lnTo>
                <a:close/>
              </a:path>
            </a:pathLst>
          </a:custGeom>
          <a:blipFill>
            <a:blip r:embed="rId7"/>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sp>
        <p:nvSpPr>
          <p:cNvPr name="TextBox 2" id="2"/>
          <p:cNvSpPr txBox="true"/>
          <p:nvPr/>
        </p:nvSpPr>
        <p:spPr>
          <a:xfrm rot="0">
            <a:off x="1028700" y="5359589"/>
            <a:ext cx="9632656" cy="902970"/>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challenges have you faced, and how did you address them?</a:t>
            </a:r>
          </a:p>
        </p:txBody>
      </p:sp>
      <p:sp>
        <p:nvSpPr>
          <p:cNvPr name="TextBox 3" id="3"/>
          <p:cNvSpPr txBox="true"/>
          <p:nvPr/>
        </p:nvSpPr>
        <p:spPr>
          <a:xfrm rot="0">
            <a:off x="1041302" y="3701604"/>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What has been rewarding in your collaboration with guardians?</a:t>
            </a:r>
          </a:p>
        </p:txBody>
      </p:sp>
      <p:grpSp>
        <p:nvGrpSpPr>
          <p:cNvPr name="Group 4" id="4"/>
          <p:cNvGrpSpPr/>
          <p:nvPr/>
        </p:nvGrpSpPr>
        <p:grpSpPr>
          <a:xfrm rot="0">
            <a:off x="11232856" y="865525"/>
            <a:ext cx="6361093" cy="636109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2156043" y="2847543"/>
            <a:ext cx="3291960" cy="7439457"/>
          </a:xfrm>
          <a:custGeom>
            <a:avLst/>
            <a:gdLst/>
            <a:ahLst/>
            <a:cxnLst/>
            <a:rect r="r" b="b" t="t" l="l"/>
            <a:pathLst>
              <a:path h="7439457" w="3291960">
                <a:moveTo>
                  <a:pt x="0" y="0"/>
                </a:moveTo>
                <a:lnTo>
                  <a:pt x="3291960" y="0"/>
                </a:lnTo>
                <a:lnTo>
                  <a:pt x="3291960"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grpSp>
        <p:nvGrpSpPr>
          <p:cNvPr name="Group 10" id="10"/>
          <p:cNvGrpSpPr/>
          <p:nvPr/>
        </p:nvGrpSpPr>
        <p:grpSpPr>
          <a:xfrm rot="0">
            <a:off x="1041302" y="2971325"/>
            <a:ext cx="9018830" cy="247973"/>
            <a:chOff x="0" y="0"/>
            <a:chExt cx="12025106" cy="330631"/>
          </a:xfrm>
        </p:grpSpPr>
        <p:sp>
          <p:nvSpPr>
            <p:cNvPr name="Freeform 11" id="11"/>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527629"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2125782" y="4974022"/>
            <a:ext cx="2825638" cy="3293604"/>
          </a:xfrm>
          <a:custGeom>
            <a:avLst/>
            <a:gdLst/>
            <a:ahLst/>
            <a:cxnLst/>
            <a:rect r="r" b="b" t="t" l="l"/>
            <a:pathLst>
              <a:path h="3293604" w="2825638">
                <a:moveTo>
                  <a:pt x="0" y="0"/>
                </a:moveTo>
                <a:lnTo>
                  <a:pt x="2825638" y="0"/>
                </a:lnTo>
                <a:lnTo>
                  <a:pt x="2825638" y="3293604"/>
                </a:lnTo>
                <a:lnTo>
                  <a:pt x="0" y="32936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28700" y="4061091"/>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6">
              <a:extLst>
                <a:ext uri="{96DAC541-7B7A-43D3-8B79-37D633B846F1}">
                  <asvg:svgBlip xmlns:asvg="http://schemas.microsoft.com/office/drawing/2016/SVG/main" r:embed="rId7"/>
                </a:ext>
              </a:extLst>
            </a:blip>
            <a:stretch>
              <a:fillRect l="0" t="0" r="-47119" b="0"/>
            </a:stretch>
          </a:blipFill>
        </p:spPr>
      </p:sp>
      <p:sp>
        <p:nvSpPr>
          <p:cNvPr name="TextBox 9" id="9"/>
          <p:cNvSpPr txBox="true"/>
          <p:nvPr/>
        </p:nvSpPr>
        <p:spPr>
          <a:xfrm rot="0">
            <a:off x="1028700" y="2569207"/>
            <a:ext cx="5775146" cy="1200152"/>
          </a:xfrm>
          <a:prstGeom prst="rect">
            <a:avLst/>
          </a:prstGeom>
        </p:spPr>
        <p:txBody>
          <a:bodyPr anchor="t" rtlCol="false" tIns="0" lIns="0" bIns="0" rIns="0">
            <a:spAutoFit/>
          </a:bodyPr>
          <a:lstStyle/>
          <a:p>
            <a:pPr algn="l">
              <a:lnSpc>
                <a:spcPts val="9000"/>
              </a:lnSpc>
            </a:pPr>
            <a:r>
              <a:rPr lang="en-US" sz="9000">
                <a:solidFill>
                  <a:srgbClr val="1F4152"/>
                </a:solidFill>
                <a:latin typeface="Arial Nova"/>
                <a:ea typeface="Arial Nova"/>
                <a:cs typeface="Arial Nova"/>
                <a:sym typeface="Arial Nova"/>
              </a:rPr>
              <a:t>MODULES</a:t>
            </a:r>
          </a:p>
        </p:txBody>
      </p:sp>
      <p:grpSp>
        <p:nvGrpSpPr>
          <p:cNvPr name="Group 10" id="10"/>
          <p:cNvGrpSpPr/>
          <p:nvPr/>
        </p:nvGrpSpPr>
        <p:grpSpPr>
          <a:xfrm rot="0">
            <a:off x="8722139" y="3228815"/>
            <a:ext cx="8385539" cy="1081087"/>
            <a:chOff x="0" y="0"/>
            <a:chExt cx="11180719" cy="1441449"/>
          </a:xfrm>
        </p:grpSpPr>
        <p:sp>
          <p:nvSpPr>
            <p:cNvPr name="TextBox 11" id="11"/>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sz="4200">
                  <a:solidFill>
                    <a:srgbClr val="FFFFFF"/>
                  </a:solidFill>
                  <a:latin typeface="Arial Nova"/>
                  <a:ea typeface="Arial Nova"/>
                  <a:cs typeface="Arial Nova"/>
                  <a:sym typeface="Arial Nova"/>
                </a:rPr>
                <a:t>01</a:t>
              </a:r>
            </a:p>
          </p:txBody>
        </p:sp>
        <p:sp>
          <p:nvSpPr>
            <p:cNvPr name="TextBox 12" id="12"/>
            <p:cNvSpPr txBox="true"/>
            <p:nvPr/>
          </p:nvSpPr>
          <p:spPr>
            <a:xfrm rot="0">
              <a:off x="1756985" y="97790"/>
              <a:ext cx="9423734" cy="1343660"/>
            </a:xfrm>
            <a:prstGeom prst="rect">
              <a:avLst/>
            </a:prstGeom>
          </p:spPr>
          <p:txBody>
            <a:bodyPr anchor="t" rtlCol="false" tIns="0" lIns="0" bIns="0" rIns="0">
              <a:spAutoFit/>
            </a:bodyPr>
            <a:lstStyle/>
            <a:p>
              <a:pPr algn="l">
                <a:lnSpc>
                  <a:spcPts val="3959"/>
                </a:lnSpc>
              </a:pPr>
              <a:r>
                <a:rPr lang="en-US" sz="3599" spc="35">
                  <a:solidFill>
                    <a:srgbClr val="FFFFFF"/>
                  </a:solidFill>
                  <a:latin typeface="Arial Nova"/>
                  <a:ea typeface="Arial Nova"/>
                  <a:cs typeface="Arial Nova"/>
                  <a:sym typeface="Arial Nova"/>
                </a:rPr>
                <a:t>Strengthening teacher-student relationships</a:t>
              </a:r>
            </a:p>
          </p:txBody>
        </p:sp>
      </p:grpSp>
      <p:grpSp>
        <p:nvGrpSpPr>
          <p:cNvPr name="Group 13" id="13"/>
          <p:cNvGrpSpPr/>
          <p:nvPr/>
        </p:nvGrpSpPr>
        <p:grpSpPr>
          <a:xfrm rot="0">
            <a:off x="8740108" y="4856097"/>
            <a:ext cx="8367570" cy="1229678"/>
            <a:chOff x="0" y="0"/>
            <a:chExt cx="11156760" cy="1639570"/>
          </a:xfrm>
        </p:grpSpPr>
        <p:sp>
          <p:nvSpPr>
            <p:cNvPr name="TextBox 14" id="14"/>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sz="4200">
                  <a:solidFill>
                    <a:srgbClr val="FFFFFF"/>
                  </a:solidFill>
                  <a:latin typeface="Arial Nova"/>
                  <a:ea typeface="Arial Nova"/>
                  <a:cs typeface="Arial Nova"/>
                  <a:sym typeface="Arial Nova"/>
                </a:rPr>
                <a:t>02</a:t>
              </a:r>
            </a:p>
          </p:txBody>
        </p:sp>
        <p:sp>
          <p:nvSpPr>
            <p:cNvPr name="TextBox 15" id="15"/>
            <p:cNvSpPr txBox="true"/>
            <p:nvPr/>
          </p:nvSpPr>
          <p:spPr>
            <a:xfrm rot="0">
              <a:off x="1733026" y="-6985"/>
              <a:ext cx="9423734" cy="1646556"/>
            </a:xfrm>
            <a:prstGeom prst="rect">
              <a:avLst/>
            </a:prstGeom>
          </p:spPr>
          <p:txBody>
            <a:bodyPr anchor="t" rtlCol="false" tIns="0" lIns="0" bIns="0" rIns="0">
              <a:spAutoFit/>
            </a:bodyPr>
            <a:lstStyle/>
            <a:p>
              <a:pPr algn="l">
                <a:lnSpc>
                  <a:spcPts val="5039"/>
                </a:lnSpc>
              </a:pPr>
              <a:r>
                <a:rPr lang="en-US" sz="3599" spc="35">
                  <a:solidFill>
                    <a:srgbClr val="FFFFFF"/>
                  </a:solidFill>
                  <a:latin typeface="Arial Nova"/>
                  <a:ea typeface="Arial Nova"/>
                  <a:cs typeface="Arial Nova"/>
                  <a:sym typeface="Arial Nova"/>
                </a:rPr>
                <a:t>Student peer relationships and co-regulation</a:t>
              </a:r>
            </a:p>
          </p:txBody>
        </p:sp>
      </p:grpSp>
      <p:grpSp>
        <p:nvGrpSpPr>
          <p:cNvPr name="Group 16" id="16"/>
          <p:cNvGrpSpPr/>
          <p:nvPr/>
        </p:nvGrpSpPr>
        <p:grpSpPr>
          <a:xfrm rot="0">
            <a:off x="8722139" y="6485825"/>
            <a:ext cx="8367570" cy="1095565"/>
            <a:chOff x="0" y="0"/>
            <a:chExt cx="11156760" cy="1460754"/>
          </a:xfrm>
        </p:grpSpPr>
        <p:sp>
          <p:nvSpPr>
            <p:cNvPr name="TextBox 17" id="17"/>
            <p:cNvSpPr txBox="true"/>
            <p:nvPr/>
          </p:nvSpPr>
          <p:spPr>
            <a:xfrm rot="0">
              <a:off x="1733026" y="97790"/>
              <a:ext cx="9423734" cy="1362964"/>
            </a:xfrm>
            <a:prstGeom prst="rect">
              <a:avLst/>
            </a:prstGeom>
          </p:spPr>
          <p:txBody>
            <a:bodyPr anchor="t" rtlCol="false" tIns="0" lIns="0" bIns="0" rIns="0">
              <a:spAutoFit/>
            </a:bodyPr>
            <a:lstStyle/>
            <a:p>
              <a:pPr algn="l">
                <a:lnSpc>
                  <a:spcPts val="3995"/>
                </a:lnSpc>
              </a:pPr>
              <a:r>
                <a:rPr lang="en-US" b="true" sz="3599" spc="35">
                  <a:solidFill>
                    <a:srgbClr val="FFD98E"/>
                  </a:solidFill>
                  <a:latin typeface="Arial Nova Bold"/>
                  <a:ea typeface="Arial Nova Bold"/>
                  <a:cs typeface="Arial Nova Bold"/>
                  <a:sym typeface="Arial Nova Bold"/>
                </a:rPr>
                <a:t>Building effective school - home collaboration</a:t>
              </a:r>
            </a:p>
          </p:txBody>
        </p:sp>
        <p:sp>
          <p:nvSpPr>
            <p:cNvPr name="TextBox 18" id="18"/>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b="true" sz="4200">
                  <a:solidFill>
                    <a:srgbClr val="FFD98E"/>
                  </a:solidFill>
                  <a:latin typeface="Arial Nova Bold"/>
                  <a:ea typeface="Arial Nova Bold"/>
                  <a:cs typeface="Arial Nova Bold"/>
                  <a:sym typeface="Arial Nova Bold"/>
                </a:rPr>
                <a:t>03</a:t>
              </a:r>
            </a:p>
          </p:txBody>
        </p:sp>
      </p:grpSp>
      <p:sp>
        <p:nvSpPr>
          <p:cNvPr name="Freeform 19" id="1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8"/>
            <a:stretch>
              <a:fillRect l="0" t="-37623" r="0" b="-33187"/>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135429"/>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018550"/>
            <a:ext cx="14511409" cy="1732280"/>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To build a stronger partnership with guardians:</a:t>
            </a:r>
          </a:p>
        </p:txBody>
      </p:sp>
      <p:sp>
        <p:nvSpPr>
          <p:cNvPr name="Freeform 4" id="4"/>
          <p:cNvSpPr/>
          <p:nvPr/>
        </p:nvSpPr>
        <p:spPr>
          <a:xfrm flipH="false" flipV="false" rot="0">
            <a:off x="683818" y="3765240"/>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83818" y="4852779"/>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83818" y="6052929"/>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83818" y="7179433"/>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42833" y="3908959"/>
            <a:ext cx="14397150" cy="4381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Engage early and often: </a:t>
            </a:r>
            <a:r>
              <a:rPr lang="en-US" sz="3000">
                <a:solidFill>
                  <a:srgbClr val="1F4152"/>
                </a:solidFill>
                <a:latin typeface="Arial Nova"/>
                <a:ea typeface="Arial Nova"/>
                <a:cs typeface="Arial Nova"/>
                <a:sym typeface="Arial Nova"/>
              </a:rPr>
              <a:t>Don’t wait for problems to arise.</a:t>
            </a:r>
          </a:p>
        </p:txBody>
      </p:sp>
      <p:sp>
        <p:nvSpPr>
          <p:cNvPr name="TextBox 9" id="9"/>
          <p:cNvSpPr txBox="true"/>
          <p:nvPr/>
        </p:nvSpPr>
        <p:spPr>
          <a:xfrm rot="0">
            <a:off x="1542833" y="4786949"/>
            <a:ext cx="14397150"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Make collaboration visible and purposeful: </a:t>
            </a:r>
            <a:r>
              <a:rPr lang="en-US" sz="3000">
                <a:solidFill>
                  <a:srgbClr val="1F4152"/>
                </a:solidFill>
                <a:latin typeface="Arial Nova"/>
                <a:ea typeface="Arial Nova"/>
                <a:cs typeface="Arial Nova"/>
                <a:sym typeface="Arial Nova"/>
              </a:rPr>
              <a:t>Share how and why you are involving guardians.</a:t>
            </a:r>
          </a:p>
        </p:txBody>
      </p:sp>
      <p:sp>
        <p:nvSpPr>
          <p:cNvPr name="TextBox 10" id="10"/>
          <p:cNvSpPr txBox="true"/>
          <p:nvPr/>
        </p:nvSpPr>
        <p:spPr>
          <a:xfrm rot="0">
            <a:off x="1542833" y="5968049"/>
            <a:ext cx="14397150"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Keep the focus on the student:</a:t>
            </a:r>
            <a:r>
              <a:rPr lang="en-US" sz="3000">
                <a:solidFill>
                  <a:srgbClr val="1F4152"/>
                </a:solidFill>
                <a:latin typeface="Arial Nova"/>
                <a:ea typeface="Arial Nova"/>
                <a:cs typeface="Arial Nova"/>
                <a:sym typeface="Arial Nova"/>
              </a:rPr>
              <a:t> Shared goals for student growth guide meaningful discussion.</a:t>
            </a:r>
          </a:p>
        </p:txBody>
      </p:sp>
      <p:sp>
        <p:nvSpPr>
          <p:cNvPr name="TextBox 11" id="11"/>
          <p:cNvSpPr txBox="true"/>
          <p:nvPr/>
        </p:nvSpPr>
        <p:spPr>
          <a:xfrm rot="0">
            <a:off x="1542833" y="7139624"/>
            <a:ext cx="9268091"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Consistent, intentional collaboration </a:t>
            </a:r>
            <a:r>
              <a:rPr lang="en-US" sz="3000">
                <a:solidFill>
                  <a:srgbClr val="1F4152"/>
                </a:solidFill>
                <a:latin typeface="Arial Nova"/>
                <a:ea typeface="Arial Nova"/>
                <a:cs typeface="Arial Nova"/>
                <a:sym typeface="Arial Nova"/>
              </a:rPr>
              <a:t>can transform the school experience for students and families.</a:t>
            </a:r>
          </a:p>
        </p:txBody>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3" id="13"/>
          <p:cNvSpPr/>
          <p:nvPr/>
        </p:nvSpPr>
        <p:spPr>
          <a:xfrm flipH="false" flipV="false" rot="0">
            <a:off x="10810924" y="6717690"/>
            <a:ext cx="7340483" cy="3569310"/>
          </a:xfrm>
          <a:custGeom>
            <a:avLst/>
            <a:gdLst/>
            <a:ahLst/>
            <a:cxnLst/>
            <a:rect r="r" b="b" t="t" l="l"/>
            <a:pathLst>
              <a:path h="3569310" w="7340483">
                <a:moveTo>
                  <a:pt x="0" y="0"/>
                </a:moveTo>
                <a:lnTo>
                  <a:pt x="7340483" y="0"/>
                </a:lnTo>
                <a:lnTo>
                  <a:pt x="7340483" y="3569310"/>
                </a:lnTo>
                <a:lnTo>
                  <a:pt x="0" y="3569310"/>
                </a:lnTo>
                <a:lnTo>
                  <a:pt x="0" y="0"/>
                </a:lnTo>
                <a:close/>
              </a:path>
            </a:pathLst>
          </a:custGeom>
          <a:blipFill>
            <a:blip r:embed="rId7"/>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75604"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719650"/>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1028700" y="5339936"/>
            <a:ext cx="6572250" cy="191770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Key principles of inclusive school -home collaboration</a:t>
            </a:r>
          </a:p>
        </p:txBody>
      </p:sp>
      <p:sp>
        <p:nvSpPr>
          <p:cNvPr name="TextBox 10" id="10"/>
          <p:cNvSpPr txBox="true"/>
          <p:nvPr/>
        </p:nvSpPr>
        <p:spPr>
          <a:xfrm rot="0">
            <a:off x="1028700" y="1546707"/>
            <a:ext cx="5895323" cy="1425576"/>
          </a:xfrm>
          <a:prstGeom prst="rect">
            <a:avLst/>
          </a:prstGeom>
        </p:spPr>
        <p:txBody>
          <a:bodyPr anchor="t" rtlCol="false" tIns="0" lIns="0" bIns="0" rIns="0">
            <a:spAutoFit/>
          </a:bodyPr>
          <a:lstStyle/>
          <a:p>
            <a:pPr algn="l">
              <a:lnSpc>
                <a:spcPts val="5500"/>
              </a:lnSpc>
            </a:pPr>
            <a:r>
              <a:rPr lang="en-US" sz="5500">
                <a:solidFill>
                  <a:srgbClr val="8AB17D"/>
                </a:solidFill>
                <a:latin typeface="Arial Nova"/>
                <a:ea typeface="Arial Nova"/>
                <a:cs typeface="Arial Nova"/>
                <a:sym typeface="Arial Nova"/>
              </a:rPr>
              <a:t>MAKING COLLABORATION</a:t>
            </a:r>
          </a:p>
        </p:txBody>
      </p:sp>
      <p:sp>
        <p:nvSpPr>
          <p:cNvPr name="TextBox 11" id="11"/>
          <p:cNvSpPr txBox="true"/>
          <p:nvPr/>
        </p:nvSpPr>
        <p:spPr>
          <a:xfrm rot="0">
            <a:off x="1028700" y="3077058"/>
            <a:ext cx="5775146" cy="1363346"/>
          </a:xfrm>
          <a:prstGeom prst="rect">
            <a:avLst/>
          </a:prstGeom>
        </p:spPr>
        <p:txBody>
          <a:bodyPr anchor="t" rtlCol="false" tIns="0" lIns="0" bIns="0" rIns="0">
            <a:spAutoFit/>
          </a:bodyPr>
          <a:lstStyle/>
          <a:p>
            <a:pPr algn="l">
              <a:lnSpc>
                <a:spcPts val="5300"/>
              </a:lnSpc>
            </a:pPr>
            <a:r>
              <a:rPr lang="en-US" sz="5300">
                <a:solidFill>
                  <a:srgbClr val="1F4152"/>
                </a:solidFill>
                <a:latin typeface="Arial Nova"/>
                <a:ea typeface="Arial Nova"/>
                <a:cs typeface="Arial Nova"/>
                <a:sym typeface="Arial Nova"/>
              </a:rPr>
              <a:t>PRACTICAL AND INCLUSIVE</a:t>
            </a:r>
          </a:p>
        </p:txBody>
      </p:sp>
      <p:sp>
        <p:nvSpPr>
          <p:cNvPr name="Freeform 12" id="12"/>
          <p:cNvSpPr/>
          <p:nvPr/>
        </p:nvSpPr>
        <p:spPr>
          <a:xfrm flipH="false" flipV="false" rot="0">
            <a:off x="8666699" y="2132179"/>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666699" y="3974205"/>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8666699" y="5633820"/>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8666699" y="7326195"/>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468438" y="1695933"/>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Flexibility in communication: </a:t>
            </a:r>
            <a:r>
              <a:rPr lang="en-US" sz="3000">
                <a:solidFill>
                  <a:srgbClr val="1F4152"/>
                </a:solidFill>
                <a:latin typeface="Arial Nova"/>
                <a:ea typeface="Arial Nova"/>
                <a:cs typeface="Arial Nova"/>
                <a:sym typeface="Arial Nova"/>
              </a:rPr>
              <a:t>Provide multiple ways for guardians to engage, including digital and in-person options.</a:t>
            </a:r>
          </a:p>
        </p:txBody>
      </p:sp>
      <p:sp>
        <p:nvSpPr>
          <p:cNvPr name="TextBox 17" id="17"/>
          <p:cNvSpPr txBox="true"/>
          <p:nvPr/>
        </p:nvSpPr>
        <p:spPr>
          <a:xfrm rot="0">
            <a:off x="9468438" y="3567706"/>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Cultural awareness: </a:t>
            </a:r>
            <a:r>
              <a:rPr lang="en-US" sz="3000">
                <a:solidFill>
                  <a:srgbClr val="1F4152"/>
                </a:solidFill>
                <a:latin typeface="Arial Nova"/>
                <a:ea typeface="Arial Nova"/>
                <a:cs typeface="Arial Nova"/>
                <a:sym typeface="Arial Nova"/>
              </a:rPr>
              <a:t>Understand and respect families’ diverse backgrounds and communication styles.</a:t>
            </a:r>
          </a:p>
        </p:txBody>
      </p:sp>
      <p:sp>
        <p:nvSpPr>
          <p:cNvPr name="TextBox 18" id="18"/>
          <p:cNvSpPr txBox="true"/>
          <p:nvPr/>
        </p:nvSpPr>
        <p:spPr>
          <a:xfrm rot="0">
            <a:off x="9468438" y="5284470"/>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Student-centered meetings: </a:t>
            </a:r>
            <a:r>
              <a:rPr lang="en-US" sz="3000">
                <a:solidFill>
                  <a:srgbClr val="1F4152"/>
                </a:solidFill>
                <a:latin typeface="Arial Nova"/>
                <a:ea typeface="Arial Nova"/>
                <a:cs typeface="Arial Nova"/>
                <a:sym typeface="Arial Nova"/>
              </a:rPr>
              <a:t>When appropriate, involve students to enhance transparency and self-advocacy.</a:t>
            </a:r>
          </a:p>
        </p:txBody>
      </p:sp>
      <p:sp>
        <p:nvSpPr>
          <p:cNvPr name="TextBox 19" id="19"/>
          <p:cNvSpPr txBox="true"/>
          <p:nvPr/>
        </p:nvSpPr>
        <p:spPr>
          <a:xfrm rot="0">
            <a:off x="9449514" y="7160895"/>
            <a:ext cx="7809786"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Strength-based focus: </a:t>
            </a:r>
            <a:r>
              <a:rPr lang="en-US" sz="3000">
                <a:solidFill>
                  <a:srgbClr val="1F4152"/>
                </a:solidFill>
                <a:latin typeface="Arial Nova"/>
                <a:ea typeface="Arial Nova"/>
                <a:cs typeface="Arial Nova"/>
                <a:sym typeface="Arial Nova"/>
              </a:rPr>
              <a:t>Highlight what students do well and build on it together.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grpSp>
        <p:nvGrpSpPr>
          <p:cNvPr name="Group 2" id="2"/>
          <p:cNvGrpSpPr/>
          <p:nvPr/>
        </p:nvGrpSpPr>
        <p:grpSpPr>
          <a:xfrm rot="0">
            <a:off x="14951130" y="-796628"/>
            <a:ext cx="3866393" cy="386639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3232228"/>
            <a:ext cx="8994878" cy="248811"/>
            <a:chOff x="0" y="0"/>
            <a:chExt cx="11993171" cy="331748"/>
          </a:xfrm>
        </p:grpSpPr>
        <p:sp>
          <p:nvSpPr>
            <p:cNvPr name="Freeform 6" id="6"/>
            <p:cNvSpPr/>
            <p:nvPr/>
          </p:nvSpPr>
          <p:spPr>
            <a:xfrm flipH="false" flipV="false" rot="0">
              <a:off x="0" y="0"/>
              <a:ext cx="6652120" cy="331748"/>
            </a:xfrm>
            <a:custGeom>
              <a:avLst/>
              <a:gdLst/>
              <a:ahLst/>
              <a:cxnLst/>
              <a:rect r="r" b="b" t="t" l="l"/>
              <a:pathLst>
                <a:path h="331748" w="6652120">
                  <a:moveTo>
                    <a:pt x="0" y="0"/>
                  </a:moveTo>
                  <a:lnTo>
                    <a:pt x="6652120" y="0"/>
                  </a:lnTo>
                  <a:lnTo>
                    <a:pt x="6652120"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7" id="7"/>
            <p:cNvSpPr/>
            <p:nvPr/>
          </p:nvSpPr>
          <p:spPr>
            <a:xfrm flipH="false" flipV="false" rot="0">
              <a:off x="6829737" y="0"/>
              <a:ext cx="5163434" cy="331748"/>
            </a:xfrm>
            <a:custGeom>
              <a:avLst/>
              <a:gdLst/>
              <a:ahLst/>
              <a:cxnLst/>
              <a:rect r="r" b="b" t="t" l="l"/>
              <a:pathLst>
                <a:path h="331748" w="5163434">
                  <a:moveTo>
                    <a:pt x="0" y="0"/>
                  </a:moveTo>
                  <a:lnTo>
                    <a:pt x="5163434" y="0"/>
                  </a:lnTo>
                  <a:lnTo>
                    <a:pt x="5163434"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89536" b="0"/>
              </a:stretch>
            </a:blipFill>
          </p:spPr>
        </p:sp>
      </p:gr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grpSp>
        <p:nvGrpSpPr>
          <p:cNvPr name="Group 9" id="9"/>
          <p:cNvGrpSpPr/>
          <p:nvPr/>
        </p:nvGrpSpPr>
        <p:grpSpPr>
          <a:xfrm rot="0">
            <a:off x="802357" y="3902425"/>
            <a:ext cx="16683287" cy="838200"/>
            <a:chOff x="0" y="0"/>
            <a:chExt cx="22244382" cy="1117600"/>
          </a:xfrm>
        </p:grpSpPr>
        <p:sp>
          <p:nvSpPr>
            <p:cNvPr name="TextBox 10" id="10"/>
            <p:cNvSpPr txBox="true"/>
            <p:nvPr/>
          </p:nvSpPr>
          <p:spPr>
            <a:xfrm rot="0">
              <a:off x="1041958" y="47625"/>
              <a:ext cx="21202424" cy="1069975"/>
            </a:xfrm>
            <a:prstGeom prst="rect">
              <a:avLst/>
            </a:prstGeom>
          </p:spPr>
          <p:txBody>
            <a:bodyPr anchor="t" rtlCol="false" tIns="0" lIns="0" bIns="0" rIns="0">
              <a:spAutoFit/>
            </a:bodyPr>
            <a:lstStyle/>
            <a:p>
              <a:pPr algn="l">
                <a:lnSpc>
                  <a:spcPts val="3000"/>
                </a:lnSpc>
              </a:pPr>
              <a:r>
                <a:rPr lang="en-US" sz="3000">
                  <a:solidFill>
                    <a:srgbClr val="1F4152"/>
                  </a:solidFill>
                  <a:latin typeface="Arial Nova"/>
                  <a:ea typeface="Arial Nova"/>
                  <a:cs typeface="Arial Nova"/>
                  <a:sym typeface="Arial Nova"/>
                </a:rPr>
                <a:t>Whe</a:t>
              </a:r>
              <a:r>
                <a:rPr lang="en-US" sz="3000">
                  <a:solidFill>
                    <a:srgbClr val="1F4152"/>
                  </a:solidFill>
                  <a:latin typeface="Arial Nova"/>
                  <a:ea typeface="Arial Nova"/>
                  <a:cs typeface="Arial Nova"/>
                  <a:sym typeface="Arial Nova"/>
                </a:rPr>
                <a:t>n have you seen </a:t>
              </a:r>
              <a:r>
                <a:rPr lang="en-US" b="true" sz="3000">
                  <a:solidFill>
                    <a:srgbClr val="1F4152"/>
                  </a:solidFill>
                  <a:latin typeface="Arial Nova Bold"/>
                  <a:ea typeface="Arial Nova Bold"/>
                  <a:cs typeface="Arial Nova Bold"/>
                  <a:sym typeface="Arial Nova Bold"/>
                </a:rPr>
                <a:t>family involvement</a:t>
              </a:r>
              <a:r>
                <a:rPr lang="en-US" sz="3000">
                  <a:solidFill>
                    <a:srgbClr val="1F4152"/>
                  </a:solidFill>
                  <a:latin typeface="Arial Nova"/>
                  <a:ea typeface="Arial Nova"/>
                  <a:cs typeface="Arial Nova"/>
                  <a:sym typeface="Arial Nova"/>
                </a:rPr>
                <a:t> make the biggest difference for a student? What factors contributed?</a:t>
              </a:r>
            </a:p>
          </p:txBody>
        </p:sp>
        <p:sp>
          <p:nvSpPr>
            <p:cNvPr name="Freeform 11" id="11"/>
            <p:cNvSpPr/>
            <p:nvPr/>
          </p:nvSpPr>
          <p:spPr>
            <a:xfrm flipH="false" flipV="false" rot="0">
              <a:off x="0" y="193126"/>
              <a:ext cx="838758" cy="900680"/>
            </a:xfrm>
            <a:custGeom>
              <a:avLst/>
              <a:gdLst/>
              <a:ahLst/>
              <a:cxnLst/>
              <a:rect r="r" b="b" t="t" l="l"/>
              <a:pathLst>
                <a:path h="900680" w="838758">
                  <a:moveTo>
                    <a:pt x="0" y="0"/>
                  </a:moveTo>
                  <a:lnTo>
                    <a:pt x="838758" y="0"/>
                  </a:lnTo>
                  <a:lnTo>
                    <a:pt x="838758" y="900680"/>
                  </a:lnTo>
                  <a:lnTo>
                    <a:pt x="0" y="900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2" id="12"/>
          <p:cNvSpPr txBox="true"/>
          <p:nvPr/>
        </p:nvSpPr>
        <p:spPr>
          <a:xfrm rot="0">
            <a:off x="1583826" y="5246654"/>
            <a:ext cx="15901818" cy="409575"/>
          </a:xfrm>
          <a:prstGeom prst="rect">
            <a:avLst/>
          </a:prstGeom>
        </p:spPr>
        <p:txBody>
          <a:bodyPr anchor="t" rtlCol="false" tIns="0" lIns="0" bIns="0" rIns="0">
            <a:spAutoFit/>
          </a:bodyPr>
          <a:lstStyle/>
          <a:p>
            <a:pPr algn="l">
              <a:lnSpc>
                <a:spcPts val="3000"/>
              </a:lnSpc>
            </a:pPr>
            <a:r>
              <a:rPr lang="en-US" sz="3000">
                <a:solidFill>
                  <a:srgbClr val="1F4152"/>
                </a:solidFill>
                <a:latin typeface="Arial Nova"/>
                <a:ea typeface="Arial Nova"/>
                <a:cs typeface="Arial Nova"/>
                <a:sym typeface="Arial Nova"/>
              </a:rPr>
              <a:t>Do </a:t>
            </a:r>
            <a:r>
              <a:rPr lang="en-US" sz="3000">
                <a:solidFill>
                  <a:srgbClr val="1F4152"/>
                </a:solidFill>
                <a:latin typeface="Arial Nova"/>
                <a:ea typeface="Arial Nova"/>
                <a:cs typeface="Arial Nova"/>
                <a:sym typeface="Arial Nova"/>
              </a:rPr>
              <a:t>certain </a:t>
            </a:r>
            <a:r>
              <a:rPr lang="en-US" b="true" sz="3000">
                <a:solidFill>
                  <a:srgbClr val="1F4152"/>
                </a:solidFill>
                <a:latin typeface="Arial Nova Bold"/>
                <a:ea typeface="Arial Nova Bold"/>
                <a:cs typeface="Arial Nova Bold"/>
                <a:sym typeface="Arial Nova Bold"/>
              </a:rPr>
              <a:t>approaches </a:t>
            </a:r>
            <a:r>
              <a:rPr lang="en-US" sz="3000">
                <a:solidFill>
                  <a:srgbClr val="1F4152"/>
                </a:solidFill>
                <a:latin typeface="Arial Nova"/>
                <a:ea typeface="Arial Nova"/>
                <a:cs typeface="Arial Nova"/>
                <a:sym typeface="Arial Nova"/>
              </a:rPr>
              <a:t>work better with some families than others? Why might that be?</a:t>
            </a:r>
          </a:p>
        </p:txBody>
      </p:sp>
      <p:sp>
        <p:nvSpPr>
          <p:cNvPr name="Freeform 13" id="13"/>
          <p:cNvSpPr/>
          <p:nvPr/>
        </p:nvSpPr>
        <p:spPr>
          <a:xfrm flipH="false" flipV="false" rot="0">
            <a:off x="802357" y="5143500"/>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802357" y="6114285"/>
            <a:ext cx="16683287" cy="838200"/>
            <a:chOff x="0" y="0"/>
            <a:chExt cx="22244382" cy="1117600"/>
          </a:xfrm>
        </p:grpSpPr>
        <p:sp>
          <p:nvSpPr>
            <p:cNvPr name="TextBox 15" id="15"/>
            <p:cNvSpPr txBox="true"/>
            <p:nvPr/>
          </p:nvSpPr>
          <p:spPr>
            <a:xfrm rot="0">
              <a:off x="1041958" y="47625"/>
              <a:ext cx="21202424" cy="1069975"/>
            </a:xfrm>
            <a:prstGeom prst="rect">
              <a:avLst/>
            </a:prstGeom>
          </p:spPr>
          <p:txBody>
            <a:bodyPr anchor="t" rtlCol="false" tIns="0" lIns="0" bIns="0" rIns="0">
              <a:spAutoFit/>
            </a:bodyPr>
            <a:lstStyle/>
            <a:p>
              <a:pPr algn="l">
                <a:lnSpc>
                  <a:spcPts val="3000"/>
                </a:lnSpc>
              </a:pPr>
              <a:r>
                <a:rPr lang="en-US" sz="3000">
                  <a:solidFill>
                    <a:srgbClr val="1F4152"/>
                  </a:solidFill>
                  <a:latin typeface="Arial Nova"/>
                  <a:ea typeface="Arial Nova"/>
                  <a:cs typeface="Arial Nova"/>
                  <a:sym typeface="Arial Nova"/>
                </a:rPr>
                <a:t>Which collaboration stra</a:t>
              </a:r>
              <a:r>
                <a:rPr lang="en-US" sz="3000">
                  <a:solidFill>
                    <a:srgbClr val="1F4152"/>
                  </a:solidFill>
                  <a:latin typeface="Arial Nova"/>
                  <a:ea typeface="Arial Nova"/>
                  <a:cs typeface="Arial Nova"/>
                  <a:sym typeface="Arial Nova"/>
                </a:rPr>
                <a:t>tegy has had the </a:t>
              </a:r>
              <a:r>
                <a:rPr lang="en-US" b="true" sz="3000">
                  <a:solidFill>
                    <a:srgbClr val="1F4152"/>
                  </a:solidFill>
                  <a:latin typeface="Arial Nova Bold"/>
                  <a:ea typeface="Arial Nova Bold"/>
                  <a:cs typeface="Arial Nova Bold"/>
                  <a:sym typeface="Arial Nova Bold"/>
                </a:rPr>
                <a:t>strongest impact on student engagement</a:t>
              </a:r>
              <a:r>
                <a:rPr lang="en-US" sz="3000">
                  <a:solidFill>
                    <a:srgbClr val="1F4152"/>
                  </a:solidFill>
                  <a:latin typeface="Arial Nova"/>
                  <a:ea typeface="Arial Nova"/>
                  <a:cs typeface="Arial Nova"/>
                  <a:sym typeface="Arial Nova"/>
                </a:rPr>
                <a:t> in your class, and why?</a:t>
              </a:r>
            </a:p>
          </p:txBody>
        </p:sp>
        <p:sp>
          <p:nvSpPr>
            <p:cNvPr name="Freeform 16" id="16"/>
            <p:cNvSpPr/>
            <p:nvPr/>
          </p:nvSpPr>
          <p:spPr>
            <a:xfrm flipH="false" flipV="false" rot="0">
              <a:off x="0" y="193126"/>
              <a:ext cx="838758" cy="900680"/>
            </a:xfrm>
            <a:custGeom>
              <a:avLst/>
              <a:gdLst/>
              <a:ahLst/>
              <a:cxnLst/>
              <a:rect r="r" b="b" t="t" l="l"/>
              <a:pathLst>
                <a:path h="900680" w="838758">
                  <a:moveTo>
                    <a:pt x="0" y="0"/>
                  </a:moveTo>
                  <a:lnTo>
                    <a:pt x="838758" y="0"/>
                  </a:lnTo>
                  <a:lnTo>
                    <a:pt x="838758" y="900680"/>
                  </a:lnTo>
                  <a:lnTo>
                    <a:pt x="0" y="900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7" id="17"/>
          <p:cNvGrpSpPr/>
          <p:nvPr/>
        </p:nvGrpSpPr>
        <p:grpSpPr>
          <a:xfrm rot="0">
            <a:off x="802357" y="7313579"/>
            <a:ext cx="16683287" cy="838200"/>
            <a:chOff x="0" y="0"/>
            <a:chExt cx="22244382" cy="1117600"/>
          </a:xfrm>
        </p:grpSpPr>
        <p:sp>
          <p:nvSpPr>
            <p:cNvPr name="TextBox 18" id="18"/>
            <p:cNvSpPr txBox="true"/>
            <p:nvPr/>
          </p:nvSpPr>
          <p:spPr>
            <a:xfrm rot="0">
              <a:off x="1041958" y="47625"/>
              <a:ext cx="21202424" cy="1069975"/>
            </a:xfrm>
            <a:prstGeom prst="rect">
              <a:avLst/>
            </a:prstGeom>
          </p:spPr>
          <p:txBody>
            <a:bodyPr anchor="t" rtlCol="false" tIns="0" lIns="0" bIns="0" rIns="0">
              <a:spAutoFit/>
            </a:bodyPr>
            <a:lstStyle/>
            <a:p>
              <a:pPr algn="l">
                <a:lnSpc>
                  <a:spcPts val="3000"/>
                </a:lnSpc>
              </a:pPr>
              <a:r>
                <a:rPr lang="en-US" sz="3000">
                  <a:solidFill>
                    <a:srgbClr val="1F4152"/>
                  </a:solidFill>
                  <a:latin typeface="Arial Nova"/>
                  <a:ea typeface="Arial Nova"/>
                  <a:cs typeface="Arial Nova"/>
                  <a:sym typeface="Arial Nova"/>
                </a:rPr>
                <a:t>Write </a:t>
              </a:r>
              <a:r>
                <a:rPr lang="en-US" sz="3000" b="true">
                  <a:solidFill>
                    <a:srgbClr val="1F4152"/>
                  </a:solidFill>
                  <a:latin typeface="Arial Nova Bold"/>
                  <a:ea typeface="Arial Nova Bold"/>
                  <a:cs typeface="Arial Nova Bold"/>
                  <a:sym typeface="Arial Nova Bold"/>
                </a:rPr>
                <a:t>3 strategies</a:t>
              </a:r>
              <a:r>
                <a:rPr lang="en-US" sz="3000">
                  <a:solidFill>
                    <a:srgbClr val="1F4152"/>
                  </a:solidFill>
                  <a:latin typeface="Arial Nova"/>
                  <a:ea typeface="Arial Nova"/>
                  <a:cs typeface="Arial Nova"/>
                  <a:sym typeface="Arial Nova"/>
                </a:rPr>
                <a:t> you will use to str</a:t>
              </a:r>
              <a:r>
                <a:rPr lang="en-US" sz="3000">
                  <a:solidFill>
                    <a:srgbClr val="1F4152"/>
                  </a:solidFill>
                  <a:latin typeface="Arial Nova"/>
                  <a:ea typeface="Arial Nova"/>
                  <a:cs typeface="Arial Nova"/>
                  <a:sym typeface="Arial Nova"/>
                </a:rPr>
                <a:t>engthen school–home collaboration — try to include one each for early engagement, inclusivity, and ongoing communication.</a:t>
              </a:r>
            </a:p>
          </p:txBody>
        </p:sp>
        <p:sp>
          <p:nvSpPr>
            <p:cNvPr name="Freeform 19" id="19"/>
            <p:cNvSpPr/>
            <p:nvPr/>
          </p:nvSpPr>
          <p:spPr>
            <a:xfrm flipH="false" flipV="false" rot="0">
              <a:off x="0" y="193126"/>
              <a:ext cx="838758" cy="900680"/>
            </a:xfrm>
            <a:custGeom>
              <a:avLst/>
              <a:gdLst/>
              <a:ahLst/>
              <a:cxnLst/>
              <a:rect r="r" b="b" t="t" l="l"/>
              <a:pathLst>
                <a:path h="900680" w="838758">
                  <a:moveTo>
                    <a:pt x="0" y="0"/>
                  </a:moveTo>
                  <a:lnTo>
                    <a:pt x="838758" y="0"/>
                  </a:lnTo>
                  <a:lnTo>
                    <a:pt x="838758" y="900680"/>
                  </a:lnTo>
                  <a:lnTo>
                    <a:pt x="0" y="900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0" id="20"/>
          <p:cNvSpPr/>
          <p:nvPr/>
        </p:nvSpPr>
        <p:spPr>
          <a:xfrm flipH="false" flipV="false" rot="0">
            <a:off x="14818651" y="550166"/>
            <a:ext cx="3469349" cy="3352259"/>
          </a:xfrm>
          <a:custGeom>
            <a:avLst/>
            <a:gdLst/>
            <a:ahLst/>
            <a:cxnLst/>
            <a:rect r="r" b="b" t="t" l="l"/>
            <a:pathLst>
              <a:path h="3352259" w="3469349">
                <a:moveTo>
                  <a:pt x="0" y="0"/>
                </a:moveTo>
                <a:lnTo>
                  <a:pt x="3469349" y="0"/>
                </a:lnTo>
                <a:lnTo>
                  <a:pt x="3469349" y="3352259"/>
                </a:lnTo>
                <a:lnTo>
                  <a:pt x="0" y="3352259"/>
                </a:lnTo>
                <a:lnTo>
                  <a:pt x="0" y="0"/>
                </a:lnTo>
                <a:close/>
              </a:path>
            </a:pathLst>
          </a:custGeom>
          <a:blipFill>
            <a:blip r:embed="rId7"/>
            <a:stretch>
              <a:fillRect l="0" t="0" r="0" b="0"/>
            </a:stretch>
          </a:blipFill>
        </p:spPr>
      </p:sp>
      <p:sp>
        <p:nvSpPr>
          <p:cNvPr name="TextBox 21" id="21"/>
          <p:cNvSpPr txBox="true"/>
          <p:nvPr/>
        </p:nvSpPr>
        <p:spPr>
          <a:xfrm rot="0">
            <a:off x="1028700" y="1095375"/>
            <a:ext cx="13697828" cy="1885315"/>
          </a:xfrm>
          <a:prstGeom prst="rect">
            <a:avLst/>
          </a:prstGeom>
        </p:spPr>
        <p:txBody>
          <a:bodyPr anchor="t" rtlCol="false" tIns="0" lIns="0" bIns="0" rIns="0">
            <a:spAutoFit/>
          </a:bodyPr>
          <a:lstStyle/>
          <a:p>
            <a:pPr algn="l">
              <a:lnSpc>
                <a:spcPts val="7369"/>
              </a:lnSpc>
            </a:pPr>
            <a:r>
              <a:rPr lang="en-US" sz="6699">
                <a:solidFill>
                  <a:srgbClr val="1F4152"/>
                </a:solidFill>
                <a:latin typeface="Arial Nova"/>
                <a:ea typeface="Arial Nova"/>
                <a:cs typeface="Arial Nova"/>
                <a:sym typeface="Arial Nova"/>
              </a:rPr>
              <a:t>Formulate your plan for stronger school-home collaboration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grpSp>
        <p:nvGrpSpPr>
          <p:cNvPr name="Group 2" id="2"/>
          <p:cNvGrpSpPr/>
          <p:nvPr/>
        </p:nvGrpSpPr>
        <p:grpSpPr>
          <a:xfrm rot="0">
            <a:off x="1829111" y="6986866"/>
            <a:ext cx="4922568" cy="492256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117614" y="4641919"/>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2">
              <a:extLst>
                <a:ext uri="{96DAC541-7B7A-43D3-8B79-37D633B846F1}">
                  <asvg:svgBlip xmlns:asvg="http://schemas.microsoft.com/office/drawing/2016/SVG/main" r:embed="rId3"/>
                </a:ext>
              </a:extLst>
            </a:blip>
            <a:stretch>
              <a:fillRect l="0" t="0" r="-45831" b="0"/>
            </a:stretch>
          </a:blipFill>
        </p:spPr>
      </p:sp>
      <p:grpSp>
        <p:nvGrpSpPr>
          <p:cNvPr name="Group 6" id="6"/>
          <p:cNvGrpSpPr/>
          <p:nvPr/>
        </p:nvGrpSpPr>
        <p:grpSpPr>
          <a:xfrm rot="0">
            <a:off x="8543692" y="3274161"/>
            <a:ext cx="8045475" cy="908717"/>
            <a:chOff x="0" y="0"/>
            <a:chExt cx="10727300" cy="1211623"/>
          </a:xfrm>
        </p:grpSpPr>
        <p:grpSp>
          <p:nvGrpSpPr>
            <p:cNvPr name="Group 7" id="7"/>
            <p:cNvGrpSpPr/>
            <p:nvPr/>
          </p:nvGrpSpPr>
          <p:grpSpPr>
            <a:xfrm rot="0">
              <a:off x="0" y="0"/>
              <a:ext cx="10727300" cy="1211623"/>
              <a:chOff x="0" y="0"/>
              <a:chExt cx="2692069" cy="304063"/>
            </a:xfrm>
          </p:grpSpPr>
          <p:sp>
            <p:nvSpPr>
              <p:cNvPr name="Freeform 8" id="8"/>
              <p:cNvSpPr/>
              <p:nvPr/>
            </p:nvSpPr>
            <p:spPr>
              <a:xfrm flipH="false" flipV="false" rot="0">
                <a:off x="0" y="0"/>
                <a:ext cx="2692069" cy="304063"/>
              </a:xfrm>
              <a:custGeom>
                <a:avLst/>
                <a:gdLst/>
                <a:ahLst/>
                <a:cxnLst/>
                <a:rect r="r" b="b" t="t" l="l"/>
                <a:pathLst>
                  <a:path h="304063" w="2692069">
                    <a:moveTo>
                      <a:pt x="14434" y="0"/>
                    </a:moveTo>
                    <a:lnTo>
                      <a:pt x="2677635" y="0"/>
                    </a:lnTo>
                    <a:cubicBezTo>
                      <a:pt x="2681463" y="0"/>
                      <a:pt x="2685135" y="1521"/>
                      <a:pt x="2687842" y="4228"/>
                    </a:cubicBezTo>
                    <a:cubicBezTo>
                      <a:pt x="2690549" y="6935"/>
                      <a:pt x="2692069" y="10606"/>
                      <a:pt x="2692069" y="14434"/>
                    </a:cubicBezTo>
                    <a:lnTo>
                      <a:pt x="2692069" y="289629"/>
                    </a:lnTo>
                    <a:cubicBezTo>
                      <a:pt x="2692069" y="297600"/>
                      <a:pt x="2685607" y="304063"/>
                      <a:pt x="2677635" y="304063"/>
                    </a:cubicBezTo>
                    <a:lnTo>
                      <a:pt x="14434" y="304063"/>
                    </a:lnTo>
                    <a:cubicBezTo>
                      <a:pt x="6462" y="304063"/>
                      <a:pt x="0" y="297600"/>
                      <a:pt x="0" y="289629"/>
                    </a:cubicBezTo>
                    <a:lnTo>
                      <a:pt x="0" y="14434"/>
                    </a:lnTo>
                    <a:cubicBezTo>
                      <a:pt x="0" y="6462"/>
                      <a:pt x="6462" y="0"/>
                      <a:pt x="14434" y="0"/>
                    </a:cubicBezTo>
                    <a:close/>
                  </a:path>
                </a:pathLst>
              </a:custGeom>
              <a:solidFill>
                <a:srgbClr val="F4FAFF"/>
              </a:solidFill>
            </p:spPr>
          </p:sp>
          <p:sp>
            <p:nvSpPr>
              <p:cNvPr name="TextBox 9" id="9"/>
              <p:cNvSpPr txBox="true"/>
              <p:nvPr/>
            </p:nvSpPr>
            <p:spPr>
              <a:xfrm>
                <a:off x="0" y="-38100"/>
                <a:ext cx="2692069" cy="342163"/>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576082" y="319426"/>
              <a:ext cx="9404220" cy="5251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Defend your current system</a:t>
              </a:r>
            </a:p>
          </p:txBody>
        </p:sp>
      </p:grpSp>
      <p:grpSp>
        <p:nvGrpSpPr>
          <p:cNvPr name="Group 11" id="11"/>
          <p:cNvGrpSpPr/>
          <p:nvPr/>
        </p:nvGrpSpPr>
        <p:grpSpPr>
          <a:xfrm rot="0">
            <a:off x="8538189" y="4573403"/>
            <a:ext cx="8045914" cy="1327817"/>
            <a:chOff x="0" y="0"/>
            <a:chExt cx="10727885" cy="1770423"/>
          </a:xfrm>
        </p:grpSpPr>
        <p:grpSp>
          <p:nvGrpSpPr>
            <p:cNvPr name="Group 12" id="12"/>
            <p:cNvGrpSpPr/>
            <p:nvPr/>
          </p:nvGrpSpPr>
          <p:grpSpPr>
            <a:xfrm rot="0">
              <a:off x="0" y="0"/>
              <a:ext cx="10727885" cy="1770423"/>
              <a:chOff x="0" y="0"/>
              <a:chExt cx="2692216" cy="444296"/>
            </a:xfrm>
          </p:grpSpPr>
          <p:sp>
            <p:nvSpPr>
              <p:cNvPr name="Freeform 13" id="13"/>
              <p:cNvSpPr/>
              <p:nvPr/>
            </p:nvSpPr>
            <p:spPr>
              <a:xfrm flipH="false" flipV="false" rot="0">
                <a:off x="0" y="0"/>
                <a:ext cx="2692216" cy="444296"/>
              </a:xfrm>
              <a:custGeom>
                <a:avLst/>
                <a:gdLst/>
                <a:ahLst/>
                <a:cxnLst/>
                <a:rect r="r" b="b" t="t" l="l"/>
                <a:pathLst>
                  <a:path h="444296" w="2692216">
                    <a:moveTo>
                      <a:pt x="14433" y="0"/>
                    </a:moveTo>
                    <a:lnTo>
                      <a:pt x="2677783" y="0"/>
                    </a:lnTo>
                    <a:cubicBezTo>
                      <a:pt x="2681611" y="0"/>
                      <a:pt x="2685282" y="1521"/>
                      <a:pt x="2687989" y="4227"/>
                    </a:cubicBezTo>
                    <a:cubicBezTo>
                      <a:pt x="2690695" y="6934"/>
                      <a:pt x="2692216" y="10605"/>
                      <a:pt x="2692216" y="14433"/>
                    </a:cubicBezTo>
                    <a:lnTo>
                      <a:pt x="2692216" y="429863"/>
                    </a:lnTo>
                    <a:cubicBezTo>
                      <a:pt x="2692216" y="433691"/>
                      <a:pt x="2690695" y="437362"/>
                      <a:pt x="2687989" y="440069"/>
                    </a:cubicBezTo>
                    <a:cubicBezTo>
                      <a:pt x="2685282" y="442776"/>
                      <a:pt x="2681611" y="444296"/>
                      <a:pt x="2677783" y="444296"/>
                    </a:cubicBezTo>
                    <a:lnTo>
                      <a:pt x="14433" y="444296"/>
                    </a:lnTo>
                    <a:cubicBezTo>
                      <a:pt x="10605" y="444296"/>
                      <a:pt x="6934" y="442776"/>
                      <a:pt x="4227" y="440069"/>
                    </a:cubicBezTo>
                    <a:cubicBezTo>
                      <a:pt x="1521" y="437362"/>
                      <a:pt x="0" y="433691"/>
                      <a:pt x="0" y="429863"/>
                    </a:cubicBezTo>
                    <a:lnTo>
                      <a:pt x="0" y="14433"/>
                    </a:lnTo>
                    <a:cubicBezTo>
                      <a:pt x="0" y="10605"/>
                      <a:pt x="1521" y="6934"/>
                      <a:pt x="4227" y="4227"/>
                    </a:cubicBezTo>
                    <a:cubicBezTo>
                      <a:pt x="6934" y="1521"/>
                      <a:pt x="10605" y="0"/>
                      <a:pt x="14433" y="0"/>
                    </a:cubicBezTo>
                    <a:close/>
                  </a:path>
                </a:pathLst>
              </a:custGeom>
              <a:solidFill>
                <a:srgbClr val="F4FAFF"/>
              </a:solidFill>
            </p:spPr>
          </p:sp>
          <p:sp>
            <p:nvSpPr>
              <p:cNvPr name="TextBox 14" id="14"/>
              <p:cNvSpPr txBox="true"/>
              <p:nvPr/>
            </p:nvSpPr>
            <p:spPr>
              <a:xfrm>
                <a:off x="0" y="-38100"/>
                <a:ext cx="2692216" cy="482396"/>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576767" y="319426"/>
              <a:ext cx="10001607" cy="10839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Ask how they prefer to receive updates and adjust accordingly </a:t>
              </a:r>
            </a:p>
          </p:txBody>
        </p:sp>
      </p:grpSp>
      <p:grpSp>
        <p:nvGrpSpPr>
          <p:cNvPr name="Group 16" id="16"/>
          <p:cNvGrpSpPr/>
          <p:nvPr/>
        </p:nvGrpSpPr>
        <p:grpSpPr>
          <a:xfrm rot="0">
            <a:off x="8538628" y="6291745"/>
            <a:ext cx="8045475" cy="908717"/>
            <a:chOff x="0" y="0"/>
            <a:chExt cx="10727300" cy="1211623"/>
          </a:xfrm>
        </p:grpSpPr>
        <p:grpSp>
          <p:nvGrpSpPr>
            <p:cNvPr name="Group 17" id="17"/>
            <p:cNvGrpSpPr/>
            <p:nvPr/>
          </p:nvGrpSpPr>
          <p:grpSpPr>
            <a:xfrm rot="0">
              <a:off x="0" y="0"/>
              <a:ext cx="10727300" cy="1211623"/>
              <a:chOff x="0" y="0"/>
              <a:chExt cx="2692069" cy="304063"/>
            </a:xfrm>
          </p:grpSpPr>
          <p:sp>
            <p:nvSpPr>
              <p:cNvPr name="Freeform 18" id="18"/>
              <p:cNvSpPr/>
              <p:nvPr/>
            </p:nvSpPr>
            <p:spPr>
              <a:xfrm flipH="false" flipV="false" rot="0">
                <a:off x="0" y="0"/>
                <a:ext cx="2692069" cy="304063"/>
              </a:xfrm>
              <a:custGeom>
                <a:avLst/>
                <a:gdLst/>
                <a:ahLst/>
                <a:cxnLst/>
                <a:rect r="r" b="b" t="t" l="l"/>
                <a:pathLst>
                  <a:path h="304063" w="2692069">
                    <a:moveTo>
                      <a:pt x="14434" y="0"/>
                    </a:moveTo>
                    <a:lnTo>
                      <a:pt x="2677635" y="0"/>
                    </a:lnTo>
                    <a:cubicBezTo>
                      <a:pt x="2681463" y="0"/>
                      <a:pt x="2685135" y="1521"/>
                      <a:pt x="2687842" y="4228"/>
                    </a:cubicBezTo>
                    <a:cubicBezTo>
                      <a:pt x="2690549" y="6935"/>
                      <a:pt x="2692069" y="10606"/>
                      <a:pt x="2692069" y="14434"/>
                    </a:cubicBezTo>
                    <a:lnTo>
                      <a:pt x="2692069" y="289629"/>
                    </a:lnTo>
                    <a:cubicBezTo>
                      <a:pt x="2692069" y="297600"/>
                      <a:pt x="2685607" y="304063"/>
                      <a:pt x="2677635" y="304063"/>
                    </a:cubicBezTo>
                    <a:lnTo>
                      <a:pt x="14434" y="304063"/>
                    </a:lnTo>
                    <a:cubicBezTo>
                      <a:pt x="6462" y="304063"/>
                      <a:pt x="0" y="297600"/>
                      <a:pt x="0" y="289629"/>
                    </a:cubicBezTo>
                    <a:lnTo>
                      <a:pt x="0" y="14434"/>
                    </a:lnTo>
                    <a:cubicBezTo>
                      <a:pt x="0" y="6462"/>
                      <a:pt x="6462" y="0"/>
                      <a:pt x="14434" y="0"/>
                    </a:cubicBezTo>
                    <a:close/>
                  </a:path>
                </a:pathLst>
              </a:custGeom>
              <a:solidFill>
                <a:srgbClr val="F4FAFF"/>
              </a:solidFill>
            </p:spPr>
          </p:sp>
          <p:sp>
            <p:nvSpPr>
              <p:cNvPr name="TextBox 19" id="19"/>
              <p:cNvSpPr txBox="true"/>
              <p:nvPr/>
            </p:nvSpPr>
            <p:spPr>
              <a:xfrm>
                <a:off x="0" y="-38100"/>
                <a:ext cx="2692069" cy="342163"/>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576046" y="312331"/>
              <a:ext cx="9400188" cy="5251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Schedule fewer meetings</a:t>
              </a:r>
            </a:p>
          </p:txBody>
        </p:sp>
      </p:grpSp>
      <p:sp>
        <p:nvSpPr>
          <p:cNvPr name="Freeform 21" id="21"/>
          <p:cNvSpPr/>
          <p:nvPr/>
        </p:nvSpPr>
        <p:spPr>
          <a:xfrm flipH="false" flipV="false" rot="0">
            <a:off x="3088722" y="5743504"/>
            <a:ext cx="2756916" cy="4114800"/>
          </a:xfrm>
          <a:custGeom>
            <a:avLst/>
            <a:gdLst/>
            <a:ahLst/>
            <a:cxnLst/>
            <a:rect r="r" b="b" t="t" l="l"/>
            <a:pathLst>
              <a:path h="4114800" w="2756916">
                <a:moveTo>
                  <a:pt x="0" y="0"/>
                </a:moveTo>
                <a:lnTo>
                  <a:pt x="2756916" y="0"/>
                </a:lnTo>
                <a:lnTo>
                  <a:pt x="2756916" y="4114800"/>
                </a:lnTo>
                <a:lnTo>
                  <a:pt x="0" y="4114800"/>
                </a:lnTo>
                <a:lnTo>
                  <a:pt x="0" y="0"/>
                </a:lnTo>
                <a:close/>
              </a:path>
            </a:pathLst>
          </a:custGeom>
          <a:blipFill>
            <a:blip r:embed="rId4"/>
            <a:stretch>
              <a:fillRect l="0" t="0" r="0" b="0"/>
            </a:stretch>
          </a:blipFill>
        </p:spPr>
      </p:sp>
      <p:grpSp>
        <p:nvGrpSpPr>
          <p:cNvPr name="Group 22" id="22"/>
          <p:cNvGrpSpPr/>
          <p:nvPr/>
        </p:nvGrpSpPr>
        <p:grpSpPr>
          <a:xfrm rot="0">
            <a:off x="8543692" y="1719009"/>
            <a:ext cx="8040410" cy="1161848"/>
            <a:chOff x="0" y="0"/>
            <a:chExt cx="10720547" cy="1549130"/>
          </a:xfrm>
        </p:grpSpPr>
        <p:grpSp>
          <p:nvGrpSpPr>
            <p:cNvPr name="Group 23" id="23"/>
            <p:cNvGrpSpPr/>
            <p:nvPr/>
          </p:nvGrpSpPr>
          <p:grpSpPr>
            <a:xfrm rot="0">
              <a:off x="0" y="0"/>
              <a:ext cx="10720547" cy="1549130"/>
              <a:chOff x="0" y="0"/>
              <a:chExt cx="2690375" cy="388762"/>
            </a:xfrm>
          </p:grpSpPr>
          <p:sp>
            <p:nvSpPr>
              <p:cNvPr name="Freeform 24" id="24"/>
              <p:cNvSpPr/>
              <p:nvPr/>
            </p:nvSpPr>
            <p:spPr>
              <a:xfrm flipH="false" flipV="false" rot="0">
                <a:off x="0" y="0"/>
                <a:ext cx="2690375" cy="388762"/>
              </a:xfrm>
              <a:custGeom>
                <a:avLst/>
                <a:gdLst/>
                <a:ahLst/>
                <a:cxnLst/>
                <a:rect r="r" b="b" t="t" l="l"/>
                <a:pathLst>
                  <a:path h="388762" w="2690375">
                    <a:moveTo>
                      <a:pt x="14443" y="0"/>
                    </a:moveTo>
                    <a:lnTo>
                      <a:pt x="2675931" y="0"/>
                    </a:lnTo>
                    <a:cubicBezTo>
                      <a:pt x="2679762" y="0"/>
                      <a:pt x="2683436" y="1522"/>
                      <a:pt x="2686144" y="4230"/>
                    </a:cubicBezTo>
                    <a:cubicBezTo>
                      <a:pt x="2688853" y="6939"/>
                      <a:pt x="2690375" y="10613"/>
                      <a:pt x="2690375" y="14443"/>
                    </a:cubicBezTo>
                    <a:lnTo>
                      <a:pt x="2690375" y="374319"/>
                    </a:lnTo>
                    <a:cubicBezTo>
                      <a:pt x="2690375" y="382295"/>
                      <a:pt x="2683908" y="388762"/>
                      <a:pt x="2675931" y="388762"/>
                    </a:cubicBezTo>
                    <a:lnTo>
                      <a:pt x="14443" y="388762"/>
                    </a:lnTo>
                    <a:cubicBezTo>
                      <a:pt x="10613" y="388762"/>
                      <a:pt x="6939" y="387240"/>
                      <a:pt x="4230" y="384532"/>
                    </a:cubicBezTo>
                    <a:cubicBezTo>
                      <a:pt x="1522" y="381823"/>
                      <a:pt x="0" y="378149"/>
                      <a:pt x="0" y="374319"/>
                    </a:cubicBezTo>
                    <a:lnTo>
                      <a:pt x="0" y="14443"/>
                    </a:lnTo>
                    <a:cubicBezTo>
                      <a:pt x="0" y="10613"/>
                      <a:pt x="1522" y="6939"/>
                      <a:pt x="4230" y="4230"/>
                    </a:cubicBezTo>
                    <a:cubicBezTo>
                      <a:pt x="6939" y="1522"/>
                      <a:pt x="10613" y="0"/>
                      <a:pt x="14443" y="0"/>
                    </a:cubicBezTo>
                    <a:close/>
                  </a:path>
                </a:pathLst>
              </a:custGeom>
              <a:solidFill>
                <a:srgbClr val="FFDD70"/>
              </a:solidFill>
            </p:spPr>
          </p:sp>
          <p:sp>
            <p:nvSpPr>
              <p:cNvPr name="TextBox 25" id="25"/>
              <p:cNvSpPr txBox="true"/>
              <p:nvPr/>
            </p:nvSpPr>
            <p:spPr>
              <a:xfrm>
                <a:off x="0" y="-38100"/>
                <a:ext cx="2690375" cy="426862"/>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431431" y="308474"/>
              <a:ext cx="9849760" cy="970282"/>
            </a:xfrm>
            <a:prstGeom prst="rect">
              <a:avLst/>
            </a:prstGeom>
          </p:spPr>
          <p:txBody>
            <a:bodyPr anchor="t" rtlCol="false" tIns="0" lIns="0" bIns="0" rIns="0">
              <a:spAutoFit/>
            </a:bodyPr>
            <a:lstStyle/>
            <a:p>
              <a:pPr algn="l">
                <a:lnSpc>
                  <a:spcPts val="2835"/>
                </a:lnSpc>
              </a:pPr>
              <a:r>
                <a:rPr lang="en-US" sz="2700">
                  <a:solidFill>
                    <a:srgbClr val="1F4152"/>
                  </a:solidFill>
                  <a:latin typeface="Arial Nova"/>
                  <a:ea typeface="Arial Nova"/>
                  <a:cs typeface="Arial Nova"/>
                  <a:sym typeface="Arial Nova"/>
                </a:rPr>
                <a:t>A guardian shows frustration at a lack of updates. What do you do?</a:t>
              </a:r>
            </a:p>
          </p:txBody>
        </p:sp>
      </p:grpSp>
      <p:sp>
        <p:nvSpPr>
          <p:cNvPr name="Freeform 27" id="27"/>
          <p:cNvSpPr/>
          <p:nvPr/>
        </p:nvSpPr>
        <p:spPr>
          <a:xfrm flipH="false" flipV="false" rot="0">
            <a:off x="115837" y="9128721"/>
            <a:ext cx="1825727" cy="1068857"/>
          </a:xfrm>
          <a:custGeom>
            <a:avLst/>
            <a:gdLst/>
            <a:ahLst/>
            <a:cxnLst/>
            <a:rect r="r" b="b" t="t" l="l"/>
            <a:pathLst>
              <a:path h="1068857" w="1825727">
                <a:moveTo>
                  <a:pt x="0" y="0"/>
                </a:moveTo>
                <a:lnTo>
                  <a:pt x="1825726" y="0"/>
                </a:lnTo>
                <a:lnTo>
                  <a:pt x="1825726" y="1068856"/>
                </a:lnTo>
                <a:lnTo>
                  <a:pt x="0" y="1068856"/>
                </a:lnTo>
                <a:lnTo>
                  <a:pt x="0" y="0"/>
                </a:lnTo>
                <a:close/>
              </a:path>
            </a:pathLst>
          </a:custGeom>
          <a:blipFill>
            <a:blip r:embed="rId5"/>
            <a:stretch>
              <a:fillRect l="0" t="-37623" r="0" b="-33187"/>
            </a:stretch>
          </a:blipFill>
        </p:spPr>
      </p:sp>
      <p:sp>
        <p:nvSpPr>
          <p:cNvPr name="Freeform 28" id="28"/>
          <p:cNvSpPr/>
          <p:nvPr/>
        </p:nvSpPr>
        <p:spPr>
          <a:xfrm flipH="false" flipV="false" rot="0">
            <a:off x="1120823" y="3026188"/>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6">
              <a:extLst>
                <a:ext uri="{96DAC541-7B7A-43D3-8B79-37D633B846F1}">
                  <asvg:svgBlip xmlns:asvg="http://schemas.microsoft.com/office/drawing/2016/SVG/main" r:embed="rId7"/>
                </a:ext>
              </a:extLst>
            </a:blip>
            <a:stretch>
              <a:fillRect l="0" t="0" r="-45831" b="0"/>
            </a:stretch>
          </a:blipFill>
        </p:spPr>
      </p:sp>
      <p:sp>
        <p:nvSpPr>
          <p:cNvPr name="TextBox 29" id="29"/>
          <p:cNvSpPr txBox="true"/>
          <p:nvPr/>
        </p:nvSpPr>
        <p:spPr>
          <a:xfrm rot="0">
            <a:off x="1028700" y="1830863"/>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7204144" y="591704"/>
            <a:ext cx="10055156" cy="2559751"/>
            <a:chOff x="0" y="0"/>
            <a:chExt cx="13406875" cy="3413001"/>
          </a:xfrm>
        </p:grpSpPr>
        <p:grpSp>
          <p:nvGrpSpPr>
            <p:cNvPr name="Group 3" id="3"/>
            <p:cNvGrpSpPr/>
            <p:nvPr/>
          </p:nvGrpSpPr>
          <p:grpSpPr>
            <a:xfrm rot="0">
              <a:off x="0" y="0"/>
              <a:ext cx="13406875" cy="3413001"/>
              <a:chOff x="0" y="0"/>
              <a:chExt cx="3364522" cy="856509"/>
            </a:xfrm>
          </p:grpSpPr>
          <p:sp>
            <p:nvSpPr>
              <p:cNvPr name="Freeform 4" id="4"/>
              <p:cNvSpPr/>
              <p:nvPr/>
            </p:nvSpPr>
            <p:spPr>
              <a:xfrm flipH="false" flipV="false" rot="0">
                <a:off x="0" y="0"/>
                <a:ext cx="3364522" cy="856509"/>
              </a:xfrm>
              <a:custGeom>
                <a:avLst/>
                <a:gdLst/>
                <a:ahLst/>
                <a:cxnLst/>
                <a:rect r="r" b="b" t="t" l="l"/>
                <a:pathLst>
                  <a:path h="856509" w="3364522">
                    <a:moveTo>
                      <a:pt x="11549" y="0"/>
                    </a:moveTo>
                    <a:lnTo>
                      <a:pt x="3352972" y="0"/>
                    </a:lnTo>
                    <a:cubicBezTo>
                      <a:pt x="3359351" y="0"/>
                      <a:pt x="3364522" y="5171"/>
                      <a:pt x="3364522" y="11549"/>
                    </a:cubicBezTo>
                    <a:lnTo>
                      <a:pt x="3364522" y="844960"/>
                    </a:lnTo>
                    <a:cubicBezTo>
                      <a:pt x="3364522" y="848023"/>
                      <a:pt x="3363305" y="850961"/>
                      <a:pt x="3361139" y="853127"/>
                    </a:cubicBezTo>
                    <a:cubicBezTo>
                      <a:pt x="3358973" y="855293"/>
                      <a:pt x="3356035" y="856509"/>
                      <a:pt x="3352972" y="856509"/>
                    </a:cubicBezTo>
                    <a:lnTo>
                      <a:pt x="11549" y="856509"/>
                    </a:lnTo>
                    <a:cubicBezTo>
                      <a:pt x="5171" y="856509"/>
                      <a:pt x="0" y="851339"/>
                      <a:pt x="0" y="844960"/>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5" id="5"/>
              <p:cNvSpPr txBox="true"/>
              <p:nvPr/>
            </p:nvSpPr>
            <p:spPr>
              <a:xfrm>
                <a:off x="0" y="-38100"/>
                <a:ext cx="3364522" cy="894609"/>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Defend your current system</a:t>
              </a:r>
            </a:p>
            <a:p>
              <a:pPr algn="l">
                <a:lnSpc>
                  <a:spcPts val="3239"/>
                </a:lnSpc>
              </a:pPr>
              <a:r>
                <a:rPr lang="en-US" sz="2699">
                  <a:solidFill>
                    <a:srgbClr val="1F4152"/>
                  </a:solidFill>
                  <a:latin typeface="Arial Nova"/>
                  <a:ea typeface="Arial Nova"/>
                  <a:cs typeface="Arial Nova"/>
                  <a:sym typeface="Arial Nova"/>
                </a:rPr>
                <a:t>Defending the system without listening may escalate frustration and signal that the parent’s concerns aren’t valued. Reciprocal collaboration requires openness and flexibility.</a:t>
              </a:r>
            </a:p>
            <a:p>
              <a:pPr algn="l">
                <a:lnSpc>
                  <a:spcPts val="3239"/>
                </a:lnSpc>
              </a:pPr>
            </a:p>
          </p:txBody>
        </p:sp>
      </p:gr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8" id="8"/>
          <p:cNvGrpSpPr/>
          <p:nvPr/>
        </p:nvGrpSpPr>
        <p:grpSpPr>
          <a:xfrm rot="0">
            <a:off x="7204144" y="3355244"/>
            <a:ext cx="10055156" cy="3272919"/>
            <a:chOff x="0" y="0"/>
            <a:chExt cx="13406875" cy="4363891"/>
          </a:xfrm>
        </p:grpSpPr>
        <p:grpSp>
          <p:nvGrpSpPr>
            <p:cNvPr name="Group 9" id="9"/>
            <p:cNvGrpSpPr/>
            <p:nvPr/>
          </p:nvGrpSpPr>
          <p:grpSpPr>
            <a:xfrm rot="0">
              <a:off x="0" y="0"/>
              <a:ext cx="13406875" cy="4363891"/>
              <a:chOff x="0" y="0"/>
              <a:chExt cx="3364522" cy="1095140"/>
            </a:xfrm>
          </p:grpSpPr>
          <p:sp>
            <p:nvSpPr>
              <p:cNvPr name="Freeform 10" id="10"/>
              <p:cNvSpPr/>
              <p:nvPr/>
            </p:nvSpPr>
            <p:spPr>
              <a:xfrm flipH="false" flipV="false" rot="0">
                <a:off x="0" y="0"/>
                <a:ext cx="3364522" cy="1095140"/>
              </a:xfrm>
              <a:custGeom>
                <a:avLst/>
                <a:gdLst/>
                <a:ahLst/>
                <a:cxnLst/>
                <a:rect r="r" b="b" t="t" l="l"/>
                <a:pathLst>
                  <a:path h="1095140" w="3364522">
                    <a:moveTo>
                      <a:pt x="11549" y="0"/>
                    </a:moveTo>
                    <a:lnTo>
                      <a:pt x="3352972" y="0"/>
                    </a:lnTo>
                    <a:cubicBezTo>
                      <a:pt x="3359351" y="0"/>
                      <a:pt x="3364522" y="5171"/>
                      <a:pt x="3364522" y="11549"/>
                    </a:cubicBezTo>
                    <a:lnTo>
                      <a:pt x="3364522" y="1083591"/>
                    </a:lnTo>
                    <a:cubicBezTo>
                      <a:pt x="3364522" y="1086654"/>
                      <a:pt x="3363305" y="1089592"/>
                      <a:pt x="3361139" y="1091758"/>
                    </a:cubicBezTo>
                    <a:cubicBezTo>
                      <a:pt x="3358973" y="1093923"/>
                      <a:pt x="3356035" y="1095140"/>
                      <a:pt x="3352972" y="1095140"/>
                    </a:cubicBezTo>
                    <a:lnTo>
                      <a:pt x="11549" y="1095140"/>
                    </a:lnTo>
                    <a:cubicBezTo>
                      <a:pt x="5171" y="1095140"/>
                      <a:pt x="0" y="1089970"/>
                      <a:pt x="0" y="1083591"/>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11" id="11"/>
              <p:cNvSpPr txBox="true"/>
              <p:nvPr/>
            </p:nvSpPr>
            <p:spPr>
              <a:xfrm>
                <a:off x="0" y="-38100"/>
                <a:ext cx="3364522" cy="113324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40508" y="367051"/>
              <a:ext cx="12898712" cy="38227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Ask how they prefer to receive updates and adjust accordingly</a:t>
              </a:r>
            </a:p>
            <a:p>
              <a:pPr algn="l">
                <a:lnSpc>
                  <a:spcPts val="3239"/>
                </a:lnSpc>
              </a:pPr>
              <a:r>
                <a:rPr lang="en-US" sz="2699">
                  <a:solidFill>
                    <a:srgbClr val="1F4152"/>
                  </a:solidFill>
                  <a:latin typeface="Arial Nova"/>
                  <a:ea typeface="Arial Nova"/>
                  <a:cs typeface="Arial Nova"/>
                  <a:sym typeface="Arial Nova"/>
                </a:rPr>
                <a:t>This is the best approach. By asking about their preferred communication style and adjusting where possible, you show respect, build trust, and make collaboration practical and inclusive.</a:t>
              </a:r>
            </a:p>
            <a:p>
              <a:pPr algn="l">
                <a:lnSpc>
                  <a:spcPts val="3239"/>
                </a:lnSpc>
              </a:pPr>
            </a:p>
          </p:txBody>
        </p:sp>
      </p:grpSp>
      <p:sp>
        <p:nvSpPr>
          <p:cNvPr name="Freeform 13" id="13"/>
          <p:cNvSpPr/>
          <p:nvPr/>
        </p:nvSpPr>
        <p:spPr>
          <a:xfrm flipH="false" flipV="false" rot="0">
            <a:off x="2403960" y="6973135"/>
            <a:ext cx="4199078" cy="3317272"/>
          </a:xfrm>
          <a:custGeom>
            <a:avLst/>
            <a:gdLst/>
            <a:ahLst/>
            <a:cxnLst/>
            <a:rect r="r" b="b" t="t" l="l"/>
            <a:pathLst>
              <a:path h="3317272" w="4199078">
                <a:moveTo>
                  <a:pt x="0" y="0"/>
                </a:moveTo>
                <a:lnTo>
                  <a:pt x="4199079" y="0"/>
                </a:lnTo>
                <a:lnTo>
                  <a:pt x="4199079" y="3317272"/>
                </a:lnTo>
                <a:lnTo>
                  <a:pt x="0" y="3317272"/>
                </a:lnTo>
                <a:lnTo>
                  <a:pt x="0" y="0"/>
                </a:lnTo>
                <a:close/>
              </a:path>
            </a:pathLst>
          </a:custGeom>
          <a:blipFill>
            <a:blip r:embed="rId3"/>
            <a:stretch>
              <a:fillRect l="0" t="0" r="0" b="0"/>
            </a:stretch>
          </a:blipFill>
        </p:spPr>
      </p:sp>
      <p:grpSp>
        <p:nvGrpSpPr>
          <p:cNvPr name="Group 14" id="14"/>
          <p:cNvGrpSpPr/>
          <p:nvPr/>
        </p:nvGrpSpPr>
        <p:grpSpPr>
          <a:xfrm rot="0">
            <a:off x="7204144" y="6831953"/>
            <a:ext cx="10055156" cy="2863344"/>
            <a:chOff x="0" y="0"/>
            <a:chExt cx="13406875" cy="3817791"/>
          </a:xfrm>
        </p:grpSpPr>
        <p:grpSp>
          <p:nvGrpSpPr>
            <p:cNvPr name="Group 15" id="15"/>
            <p:cNvGrpSpPr/>
            <p:nvPr/>
          </p:nvGrpSpPr>
          <p:grpSpPr>
            <a:xfrm rot="0">
              <a:off x="0" y="0"/>
              <a:ext cx="13406875" cy="3817791"/>
              <a:chOff x="0" y="0"/>
              <a:chExt cx="3364522" cy="958094"/>
            </a:xfrm>
          </p:grpSpPr>
          <p:sp>
            <p:nvSpPr>
              <p:cNvPr name="Freeform 16" id="16"/>
              <p:cNvSpPr/>
              <p:nvPr/>
            </p:nvSpPr>
            <p:spPr>
              <a:xfrm flipH="false" flipV="false" rot="0">
                <a:off x="0" y="0"/>
                <a:ext cx="3364522" cy="958094"/>
              </a:xfrm>
              <a:custGeom>
                <a:avLst/>
                <a:gdLst/>
                <a:ahLst/>
                <a:cxnLst/>
                <a:rect r="r" b="b" t="t" l="l"/>
                <a:pathLst>
                  <a:path h="958094" w="3364522">
                    <a:moveTo>
                      <a:pt x="11549" y="0"/>
                    </a:moveTo>
                    <a:lnTo>
                      <a:pt x="3352972" y="0"/>
                    </a:lnTo>
                    <a:cubicBezTo>
                      <a:pt x="3359351" y="0"/>
                      <a:pt x="3364522" y="5171"/>
                      <a:pt x="3364522" y="11549"/>
                    </a:cubicBezTo>
                    <a:lnTo>
                      <a:pt x="3364522" y="946545"/>
                    </a:lnTo>
                    <a:cubicBezTo>
                      <a:pt x="3364522" y="949608"/>
                      <a:pt x="3363305" y="952545"/>
                      <a:pt x="3361139" y="954711"/>
                    </a:cubicBezTo>
                    <a:cubicBezTo>
                      <a:pt x="3358973" y="956877"/>
                      <a:pt x="3356035" y="958094"/>
                      <a:pt x="3352972" y="958094"/>
                    </a:cubicBezTo>
                    <a:lnTo>
                      <a:pt x="11549" y="958094"/>
                    </a:lnTo>
                    <a:cubicBezTo>
                      <a:pt x="5171" y="958094"/>
                      <a:pt x="0" y="952923"/>
                      <a:pt x="0" y="946545"/>
                    </a:cubicBezTo>
                    <a:lnTo>
                      <a:pt x="0" y="11549"/>
                    </a:lnTo>
                    <a:cubicBezTo>
                      <a:pt x="0" y="8486"/>
                      <a:pt x="1217" y="5549"/>
                      <a:pt x="3383" y="3383"/>
                    </a:cubicBezTo>
                    <a:cubicBezTo>
                      <a:pt x="5549" y="1217"/>
                      <a:pt x="8486" y="0"/>
                      <a:pt x="11549" y="0"/>
                    </a:cubicBezTo>
                    <a:close/>
                  </a:path>
                </a:pathLst>
              </a:custGeom>
              <a:solidFill>
                <a:srgbClr val="8AB17D"/>
              </a:solidFill>
            </p:spPr>
          </p:sp>
          <p:sp>
            <p:nvSpPr>
              <p:cNvPr name="TextBox 17" id="17"/>
              <p:cNvSpPr txBox="true"/>
              <p:nvPr/>
            </p:nvSpPr>
            <p:spPr>
              <a:xfrm>
                <a:off x="0" y="-38100"/>
                <a:ext cx="3364522" cy="996194"/>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40508" y="367051"/>
              <a:ext cx="12898712" cy="32766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Schedule fewer meetings</a:t>
              </a:r>
            </a:p>
            <a:p>
              <a:pPr algn="l">
                <a:lnSpc>
                  <a:spcPts val="3239"/>
                </a:lnSpc>
              </a:pPr>
              <a:r>
                <a:rPr lang="en-US" sz="2699">
                  <a:solidFill>
                    <a:srgbClr val="1F4152"/>
                  </a:solidFill>
                  <a:latin typeface="Arial Nova"/>
                  <a:ea typeface="Arial Nova"/>
                  <a:cs typeface="Arial Nova"/>
                  <a:sym typeface="Arial Nova"/>
                </a:rPr>
                <a:t>Reducing contact may further alienate the guardian and reinforce their sense of exclusion. Parents generally want more meaningful connection, not less, especially when they are already asking for updates.</a:t>
              </a:r>
            </a:p>
            <a:p>
              <a:pPr algn="l">
                <a:lnSpc>
                  <a:spcPts val="3239"/>
                </a:lnSpc>
              </a:pPr>
            </a:p>
          </p:txBody>
        </p:sp>
      </p:grpSp>
      <p:sp>
        <p:nvSpPr>
          <p:cNvPr name="TextBox 19" id="19"/>
          <p:cNvSpPr txBox="true"/>
          <p:nvPr/>
        </p:nvSpPr>
        <p:spPr>
          <a:xfrm rot="0">
            <a:off x="1028700" y="3946925"/>
            <a:ext cx="4966241" cy="1552576"/>
          </a:xfrm>
          <a:prstGeom prst="rect">
            <a:avLst/>
          </a:prstGeom>
        </p:spPr>
        <p:txBody>
          <a:bodyPr anchor="t" rtlCol="false" tIns="0" lIns="0" bIns="0" rIns="0">
            <a:spAutoFit/>
          </a:bodyPr>
          <a:lstStyle/>
          <a:p>
            <a:pPr algn="l">
              <a:lnSpc>
                <a:spcPts val="4199"/>
              </a:lnSpc>
              <a:spcBef>
                <a:spcPct val="0"/>
              </a:spcBef>
            </a:pPr>
            <a:r>
              <a:rPr lang="en-US" sz="2999" spc="29">
                <a:solidFill>
                  <a:srgbClr val="2C6393"/>
                </a:solidFill>
                <a:latin typeface="Arial Nova"/>
                <a:ea typeface="Arial Nova"/>
                <a:cs typeface="Arial Nova"/>
                <a:sym typeface="Arial Nova"/>
              </a:rPr>
              <a:t>A guardian shows frustration at a lack of updates. What do you do?</a:t>
            </a:r>
          </a:p>
        </p:txBody>
      </p:sp>
      <p:sp>
        <p:nvSpPr>
          <p:cNvPr name="Freeform 20" id="20"/>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1" id="21"/>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grpSp>
        <p:nvGrpSpPr>
          <p:cNvPr name="Group 2" id="2"/>
          <p:cNvGrpSpPr/>
          <p:nvPr/>
        </p:nvGrpSpPr>
        <p:grpSpPr>
          <a:xfrm rot="0">
            <a:off x="7204144" y="1562339"/>
            <a:ext cx="10055156" cy="2150176"/>
            <a:chOff x="0" y="0"/>
            <a:chExt cx="13406875" cy="2866901"/>
          </a:xfrm>
        </p:grpSpPr>
        <p:grpSp>
          <p:nvGrpSpPr>
            <p:cNvPr name="Group 3" id="3"/>
            <p:cNvGrpSpPr/>
            <p:nvPr/>
          </p:nvGrpSpPr>
          <p:grpSpPr>
            <a:xfrm rot="0">
              <a:off x="0" y="0"/>
              <a:ext cx="13406875" cy="2866901"/>
              <a:chOff x="0" y="0"/>
              <a:chExt cx="3364522" cy="719463"/>
            </a:xfrm>
          </p:grpSpPr>
          <p:sp>
            <p:nvSpPr>
              <p:cNvPr name="Freeform 4" id="4"/>
              <p:cNvSpPr/>
              <p:nvPr/>
            </p:nvSpPr>
            <p:spPr>
              <a:xfrm flipH="false" flipV="false" rot="0">
                <a:off x="0" y="0"/>
                <a:ext cx="3364522" cy="719463"/>
              </a:xfrm>
              <a:custGeom>
                <a:avLst/>
                <a:gdLst/>
                <a:ahLst/>
                <a:cxnLst/>
                <a:rect r="r" b="b" t="t" l="l"/>
                <a:pathLst>
                  <a:path h="719463" w="3364522">
                    <a:moveTo>
                      <a:pt x="11549" y="0"/>
                    </a:moveTo>
                    <a:lnTo>
                      <a:pt x="3352972" y="0"/>
                    </a:lnTo>
                    <a:cubicBezTo>
                      <a:pt x="3359351" y="0"/>
                      <a:pt x="3364522" y="5171"/>
                      <a:pt x="3364522" y="11549"/>
                    </a:cubicBezTo>
                    <a:lnTo>
                      <a:pt x="3364522" y="707914"/>
                    </a:lnTo>
                    <a:cubicBezTo>
                      <a:pt x="3364522" y="710977"/>
                      <a:pt x="3363305" y="713914"/>
                      <a:pt x="3361139" y="716080"/>
                    </a:cubicBezTo>
                    <a:cubicBezTo>
                      <a:pt x="3358973" y="718246"/>
                      <a:pt x="3356035" y="719463"/>
                      <a:pt x="3352972" y="719463"/>
                    </a:cubicBezTo>
                    <a:lnTo>
                      <a:pt x="11549" y="719463"/>
                    </a:lnTo>
                    <a:cubicBezTo>
                      <a:pt x="5171" y="719463"/>
                      <a:pt x="0" y="714292"/>
                      <a:pt x="0" y="707914"/>
                    </a:cubicBezTo>
                    <a:lnTo>
                      <a:pt x="0" y="11549"/>
                    </a:lnTo>
                    <a:cubicBezTo>
                      <a:pt x="0" y="8486"/>
                      <a:pt x="1217" y="5549"/>
                      <a:pt x="3383" y="3383"/>
                    </a:cubicBezTo>
                    <a:cubicBezTo>
                      <a:pt x="5549" y="1217"/>
                      <a:pt x="8486" y="0"/>
                      <a:pt x="11549" y="0"/>
                    </a:cubicBezTo>
                    <a:close/>
                  </a:path>
                </a:pathLst>
              </a:custGeom>
              <a:solidFill>
                <a:srgbClr val="CEDFE4"/>
              </a:solidFill>
            </p:spPr>
          </p:sp>
          <p:sp>
            <p:nvSpPr>
              <p:cNvPr name="TextBox 5" id="5"/>
              <p:cNvSpPr txBox="true"/>
              <p:nvPr/>
            </p:nvSpPr>
            <p:spPr>
              <a:xfrm>
                <a:off x="0" y="-38100"/>
                <a:ext cx="3364522" cy="75756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40508" y="367051"/>
              <a:ext cx="12898712" cy="21844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Defend your current system</a:t>
              </a:r>
            </a:p>
            <a:p>
              <a:pPr algn="l">
                <a:lnSpc>
                  <a:spcPts val="3239"/>
                </a:lnSpc>
              </a:pPr>
              <a:r>
                <a:rPr lang="en-US" sz="2699">
                  <a:solidFill>
                    <a:srgbClr val="1F4152"/>
                  </a:solidFill>
                  <a:latin typeface="Arial Nova"/>
                  <a:ea typeface="Arial Nova"/>
                  <a:cs typeface="Arial Nova"/>
                  <a:sym typeface="Arial Nova"/>
                </a:rPr>
                <a:t>Defending</a:t>
              </a:r>
              <a:r>
                <a:rPr lang="en-US" sz="2699">
                  <a:solidFill>
                    <a:srgbClr val="1F4152"/>
                  </a:solidFill>
                  <a:latin typeface="Arial Nova"/>
                  <a:ea typeface="Arial Nova"/>
                  <a:cs typeface="Arial Nova"/>
                  <a:sym typeface="Arial Nova"/>
                </a:rPr>
                <a:t> the system without listening may escalate frustration and signal that the parent’s concerns aren’t valued. Reciprocal collaboration requires openness and flexibility.</a:t>
              </a:r>
            </a:p>
          </p:txBody>
        </p:sp>
      </p:gr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8" id="8"/>
          <p:cNvGrpSpPr/>
          <p:nvPr/>
        </p:nvGrpSpPr>
        <p:grpSpPr>
          <a:xfrm rot="0">
            <a:off x="7204144" y="4109791"/>
            <a:ext cx="10055156" cy="2863344"/>
            <a:chOff x="0" y="0"/>
            <a:chExt cx="13406875" cy="3817791"/>
          </a:xfrm>
        </p:grpSpPr>
        <p:grpSp>
          <p:nvGrpSpPr>
            <p:cNvPr name="Group 9" id="9"/>
            <p:cNvGrpSpPr/>
            <p:nvPr/>
          </p:nvGrpSpPr>
          <p:grpSpPr>
            <a:xfrm rot="0">
              <a:off x="0" y="0"/>
              <a:ext cx="13406875" cy="3817791"/>
              <a:chOff x="0" y="0"/>
              <a:chExt cx="3364522" cy="958094"/>
            </a:xfrm>
          </p:grpSpPr>
          <p:sp>
            <p:nvSpPr>
              <p:cNvPr name="Freeform 10" id="10"/>
              <p:cNvSpPr/>
              <p:nvPr/>
            </p:nvSpPr>
            <p:spPr>
              <a:xfrm flipH="false" flipV="false" rot="0">
                <a:off x="0" y="0"/>
                <a:ext cx="3364522" cy="958094"/>
              </a:xfrm>
              <a:custGeom>
                <a:avLst/>
                <a:gdLst/>
                <a:ahLst/>
                <a:cxnLst/>
                <a:rect r="r" b="b" t="t" l="l"/>
                <a:pathLst>
                  <a:path h="958094" w="3364522">
                    <a:moveTo>
                      <a:pt x="11549" y="0"/>
                    </a:moveTo>
                    <a:lnTo>
                      <a:pt x="3352972" y="0"/>
                    </a:lnTo>
                    <a:cubicBezTo>
                      <a:pt x="3359351" y="0"/>
                      <a:pt x="3364522" y="5171"/>
                      <a:pt x="3364522" y="11549"/>
                    </a:cubicBezTo>
                    <a:lnTo>
                      <a:pt x="3364522" y="946545"/>
                    </a:lnTo>
                    <a:cubicBezTo>
                      <a:pt x="3364522" y="949608"/>
                      <a:pt x="3363305" y="952545"/>
                      <a:pt x="3361139" y="954711"/>
                    </a:cubicBezTo>
                    <a:cubicBezTo>
                      <a:pt x="3358973" y="956877"/>
                      <a:pt x="3356035" y="958094"/>
                      <a:pt x="3352972" y="958094"/>
                    </a:cubicBezTo>
                    <a:lnTo>
                      <a:pt x="11549" y="958094"/>
                    </a:lnTo>
                    <a:cubicBezTo>
                      <a:pt x="5171" y="958094"/>
                      <a:pt x="0" y="952923"/>
                      <a:pt x="0" y="946545"/>
                    </a:cubicBezTo>
                    <a:lnTo>
                      <a:pt x="0" y="11549"/>
                    </a:lnTo>
                    <a:cubicBezTo>
                      <a:pt x="0" y="8486"/>
                      <a:pt x="1217" y="5549"/>
                      <a:pt x="3383" y="3383"/>
                    </a:cubicBezTo>
                    <a:cubicBezTo>
                      <a:pt x="5549" y="1217"/>
                      <a:pt x="8486" y="0"/>
                      <a:pt x="11549" y="0"/>
                    </a:cubicBezTo>
                    <a:close/>
                  </a:path>
                </a:pathLst>
              </a:custGeom>
              <a:solidFill>
                <a:srgbClr val="CEDFE4"/>
              </a:solidFill>
            </p:spPr>
          </p:sp>
          <p:sp>
            <p:nvSpPr>
              <p:cNvPr name="TextBox 11" id="11"/>
              <p:cNvSpPr txBox="true"/>
              <p:nvPr/>
            </p:nvSpPr>
            <p:spPr>
              <a:xfrm>
                <a:off x="0" y="-38100"/>
                <a:ext cx="3364522" cy="996194"/>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40508" y="367051"/>
              <a:ext cx="12898712" cy="32766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a:t>
              </a:r>
              <a:r>
                <a:rPr lang="en-US" sz="2699" b="true">
                  <a:solidFill>
                    <a:srgbClr val="1F4152"/>
                  </a:solidFill>
                  <a:latin typeface="Arial Nova Bold"/>
                  <a:ea typeface="Arial Nova Bold"/>
                  <a:cs typeface="Arial Nova Bold"/>
                  <a:sym typeface="Arial Nova Bold"/>
                </a:rPr>
                <a:t>sk how they prefer to receive updates and adjust accordingly</a:t>
              </a:r>
            </a:p>
            <a:p>
              <a:pPr algn="l">
                <a:lnSpc>
                  <a:spcPts val="3239"/>
                </a:lnSpc>
              </a:pPr>
              <a:r>
                <a:rPr lang="en-US" sz="2699">
                  <a:solidFill>
                    <a:srgbClr val="1F4152"/>
                  </a:solidFill>
                  <a:latin typeface="Arial Nova"/>
                  <a:ea typeface="Arial Nova"/>
                  <a:cs typeface="Arial Nova"/>
                  <a:sym typeface="Arial Nova"/>
                </a:rPr>
                <a:t>This is the best approach. By asking about their preferred communication style and adjusting where possible, you show respect, build trust, and make collaboration practical and inclusive.</a:t>
              </a:r>
            </a:p>
          </p:txBody>
        </p:sp>
      </p:grpSp>
      <p:sp>
        <p:nvSpPr>
          <p:cNvPr name="Freeform 13" id="13"/>
          <p:cNvSpPr/>
          <p:nvPr/>
        </p:nvSpPr>
        <p:spPr>
          <a:xfrm flipH="false" flipV="false" rot="0">
            <a:off x="1028700" y="5128805"/>
            <a:ext cx="4784830" cy="3780015"/>
          </a:xfrm>
          <a:custGeom>
            <a:avLst/>
            <a:gdLst/>
            <a:ahLst/>
            <a:cxnLst/>
            <a:rect r="r" b="b" t="t" l="l"/>
            <a:pathLst>
              <a:path h="3780015" w="4784830">
                <a:moveTo>
                  <a:pt x="0" y="0"/>
                </a:moveTo>
                <a:lnTo>
                  <a:pt x="4784830" y="0"/>
                </a:lnTo>
                <a:lnTo>
                  <a:pt x="4784830" y="3780015"/>
                </a:lnTo>
                <a:lnTo>
                  <a:pt x="0" y="3780015"/>
                </a:lnTo>
                <a:lnTo>
                  <a:pt x="0" y="0"/>
                </a:lnTo>
                <a:close/>
              </a:path>
            </a:pathLst>
          </a:custGeom>
          <a:blipFill>
            <a:blip r:embed="rId3"/>
            <a:stretch>
              <a:fillRect l="0" t="0" r="0" b="0"/>
            </a:stretch>
          </a:blipFill>
        </p:spPr>
      </p:sp>
      <p:sp>
        <p:nvSpPr>
          <p:cNvPr name="TextBox 14" id="14"/>
          <p:cNvSpPr txBox="true"/>
          <p:nvPr/>
        </p:nvSpPr>
        <p:spPr>
          <a:xfrm rot="0">
            <a:off x="1028700" y="866929"/>
            <a:ext cx="6840529" cy="1212597"/>
          </a:xfrm>
          <a:prstGeom prst="rect">
            <a:avLst/>
          </a:prstGeom>
        </p:spPr>
        <p:txBody>
          <a:bodyPr anchor="t" rtlCol="false" tIns="0" lIns="0" bIns="0" rIns="0">
            <a:spAutoFit/>
          </a:bodyPr>
          <a:lstStyle/>
          <a:p>
            <a:pPr algn="ctr">
              <a:lnSpc>
                <a:spcPts val="8632"/>
              </a:lnSpc>
            </a:pPr>
            <a:r>
              <a:rPr lang="en-US" sz="10400">
                <a:solidFill>
                  <a:srgbClr val="FCF2E9"/>
                </a:solidFill>
                <a:latin typeface="Arial Nova"/>
                <a:ea typeface="Arial Nova"/>
                <a:cs typeface="Arial Nova"/>
                <a:sym typeface="Arial Nova"/>
              </a:rPr>
              <a:t>Feedback </a:t>
            </a:r>
          </a:p>
        </p:txBody>
      </p:sp>
      <p:grpSp>
        <p:nvGrpSpPr>
          <p:cNvPr name="Group 15" id="15"/>
          <p:cNvGrpSpPr/>
          <p:nvPr/>
        </p:nvGrpSpPr>
        <p:grpSpPr>
          <a:xfrm rot="0">
            <a:off x="7204144" y="7370412"/>
            <a:ext cx="10055156" cy="2453769"/>
            <a:chOff x="0" y="0"/>
            <a:chExt cx="13406875" cy="3271691"/>
          </a:xfrm>
        </p:grpSpPr>
        <p:grpSp>
          <p:nvGrpSpPr>
            <p:cNvPr name="Group 16" id="16"/>
            <p:cNvGrpSpPr/>
            <p:nvPr/>
          </p:nvGrpSpPr>
          <p:grpSpPr>
            <a:xfrm rot="0">
              <a:off x="0" y="0"/>
              <a:ext cx="13406875" cy="3271691"/>
              <a:chOff x="0" y="0"/>
              <a:chExt cx="3364522" cy="821047"/>
            </a:xfrm>
          </p:grpSpPr>
          <p:sp>
            <p:nvSpPr>
              <p:cNvPr name="Freeform 17" id="17"/>
              <p:cNvSpPr/>
              <p:nvPr/>
            </p:nvSpPr>
            <p:spPr>
              <a:xfrm flipH="false" flipV="false" rot="0">
                <a:off x="0" y="0"/>
                <a:ext cx="3364522" cy="821047"/>
              </a:xfrm>
              <a:custGeom>
                <a:avLst/>
                <a:gdLst/>
                <a:ahLst/>
                <a:cxnLst/>
                <a:rect r="r" b="b" t="t" l="l"/>
                <a:pathLst>
                  <a:path h="821047" w="3364522">
                    <a:moveTo>
                      <a:pt x="11549" y="0"/>
                    </a:moveTo>
                    <a:lnTo>
                      <a:pt x="3352972" y="0"/>
                    </a:lnTo>
                    <a:cubicBezTo>
                      <a:pt x="3359351" y="0"/>
                      <a:pt x="3364522" y="5171"/>
                      <a:pt x="3364522" y="11549"/>
                    </a:cubicBezTo>
                    <a:lnTo>
                      <a:pt x="3364522" y="809498"/>
                    </a:lnTo>
                    <a:cubicBezTo>
                      <a:pt x="3364522" y="815877"/>
                      <a:pt x="3359351" y="821047"/>
                      <a:pt x="3352972" y="821047"/>
                    </a:cubicBezTo>
                    <a:lnTo>
                      <a:pt x="11549" y="821047"/>
                    </a:lnTo>
                    <a:cubicBezTo>
                      <a:pt x="8486" y="821047"/>
                      <a:pt x="5549" y="819830"/>
                      <a:pt x="3383" y="817665"/>
                    </a:cubicBezTo>
                    <a:cubicBezTo>
                      <a:pt x="1217" y="815499"/>
                      <a:pt x="0" y="812561"/>
                      <a:pt x="0" y="809498"/>
                    </a:cubicBezTo>
                    <a:lnTo>
                      <a:pt x="0" y="11549"/>
                    </a:lnTo>
                    <a:cubicBezTo>
                      <a:pt x="0" y="8486"/>
                      <a:pt x="1217" y="5549"/>
                      <a:pt x="3383" y="3383"/>
                    </a:cubicBezTo>
                    <a:cubicBezTo>
                      <a:pt x="5549" y="1217"/>
                      <a:pt x="8486" y="0"/>
                      <a:pt x="11549" y="0"/>
                    </a:cubicBezTo>
                    <a:close/>
                  </a:path>
                </a:pathLst>
              </a:custGeom>
              <a:solidFill>
                <a:srgbClr val="CEDFE4"/>
              </a:solidFill>
            </p:spPr>
          </p:sp>
          <p:sp>
            <p:nvSpPr>
              <p:cNvPr name="TextBox 18" id="18"/>
              <p:cNvSpPr txBox="true"/>
              <p:nvPr/>
            </p:nvSpPr>
            <p:spPr>
              <a:xfrm>
                <a:off x="0" y="-38100"/>
                <a:ext cx="3364522" cy="859147"/>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Schedule fewer meetings</a:t>
              </a:r>
            </a:p>
            <a:p>
              <a:pPr algn="l">
                <a:lnSpc>
                  <a:spcPts val="3239"/>
                </a:lnSpc>
              </a:pPr>
              <a:r>
                <a:rPr lang="en-US" sz="2699">
                  <a:solidFill>
                    <a:srgbClr val="1F4152"/>
                  </a:solidFill>
                  <a:latin typeface="Arial Nova"/>
                  <a:ea typeface="Arial Nova"/>
                  <a:cs typeface="Arial Nova"/>
                  <a:sym typeface="Arial Nova"/>
                </a:rPr>
                <a:t>Reducing contact may further ali</a:t>
              </a:r>
              <a:r>
                <a:rPr lang="en-US" sz="2699">
                  <a:solidFill>
                    <a:srgbClr val="1F4152"/>
                  </a:solidFill>
                  <a:latin typeface="Arial Nova"/>
                  <a:ea typeface="Arial Nova"/>
                  <a:cs typeface="Arial Nova"/>
                  <a:sym typeface="Arial Nova"/>
                </a:rPr>
                <a:t>enate the guardian and reinforce their sense of exclusion. Parents generally want more meaningful connection, not less, especially when they are already asking for updates.</a:t>
              </a:r>
            </a:p>
          </p:txBody>
        </p:sp>
      </p:grpSp>
      <p:sp>
        <p:nvSpPr>
          <p:cNvPr name="TextBox 20" id="20"/>
          <p:cNvSpPr txBox="true"/>
          <p:nvPr/>
        </p:nvSpPr>
        <p:spPr>
          <a:xfrm rot="0">
            <a:off x="1510392" y="2273366"/>
            <a:ext cx="4966241" cy="1552576"/>
          </a:xfrm>
          <a:prstGeom prst="rect">
            <a:avLst/>
          </a:prstGeom>
        </p:spPr>
        <p:txBody>
          <a:bodyPr anchor="t" rtlCol="false" tIns="0" lIns="0" bIns="0" rIns="0">
            <a:spAutoFit/>
          </a:bodyPr>
          <a:lstStyle/>
          <a:p>
            <a:pPr algn="l">
              <a:lnSpc>
                <a:spcPts val="4199"/>
              </a:lnSpc>
              <a:spcBef>
                <a:spcPct val="0"/>
              </a:spcBef>
            </a:pPr>
            <a:r>
              <a:rPr lang="en-US" sz="2999" spc="29">
                <a:solidFill>
                  <a:srgbClr val="FBFCE0"/>
                </a:solidFill>
                <a:latin typeface="Arial Nova"/>
                <a:ea typeface="Arial Nova"/>
                <a:cs typeface="Arial Nova"/>
                <a:sym typeface="Arial Nova"/>
              </a:rPr>
              <a:t>A guardian shows frustration at a lack of updates. What do you do?</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8517331" y="722853"/>
            <a:ext cx="1253338" cy="1227206"/>
          </a:xfrm>
          <a:custGeom>
            <a:avLst/>
            <a:gdLst/>
            <a:ahLst/>
            <a:cxnLst/>
            <a:rect r="r" b="b" t="t" l="l"/>
            <a:pathLst>
              <a:path h="1227206" w="1253338">
                <a:moveTo>
                  <a:pt x="0" y="0"/>
                </a:moveTo>
                <a:lnTo>
                  <a:pt x="1253338" y="0"/>
                </a:lnTo>
                <a:lnTo>
                  <a:pt x="1253338" y="1227205"/>
                </a:lnTo>
                <a:lnTo>
                  <a:pt x="0" y="1227205"/>
                </a:lnTo>
                <a:lnTo>
                  <a:pt x="0" y="0"/>
                </a:lnTo>
                <a:close/>
              </a:path>
            </a:pathLst>
          </a:custGeom>
          <a:blipFill>
            <a:blip r:embed="rId2"/>
            <a:stretch>
              <a:fillRect l="0" t="0" r="0" b="0"/>
            </a:stretch>
          </a:blipFill>
        </p:spPr>
      </p:sp>
      <p:sp>
        <p:nvSpPr>
          <p:cNvPr name="Freeform 3" id="3"/>
          <p:cNvSpPr/>
          <p:nvPr/>
        </p:nvSpPr>
        <p:spPr>
          <a:xfrm flipH="false" flipV="false" rot="0">
            <a:off x="11965082" y="5357612"/>
            <a:ext cx="1222302" cy="1004372"/>
          </a:xfrm>
          <a:custGeom>
            <a:avLst/>
            <a:gdLst/>
            <a:ahLst/>
            <a:cxnLst/>
            <a:rect r="r" b="b" t="t" l="l"/>
            <a:pathLst>
              <a:path h="1004372" w="1222302">
                <a:moveTo>
                  <a:pt x="0" y="0"/>
                </a:moveTo>
                <a:lnTo>
                  <a:pt x="1222302" y="0"/>
                </a:lnTo>
                <a:lnTo>
                  <a:pt x="1222302" y="1004372"/>
                </a:lnTo>
                <a:lnTo>
                  <a:pt x="0" y="1004372"/>
                </a:lnTo>
                <a:lnTo>
                  <a:pt x="0" y="0"/>
                </a:lnTo>
                <a:close/>
              </a:path>
            </a:pathLst>
          </a:custGeom>
          <a:blipFill>
            <a:blip r:embed="rId3"/>
            <a:stretch>
              <a:fillRect l="0" t="0" r="0" b="0"/>
            </a:stretch>
          </a:blipFill>
        </p:spPr>
      </p:sp>
      <p:sp>
        <p:nvSpPr>
          <p:cNvPr name="Freeform 4" id="4"/>
          <p:cNvSpPr/>
          <p:nvPr/>
        </p:nvSpPr>
        <p:spPr>
          <a:xfrm flipH="false" flipV="false" rot="0">
            <a:off x="2842693" y="7182068"/>
            <a:ext cx="1468127" cy="485582"/>
          </a:xfrm>
          <a:custGeom>
            <a:avLst/>
            <a:gdLst/>
            <a:ahLst/>
            <a:cxnLst/>
            <a:rect r="r" b="b" t="t" l="l"/>
            <a:pathLst>
              <a:path h="485582" w="1468127">
                <a:moveTo>
                  <a:pt x="0" y="0"/>
                </a:moveTo>
                <a:lnTo>
                  <a:pt x="1468127" y="0"/>
                </a:lnTo>
                <a:lnTo>
                  <a:pt x="1468127" y="485582"/>
                </a:lnTo>
                <a:lnTo>
                  <a:pt x="0" y="485582"/>
                </a:lnTo>
                <a:lnTo>
                  <a:pt x="0" y="0"/>
                </a:lnTo>
                <a:close/>
              </a:path>
            </a:pathLst>
          </a:custGeom>
          <a:blipFill>
            <a:blip r:embed="rId4"/>
            <a:stretch>
              <a:fillRect l="0" t="0" r="0" b="0"/>
            </a:stretch>
          </a:blipFill>
        </p:spPr>
      </p:sp>
      <p:sp>
        <p:nvSpPr>
          <p:cNvPr name="Freeform 5" id="5"/>
          <p:cNvSpPr/>
          <p:nvPr/>
        </p:nvSpPr>
        <p:spPr>
          <a:xfrm flipH="false" flipV="false" rot="0">
            <a:off x="7483442" y="5534204"/>
            <a:ext cx="1650258" cy="747668"/>
          </a:xfrm>
          <a:custGeom>
            <a:avLst/>
            <a:gdLst/>
            <a:ahLst/>
            <a:cxnLst/>
            <a:rect r="r" b="b" t="t" l="l"/>
            <a:pathLst>
              <a:path h="747668" w="1650258">
                <a:moveTo>
                  <a:pt x="0" y="0"/>
                </a:moveTo>
                <a:lnTo>
                  <a:pt x="1650258" y="0"/>
                </a:lnTo>
                <a:lnTo>
                  <a:pt x="1650258" y="747668"/>
                </a:lnTo>
                <a:lnTo>
                  <a:pt x="0" y="747668"/>
                </a:lnTo>
                <a:lnTo>
                  <a:pt x="0" y="0"/>
                </a:lnTo>
                <a:close/>
              </a:path>
            </a:pathLst>
          </a:custGeom>
          <a:blipFill>
            <a:blip r:embed="rId5"/>
            <a:stretch>
              <a:fillRect l="0" t="0" r="0" b="0"/>
            </a:stretch>
          </a:blipFill>
        </p:spPr>
      </p:sp>
      <p:sp>
        <p:nvSpPr>
          <p:cNvPr name="Freeform 6" id="6"/>
          <p:cNvSpPr/>
          <p:nvPr/>
        </p:nvSpPr>
        <p:spPr>
          <a:xfrm flipH="false" flipV="false" rot="0">
            <a:off x="4780220" y="6664577"/>
            <a:ext cx="1104476" cy="1096752"/>
          </a:xfrm>
          <a:custGeom>
            <a:avLst/>
            <a:gdLst/>
            <a:ahLst/>
            <a:cxnLst/>
            <a:rect r="r" b="b" t="t" l="l"/>
            <a:pathLst>
              <a:path h="1096752" w="1104476">
                <a:moveTo>
                  <a:pt x="0" y="0"/>
                </a:moveTo>
                <a:lnTo>
                  <a:pt x="1104476" y="0"/>
                </a:lnTo>
                <a:lnTo>
                  <a:pt x="1104476" y="1096752"/>
                </a:lnTo>
                <a:lnTo>
                  <a:pt x="0" y="1096752"/>
                </a:lnTo>
                <a:lnTo>
                  <a:pt x="0" y="0"/>
                </a:lnTo>
                <a:close/>
              </a:path>
            </a:pathLst>
          </a:custGeom>
          <a:blipFill>
            <a:blip r:embed="rId6"/>
            <a:stretch>
              <a:fillRect l="0" t="0" r="0" b="0"/>
            </a:stretch>
          </a:blipFill>
        </p:spPr>
      </p:sp>
      <p:sp>
        <p:nvSpPr>
          <p:cNvPr name="Freeform 7" id="7"/>
          <p:cNvSpPr/>
          <p:nvPr/>
        </p:nvSpPr>
        <p:spPr>
          <a:xfrm flipH="false" flipV="false" rot="0">
            <a:off x="9413059" y="5668861"/>
            <a:ext cx="2272664" cy="592869"/>
          </a:xfrm>
          <a:custGeom>
            <a:avLst/>
            <a:gdLst/>
            <a:ahLst/>
            <a:cxnLst/>
            <a:rect r="r" b="b" t="t" l="l"/>
            <a:pathLst>
              <a:path h="592869" w="2272664">
                <a:moveTo>
                  <a:pt x="0" y="0"/>
                </a:moveTo>
                <a:lnTo>
                  <a:pt x="2272664" y="0"/>
                </a:lnTo>
                <a:lnTo>
                  <a:pt x="2272664" y="592869"/>
                </a:lnTo>
                <a:lnTo>
                  <a:pt x="0" y="592869"/>
                </a:lnTo>
                <a:lnTo>
                  <a:pt x="0" y="0"/>
                </a:lnTo>
                <a:close/>
              </a:path>
            </a:pathLst>
          </a:custGeom>
          <a:blipFill>
            <a:blip r:embed="rId7"/>
            <a:stretch>
              <a:fillRect l="0" t="0" r="0" b="0"/>
            </a:stretch>
          </a:blipFill>
        </p:spPr>
      </p:sp>
      <p:sp>
        <p:nvSpPr>
          <p:cNvPr name="Freeform 8" id="8"/>
          <p:cNvSpPr/>
          <p:nvPr/>
        </p:nvSpPr>
        <p:spPr>
          <a:xfrm flipH="false" flipV="false" rot="0">
            <a:off x="6354097" y="7088389"/>
            <a:ext cx="1340128" cy="672940"/>
          </a:xfrm>
          <a:custGeom>
            <a:avLst/>
            <a:gdLst/>
            <a:ahLst/>
            <a:cxnLst/>
            <a:rect r="r" b="b" t="t" l="l"/>
            <a:pathLst>
              <a:path h="672940" w="1340128">
                <a:moveTo>
                  <a:pt x="0" y="0"/>
                </a:moveTo>
                <a:lnTo>
                  <a:pt x="1340128" y="0"/>
                </a:lnTo>
                <a:lnTo>
                  <a:pt x="1340128" y="672940"/>
                </a:lnTo>
                <a:lnTo>
                  <a:pt x="0" y="672940"/>
                </a:lnTo>
                <a:lnTo>
                  <a:pt x="0" y="0"/>
                </a:lnTo>
                <a:close/>
              </a:path>
            </a:pathLst>
          </a:custGeom>
          <a:blipFill>
            <a:blip r:embed="rId8"/>
            <a:stretch>
              <a:fillRect l="0" t="0" r="0" b="0"/>
            </a:stretch>
          </a:blipFill>
        </p:spPr>
      </p:sp>
      <p:sp>
        <p:nvSpPr>
          <p:cNvPr name="Freeform 9" id="9"/>
          <p:cNvSpPr/>
          <p:nvPr/>
        </p:nvSpPr>
        <p:spPr>
          <a:xfrm flipH="false" flipV="false" rot="0">
            <a:off x="2760884" y="5543221"/>
            <a:ext cx="1630080" cy="844149"/>
          </a:xfrm>
          <a:custGeom>
            <a:avLst/>
            <a:gdLst/>
            <a:ahLst/>
            <a:cxnLst/>
            <a:rect r="r" b="b" t="t" l="l"/>
            <a:pathLst>
              <a:path h="844149" w="1630080">
                <a:moveTo>
                  <a:pt x="0" y="0"/>
                </a:moveTo>
                <a:lnTo>
                  <a:pt x="1630080" y="0"/>
                </a:lnTo>
                <a:lnTo>
                  <a:pt x="1630080" y="844149"/>
                </a:lnTo>
                <a:lnTo>
                  <a:pt x="0" y="844149"/>
                </a:lnTo>
                <a:lnTo>
                  <a:pt x="0" y="0"/>
                </a:lnTo>
                <a:close/>
              </a:path>
            </a:pathLst>
          </a:custGeom>
          <a:blipFill>
            <a:blip r:embed="rId9"/>
            <a:stretch>
              <a:fillRect l="0" t="0" r="0" b="0"/>
            </a:stretch>
          </a:blipFill>
        </p:spPr>
      </p:sp>
      <p:sp>
        <p:nvSpPr>
          <p:cNvPr name="Freeform 10" id="10"/>
          <p:cNvSpPr/>
          <p:nvPr/>
        </p:nvSpPr>
        <p:spPr>
          <a:xfrm flipH="false" flipV="false" rot="0">
            <a:off x="13466744" y="5735418"/>
            <a:ext cx="2026875" cy="567042"/>
          </a:xfrm>
          <a:custGeom>
            <a:avLst/>
            <a:gdLst/>
            <a:ahLst/>
            <a:cxnLst/>
            <a:rect r="r" b="b" t="t" l="l"/>
            <a:pathLst>
              <a:path h="567042" w="2026875">
                <a:moveTo>
                  <a:pt x="0" y="0"/>
                </a:moveTo>
                <a:lnTo>
                  <a:pt x="2026874" y="0"/>
                </a:lnTo>
                <a:lnTo>
                  <a:pt x="2026874" y="567042"/>
                </a:lnTo>
                <a:lnTo>
                  <a:pt x="0" y="567042"/>
                </a:lnTo>
                <a:lnTo>
                  <a:pt x="0" y="0"/>
                </a:lnTo>
                <a:close/>
              </a:path>
            </a:pathLst>
          </a:custGeom>
          <a:blipFill>
            <a:blip r:embed="rId10"/>
            <a:stretch>
              <a:fillRect l="0" t="0" r="0" b="0"/>
            </a:stretch>
          </a:blipFill>
        </p:spPr>
      </p:sp>
      <p:sp>
        <p:nvSpPr>
          <p:cNvPr name="Freeform 11" id="11"/>
          <p:cNvSpPr/>
          <p:nvPr/>
        </p:nvSpPr>
        <p:spPr>
          <a:xfrm flipH="false" flipV="false" rot="0">
            <a:off x="13674444" y="7225317"/>
            <a:ext cx="1852672" cy="529335"/>
          </a:xfrm>
          <a:custGeom>
            <a:avLst/>
            <a:gdLst/>
            <a:ahLst/>
            <a:cxnLst/>
            <a:rect r="r" b="b" t="t" l="l"/>
            <a:pathLst>
              <a:path h="529335" w="1852672">
                <a:moveTo>
                  <a:pt x="0" y="0"/>
                </a:moveTo>
                <a:lnTo>
                  <a:pt x="1852672" y="0"/>
                </a:lnTo>
                <a:lnTo>
                  <a:pt x="1852672" y="529335"/>
                </a:lnTo>
                <a:lnTo>
                  <a:pt x="0" y="529335"/>
                </a:lnTo>
                <a:lnTo>
                  <a:pt x="0" y="0"/>
                </a:lnTo>
                <a:close/>
              </a:path>
            </a:pathLst>
          </a:custGeom>
          <a:blipFill>
            <a:blip r:embed="rId11"/>
            <a:stretch>
              <a:fillRect l="0" t="0" r="0" b="0"/>
            </a:stretch>
          </a:blipFill>
        </p:spPr>
      </p:sp>
      <p:sp>
        <p:nvSpPr>
          <p:cNvPr name="Freeform 12" id="12"/>
          <p:cNvSpPr/>
          <p:nvPr/>
        </p:nvSpPr>
        <p:spPr>
          <a:xfrm flipH="false" flipV="false" rot="0">
            <a:off x="8163626" y="7095066"/>
            <a:ext cx="5041418" cy="659585"/>
          </a:xfrm>
          <a:custGeom>
            <a:avLst/>
            <a:gdLst/>
            <a:ahLst/>
            <a:cxnLst/>
            <a:rect r="r" b="b" t="t" l="l"/>
            <a:pathLst>
              <a:path h="659585" w="5041418">
                <a:moveTo>
                  <a:pt x="0" y="0"/>
                </a:moveTo>
                <a:lnTo>
                  <a:pt x="5041417" y="0"/>
                </a:lnTo>
                <a:lnTo>
                  <a:pt x="5041417" y="659586"/>
                </a:lnTo>
                <a:lnTo>
                  <a:pt x="0" y="659586"/>
                </a:lnTo>
                <a:lnTo>
                  <a:pt x="0" y="0"/>
                </a:lnTo>
                <a:close/>
              </a:path>
            </a:pathLst>
          </a:custGeom>
          <a:blipFill>
            <a:blip r:embed="rId12"/>
            <a:stretch>
              <a:fillRect l="0" t="0" r="0" b="0"/>
            </a:stretch>
          </a:blipFill>
        </p:spPr>
      </p:sp>
      <p:sp>
        <p:nvSpPr>
          <p:cNvPr name="Freeform 13" id="13"/>
          <p:cNvSpPr/>
          <p:nvPr/>
        </p:nvSpPr>
        <p:spPr>
          <a:xfrm flipH="false" flipV="false" rot="0">
            <a:off x="4670324" y="5533930"/>
            <a:ext cx="2533759" cy="651735"/>
          </a:xfrm>
          <a:custGeom>
            <a:avLst/>
            <a:gdLst/>
            <a:ahLst/>
            <a:cxnLst/>
            <a:rect r="r" b="b" t="t" l="l"/>
            <a:pathLst>
              <a:path h="651735" w="2533759">
                <a:moveTo>
                  <a:pt x="0" y="0"/>
                </a:moveTo>
                <a:lnTo>
                  <a:pt x="2533759" y="0"/>
                </a:lnTo>
                <a:lnTo>
                  <a:pt x="2533759" y="651736"/>
                </a:lnTo>
                <a:lnTo>
                  <a:pt x="0" y="651736"/>
                </a:lnTo>
                <a:lnTo>
                  <a:pt x="0" y="0"/>
                </a:lnTo>
                <a:close/>
              </a:path>
            </a:pathLst>
          </a:custGeom>
          <a:blipFill>
            <a:blip r:embed="rId13"/>
            <a:stretch>
              <a:fillRect l="0" t="0" r="0" b="0"/>
            </a:stretch>
          </a:blipFill>
        </p:spPr>
      </p:sp>
      <p:sp>
        <p:nvSpPr>
          <p:cNvPr name="Freeform 14" id="14"/>
          <p:cNvSpPr/>
          <p:nvPr/>
        </p:nvSpPr>
        <p:spPr>
          <a:xfrm flipH="false" flipV="false" rot="0">
            <a:off x="2358972" y="8551904"/>
            <a:ext cx="1274934" cy="824619"/>
          </a:xfrm>
          <a:custGeom>
            <a:avLst/>
            <a:gdLst/>
            <a:ahLst/>
            <a:cxnLst/>
            <a:rect r="r" b="b" t="t" l="l"/>
            <a:pathLst>
              <a:path h="824619" w="1274934">
                <a:moveTo>
                  <a:pt x="0" y="0"/>
                </a:moveTo>
                <a:lnTo>
                  <a:pt x="1274934" y="0"/>
                </a:lnTo>
                <a:lnTo>
                  <a:pt x="1274934" y="824619"/>
                </a:lnTo>
                <a:lnTo>
                  <a:pt x="0" y="824619"/>
                </a:lnTo>
                <a:lnTo>
                  <a:pt x="0" y="0"/>
                </a:lnTo>
                <a:close/>
              </a:path>
            </a:pathLst>
          </a:custGeom>
          <a:blipFill>
            <a:blip r:embed="rId14"/>
            <a:stretch>
              <a:fillRect l="0" t="-2180" r="0" b="-2180"/>
            </a:stretch>
          </a:blipFill>
        </p:spPr>
      </p:sp>
      <p:sp>
        <p:nvSpPr>
          <p:cNvPr name="TextBox 15" id="15"/>
          <p:cNvSpPr txBox="true"/>
          <p:nvPr/>
        </p:nvSpPr>
        <p:spPr>
          <a:xfrm rot="0">
            <a:off x="3940896" y="8609054"/>
            <a:ext cx="12374148" cy="642185"/>
          </a:xfrm>
          <a:prstGeom prst="rect">
            <a:avLst/>
          </a:prstGeom>
        </p:spPr>
        <p:txBody>
          <a:bodyPr anchor="t" rtlCol="false" tIns="0" lIns="0" bIns="0" rIns="0">
            <a:spAutoFit/>
          </a:bodyPr>
          <a:lstStyle/>
          <a:p>
            <a:pPr algn="l">
              <a:lnSpc>
                <a:spcPts val="1780"/>
              </a:lnSpc>
            </a:pPr>
            <a:r>
              <a:rPr lang="en-US" sz="1271">
                <a:solidFill>
                  <a:srgbClr val="364468"/>
                </a:solidFill>
                <a:latin typeface="Arial Nova"/>
                <a:ea typeface="Arial Nova"/>
                <a:cs typeface="Arial Nova"/>
                <a:sym typeface="Arial Nova"/>
              </a:rPr>
              <a:t>This project has receiThis project has received funding from the European Union’s Horizon Europe Research and Innovation program under grant agreement No. 101061288</a:t>
            </a:r>
          </a:p>
          <a:p>
            <a:pPr algn="l">
              <a:lnSpc>
                <a:spcPts val="1780"/>
              </a:lnSpc>
            </a:pPr>
            <a:r>
              <a:rPr lang="en-US" sz="1271">
                <a:solidFill>
                  <a:srgbClr val="364468"/>
                </a:solidFill>
                <a:latin typeface="Arial Nova"/>
                <a:ea typeface="Arial Nova"/>
                <a:cs typeface="Arial Nova"/>
                <a:sym typeface="Arial Nova"/>
              </a:rPr>
              <a:t>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sp>
        <p:nvSpPr>
          <p:cNvPr name="TextBox 16" id="16"/>
          <p:cNvSpPr txBox="true"/>
          <p:nvPr/>
        </p:nvSpPr>
        <p:spPr>
          <a:xfrm rot="0">
            <a:off x="2448922" y="2409942"/>
            <a:ext cx="13390156" cy="2442845"/>
          </a:xfrm>
          <a:prstGeom prst="rect">
            <a:avLst/>
          </a:prstGeom>
        </p:spPr>
        <p:txBody>
          <a:bodyPr anchor="t" rtlCol="false" tIns="0" lIns="0" bIns="0" rIns="0">
            <a:spAutoFit/>
          </a:bodyPr>
          <a:lstStyle/>
          <a:p>
            <a:pPr algn="ctr">
              <a:lnSpc>
                <a:spcPts val="2440"/>
              </a:lnSpc>
            </a:pPr>
            <a:r>
              <a:rPr lang="en-US" sz="2000">
                <a:solidFill>
                  <a:srgbClr val="1F4152"/>
                </a:solidFill>
                <a:latin typeface="Arial Nova"/>
                <a:ea typeface="Arial Nova"/>
                <a:cs typeface="Arial Nova"/>
                <a:sym typeface="Arial Nova"/>
              </a:rPr>
              <a:t>This material was developed by the SCIREARLY Project.</a:t>
            </a:r>
          </a:p>
          <a:p>
            <a:pPr algn="ctr">
              <a:lnSpc>
                <a:spcPts val="2440"/>
              </a:lnSpc>
            </a:pPr>
            <a:r>
              <a:rPr lang="en-US" sz="2000">
                <a:solidFill>
                  <a:srgbClr val="1F4152"/>
                </a:solidFill>
                <a:latin typeface="Arial Nova"/>
                <a:ea typeface="Arial Nova"/>
                <a:cs typeface="Arial Nova"/>
                <a:sym typeface="Arial Nova"/>
              </a:rPr>
              <a:t>SCIREARLY was a three-year long research project funded by the European Union’s Horizon Europe programme.</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The University of Helsinki led the part of the research providing the basis for this trainng material.</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For more resources on creating learning environments that reduce early scool leaving and promote academic achievement and wellbeing, please visit the SCIREARLY Impact platform at:</a:t>
            </a:r>
          </a:p>
          <a:p>
            <a:pPr algn="ctr">
              <a:lnSpc>
                <a:spcPts val="2440"/>
              </a:lnSpc>
            </a:pPr>
            <a:r>
              <a:rPr lang="en-US" sz="2000">
                <a:solidFill>
                  <a:srgbClr val="1F4152"/>
                </a:solidFill>
                <a:latin typeface="Arial Nova"/>
                <a:ea typeface="Arial Nova"/>
                <a:cs typeface="Arial Nova"/>
                <a:sym typeface="Arial Nova"/>
              </a:rPr>
              <a:t>www.SCIREARLY.EU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6825777"/>
            <a:ext cx="9453446" cy="234506"/>
            <a:chOff x="0" y="0"/>
            <a:chExt cx="12604594" cy="312674"/>
          </a:xfrm>
        </p:grpSpPr>
        <p:sp>
          <p:nvSpPr>
            <p:cNvPr name="Freeform 3" id="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203029" b="0"/>
              </a:stretch>
            </a:blipFill>
          </p:spPr>
        </p:sp>
      </p:grpSp>
      <p:grpSp>
        <p:nvGrpSpPr>
          <p:cNvPr name="Group 5" id="5"/>
          <p:cNvGrpSpPr/>
          <p:nvPr/>
        </p:nvGrpSpPr>
        <p:grpSpPr>
          <a:xfrm rot="0">
            <a:off x="12001217" y="1028700"/>
            <a:ext cx="5284702" cy="8297005"/>
            <a:chOff x="0" y="0"/>
            <a:chExt cx="7046270" cy="11062674"/>
          </a:xfrm>
        </p:grpSpPr>
        <p:grpSp>
          <p:nvGrpSpPr>
            <p:cNvPr name="Group 6" id="6"/>
            <p:cNvGrpSpPr/>
            <p:nvPr/>
          </p:nvGrpSpPr>
          <p:grpSpPr>
            <a:xfrm rot="0">
              <a:off x="2384784" y="8785973"/>
              <a:ext cx="2276701" cy="22767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9" id="9"/>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0" id="10"/>
          <p:cNvGrpSpPr/>
          <p:nvPr/>
        </p:nvGrpSpPr>
        <p:grpSpPr>
          <a:xfrm rot="0">
            <a:off x="11586735" y="5434141"/>
            <a:ext cx="8493925" cy="849392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4" id="14"/>
          <p:cNvSpPr/>
          <p:nvPr/>
        </p:nvSpPr>
        <p:spPr>
          <a:xfrm flipH="false" flipV="false" rot="0">
            <a:off x="12492538" y="4837146"/>
            <a:ext cx="5293222" cy="4737434"/>
          </a:xfrm>
          <a:custGeom>
            <a:avLst/>
            <a:gdLst/>
            <a:ahLst/>
            <a:cxnLst/>
            <a:rect r="r" b="b" t="t" l="l"/>
            <a:pathLst>
              <a:path h="4737434" w="5293222">
                <a:moveTo>
                  <a:pt x="0" y="0"/>
                </a:moveTo>
                <a:lnTo>
                  <a:pt x="5293222" y="0"/>
                </a:lnTo>
                <a:lnTo>
                  <a:pt x="5293222" y="4737434"/>
                </a:lnTo>
                <a:lnTo>
                  <a:pt x="0" y="4737434"/>
                </a:lnTo>
                <a:lnTo>
                  <a:pt x="0" y="0"/>
                </a:lnTo>
                <a:close/>
              </a:path>
            </a:pathLst>
          </a:custGeom>
          <a:blipFill>
            <a:blip r:embed="rId7"/>
            <a:stretch>
              <a:fillRect l="0" t="0" r="0" b="0"/>
            </a:stretch>
          </a:blipFill>
        </p:spPr>
      </p:sp>
      <p:sp>
        <p:nvSpPr>
          <p:cNvPr name="TextBox 15" id="15"/>
          <p:cNvSpPr txBox="true"/>
          <p:nvPr/>
        </p:nvSpPr>
        <p:spPr>
          <a:xfrm rot="0">
            <a:off x="1028700" y="1957155"/>
            <a:ext cx="10408610" cy="2497073"/>
          </a:xfrm>
          <a:prstGeom prst="rect">
            <a:avLst/>
          </a:prstGeom>
        </p:spPr>
        <p:txBody>
          <a:bodyPr anchor="t" rtlCol="false" tIns="0" lIns="0" bIns="0" rIns="0">
            <a:spAutoFit/>
          </a:bodyPr>
          <a:lstStyle/>
          <a:p>
            <a:pPr algn="l">
              <a:lnSpc>
                <a:spcPts val="9602"/>
              </a:lnSpc>
            </a:pPr>
            <a:r>
              <a:rPr lang="en-US" sz="9699">
                <a:solidFill>
                  <a:srgbClr val="C88EAD"/>
                </a:solidFill>
                <a:latin typeface="Arial Nova"/>
                <a:ea typeface="Arial Nova"/>
                <a:cs typeface="Arial Nova"/>
                <a:sym typeface="Arial Nova"/>
              </a:rPr>
              <a:t>BUILDING EFFECTIVE</a:t>
            </a:r>
          </a:p>
        </p:txBody>
      </p:sp>
      <p:sp>
        <p:nvSpPr>
          <p:cNvPr name="TextBox 16" id="16"/>
          <p:cNvSpPr txBox="true"/>
          <p:nvPr/>
        </p:nvSpPr>
        <p:spPr>
          <a:xfrm rot="0">
            <a:off x="1028700" y="4616153"/>
            <a:ext cx="10408610" cy="2073402"/>
          </a:xfrm>
          <a:prstGeom prst="rect">
            <a:avLst/>
          </a:prstGeom>
        </p:spPr>
        <p:txBody>
          <a:bodyPr anchor="t" rtlCol="false" tIns="0" lIns="0" bIns="0" rIns="0">
            <a:spAutoFit/>
          </a:bodyPr>
          <a:lstStyle/>
          <a:p>
            <a:pPr algn="l">
              <a:lnSpc>
                <a:spcPts val="8019"/>
              </a:lnSpc>
            </a:pPr>
            <a:r>
              <a:rPr lang="en-US" sz="8100">
                <a:solidFill>
                  <a:srgbClr val="19467E"/>
                </a:solidFill>
                <a:latin typeface="Arial Nova"/>
                <a:ea typeface="Arial Nova"/>
                <a:cs typeface="Arial Nova"/>
                <a:sym typeface="Arial Nova"/>
              </a:rPr>
              <a:t>SCHOOL - HOME</a:t>
            </a:r>
          </a:p>
          <a:p>
            <a:pPr algn="l">
              <a:lnSpc>
                <a:spcPts val="8019"/>
              </a:lnSpc>
            </a:pPr>
            <a:r>
              <a:rPr lang="en-US" sz="8100">
                <a:solidFill>
                  <a:srgbClr val="19467E"/>
                </a:solidFill>
                <a:latin typeface="Arial Nova"/>
                <a:ea typeface="Arial Nova"/>
                <a:cs typeface="Arial Nova"/>
                <a:sym typeface="Arial Nova"/>
              </a:rPr>
              <a:t>COLLABORATION</a:t>
            </a:r>
          </a:p>
        </p:txBody>
      </p:sp>
      <p:sp>
        <p:nvSpPr>
          <p:cNvPr name="TextBox 17" id="17"/>
          <p:cNvSpPr txBox="true"/>
          <p:nvPr/>
        </p:nvSpPr>
        <p:spPr>
          <a:xfrm rot="0">
            <a:off x="1028700" y="7324526"/>
            <a:ext cx="8540327" cy="854074"/>
          </a:xfrm>
          <a:prstGeom prst="rect">
            <a:avLst/>
          </a:prstGeom>
        </p:spPr>
        <p:txBody>
          <a:bodyPr anchor="t" rtlCol="false" tIns="0" lIns="0" bIns="0" rIns="0">
            <a:spAutoFit/>
          </a:bodyPr>
          <a:lstStyle/>
          <a:p>
            <a:pPr algn="l">
              <a:lnSpc>
                <a:spcPts val="7000"/>
              </a:lnSpc>
            </a:pPr>
            <a:r>
              <a:rPr lang="en-US" sz="5000" spc="400">
                <a:solidFill>
                  <a:srgbClr val="1F4152"/>
                </a:solidFill>
                <a:latin typeface="Arial Nova"/>
                <a:ea typeface="Arial Nova"/>
                <a:cs typeface="Arial Nova"/>
                <a:sym typeface="Arial Nova"/>
              </a:rPr>
              <a:t>SKILLS FOR TEACHERS</a:t>
            </a:r>
          </a:p>
        </p:txBody>
      </p:sp>
      <p:sp>
        <p:nvSpPr>
          <p:cNvPr name="TextBox 18" id="18"/>
          <p:cNvSpPr txBox="true"/>
          <p:nvPr/>
        </p:nvSpPr>
        <p:spPr>
          <a:xfrm rot="0">
            <a:off x="1114425" y="1010372"/>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Module 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4088304" y="2841565"/>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3" id="3"/>
          <p:cNvSpPr/>
          <p:nvPr/>
        </p:nvSpPr>
        <p:spPr>
          <a:xfrm flipH="false" flipV="false" rot="0">
            <a:off x="9210606" y="2841565"/>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grpSp>
        <p:nvGrpSpPr>
          <p:cNvPr name="Group 4" id="4"/>
          <p:cNvGrpSpPr/>
          <p:nvPr/>
        </p:nvGrpSpPr>
        <p:grpSpPr>
          <a:xfrm rot="0">
            <a:off x="1702434" y="3595201"/>
            <a:ext cx="942448" cy="1479647"/>
            <a:chOff x="0" y="0"/>
            <a:chExt cx="1256597" cy="1972862"/>
          </a:xfrm>
        </p:grpSpPr>
        <p:grpSp>
          <p:nvGrpSpPr>
            <p:cNvPr name="Group 5" id="5"/>
            <p:cNvGrpSpPr/>
            <p:nvPr/>
          </p:nvGrpSpPr>
          <p:grpSpPr>
            <a:xfrm rot="0">
              <a:off x="425291" y="1566847"/>
              <a:ext cx="406016" cy="4060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7" id="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8" id="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9" id="9"/>
          <p:cNvGrpSpPr/>
          <p:nvPr/>
        </p:nvGrpSpPr>
        <p:grpSpPr>
          <a:xfrm rot="0">
            <a:off x="10426807" y="3595201"/>
            <a:ext cx="942448" cy="1479647"/>
            <a:chOff x="0" y="0"/>
            <a:chExt cx="1256597" cy="1972862"/>
          </a:xfrm>
        </p:grpSpPr>
        <p:grpSp>
          <p:nvGrpSpPr>
            <p:cNvPr name="Group 10" id="10"/>
            <p:cNvGrpSpPr/>
            <p:nvPr/>
          </p:nvGrpSpPr>
          <p:grpSpPr>
            <a:xfrm rot="0">
              <a:off x="425291" y="1566847"/>
              <a:ext cx="406016" cy="40601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2" id="12"/>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3" id="13"/>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4" id="14"/>
          <p:cNvGrpSpPr/>
          <p:nvPr/>
        </p:nvGrpSpPr>
        <p:grpSpPr>
          <a:xfrm rot="0">
            <a:off x="14717137" y="3595201"/>
            <a:ext cx="942448" cy="1479647"/>
            <a:chOff x="0" y="0"/>
            <a:chExt cx="1256597" cy="1972862"/>
          </a:xfrm>
        </p:grpSpPr>
        <p:grpSp>
          <p:nvGrpSpPr>
            <p:cNvPr name="Group 15" id="15"/>
            <p:cNvGrpSpPr/>
            <p:nvPr/>
          </p:nvGrpSpPr>
          <p:grpSpPr>
            <a:xfrm rot="0">
              <a:off x="425291" y="1566847"/>
              <a:ext cx="406016" cy="4060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7" id="1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8" id="1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9" id="19"/>
          <p:cNvGrpSpPr/>
          <p:nvPr/>
        </p:nvGrpSpPr>
        <p:grpSpPr>
          <a:xfrm rot="0">
            <a:off x="4368907" y="5074848"/>
            <a:ext cx="47625" cy="4157345"/>
            <a:chOff x="0" y="0"/>
            <a:chExt cx="12543" cy="1094939"/>
          </a:xfrm>
        </p:grpSpPr>
        <p:sp>
          <p:nvSpPr>
            <p:cNvPr name="Freeform 20" id="20"/>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1" id="21"/>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2034020" y="869259"/>
            <a:ext cx="14219960" cy="1467481"/>
          </a:xfrm>
          <a:prstGeom prst="rect">
            <a:avLst/>
          </a:prstGeom>
        </p:spPr>
        <p:txBody>
          <a:bodyPr anchor="t" rtlCol="false" tIns="0" lIns="0" bIns="0" rIns="0">
            <a:spAutoFit/>
          </a:bodyPr>
          <a:lstStyle/>
          <a:p>
            <a:pPr algn="ctr">
              <a:lnSpc>
                <a:spcPts val="12040"/>
              </a:lnSpc>
            </a:pPr>
            <a:r>
              <a:rPr lang="en-US" sz="8600">
                <a:solidFill>
                  <a:srgbClr val="1F4152"/>
                </a:solidFill>
                <a:latin typeface="Arial Nova"/>
                <a:ea typeface="Arial Nova"/>
                <a:cs typeface="Arial Nova"/>
                <a:sym typeface="Arial Nova"/>
              </a:rPr>
              <a:t>Module 3 l</a:t>
            </a:r>
            <a:r>
              <a:rPr lang="en-US" sz="8600">
                <a:solidFill>
                  <a:srgbClr val="1F4152"/>
                </a:solidFill>
                <a:latin typeface="Arial Nova"/>
                <a:ea typeface="Arial Nova"/>
                <a:cs typeface="Arial Nova"/>
                <a:sym typeface="Arial Nova"/>
              </a:rPr>
              <a:t>earning objectives</a:t>
            </a:r>
          </a:p>
        </p:txBody>
      </p:sp>
      <p:sp>
        <p:nvSpPr>
          <p:cNvPr name="TextBox 23" id="23"/>
          <p:cNvSpPr txBox="true"/>
          <p:nvPr/>
        </p:nvSpPr>
        <p:spPr>
          <a:xfrm rot="0">
            <a:off x="1028700" y="5483788"/>
            <a:ext cx="2911582" cy="3348990"/>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Understand the significance of teacher–guardian collaboration in student learning, wellbeing, and school engagement.</a:t>
            </a:r>
          </a:p>
          <a:p>
            <a:pPr algn="l">
              <a:lnSpc>
                <a:spcPts val="2970"/>
              </a:lnSpc>
            </a:pPr>
          </a:p>
        </p:txBody>
      </p:sp>
      <p:sp>
        <p:nvSpPr>
          <p:cNvPr name="TextBox 24" id="24"/>
          <p:cNvSpPr txBox="true"/>
          <p:nvPr/>
        </p:nvSpPr>
        <p:spPr>
          <a:xfrm rot="0">
            <a:off x="4984478" y="5483788"/>
            <a:ext cx="3525396" cy="297751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Explore how shared goals between teachers and guardians create a coherent support network for students.</a:t>
            </a:r>
          </a:p>
          <a:p>
            <a:pPr algn="l">
              <a:lnSpc>
                <a:spcPts val="2970"/>
              </a:lnSpc>
            </a:pPr>
          </a:p>
          <a:p>
            <a:pPr algn="l">
              <a:lnSpc>
                <a:spcPts val="2970"/>
              </a:lnSpc>
            </a:pPr>
          </a:p>
        </p:txBody>
      </p:sp>
      <p:sp>
        <p:nvSpPr>
          <p:cNvPr name="TextBox 25" id="25"/>
          <p:cNvSpPr txBox="true"/>
          <p:nvPr/>
        </p:nvSpPr>
        <p:spPr>
          <a:xfrm rot="0">
            <a:off x="9514928" y="5483788"/>
            <a:ext cx="3539887" cy="223456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Identify how school - home collaboration can be used to prevent school disengagement and support learning proactively.</a:t>
            </a:r>
          </a:p>
        </p:txBody>
      </p:sp>
      <p:grpSp>
        <p:nvGrpSpPr>
          <p:cNvPr name="Group 26" id="26"/>
          <p:cNvGrpSpPr/>
          <p:nvPr/>
        </p:nvGrpSpPr>
        <p:grpSpPr>
          <a:xfrm rot="0">
            <a:off x="8938499" y="5252816"/>
            <a:ext cx="47625" cy="4157345"/>
            <a:chOff x="0" y="0"/>
            <a:chExt cx="12543" cy="1094939"/>
          </a:xfrm>
        </p:grpSpPr>
        <p:sp>
          <p:nvSpPr>
            <p:cNvPr name="Freeform 27" id="27"/>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8" id="28"/>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30" id="30"/>
          <p:cNvSpPr txBox="true"/>
          <p:nvPr/>
        </p:nvSpPr>
        <p:spPr>
          <a:xfrm rot="0">
            <a:off x="14059869" y="5483788"/>
            <a:ext cx="3199431" cy="2606040"/>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Explore practical strategies for engaging all guardians, including those who may be harder to reach.</a:t>
            </a:r>
          </a:p>
          <a:p>
            <a:pPr algn="l">
              <a:lnSpc>
                <a:spcPts val="2970"/>
              </a:lnSpc>
            </a:pPr>
          </a:p>
        </p:txBody>
      </p:sp>
      <p:grpSp>
        <p:nvGrpSpPr>
          <p:cNvPr name="Group 31" id="31"/>
          <p:cNvGrpSpPr/>
          <p:nvPr/>
        </p:nvGrpSpPr>
        <p:grpSpPr>
          <a:xfrm rot="0">
            <a:off x="13583619" y="5252816"/>
            <a:ext cx="47625" cy="4157345"/>
            <a:chOff x="0" y="0"/>
            <a:chExt cx="12543" cy="1094939"/>
          </a:xfrm>
        </p:grpSpPr>
        <p:sp>
          <p:nvSpPr>
            <p:cNvPr name="Freeform 32" id="32"/>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33" id="33"/>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6141084" y="3595201"/>
            <a:ext cx="942448" cy="1479647"/>
            <a:chOff x="0" y="0"/>
            <a:chExt cx="1256597" cy="1972862"/>
          </a:xfrm>
        </p:grpSpPr>
        <p:grpSp>
          <p:nvGrpSpPr>
            <p:cNvPr name="Group 35" id="35"/>
            <p:cNvGrpSpPr/>
            <p:nvPr/>
          </p:nvGrpSpPr>
          <p:grpSpPr>
            <a:xfrm rot="0">
              <a:off x="425291" y="1566847"/>
              <a:ext cx="406016" cy="406016"/>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37" id="3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38" id="3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3017"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905870" y="5365675"/>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9" id="9"/>
          <p:cNvSpPr/>
          <p:nvPr/>
        </p:nvSpPr>
        <p:spPr>
          <a:xfrm flipH="false" flipV="false" rot="0">
            <a:off x="11621902" y="3526301"/>
            <a:ext cx="3342247" cy="3137534"/>
          </a:xfrm>
          <a:custGeom>
            <a:avLst/>
            <a:gdLst/>
            <a:ahLst/>
            <a:cxnLst/>
            <a:rect r="r" b="b" t="t" l="l"/>
            <a:pathLst>
              <a:path h="3137534" w="3342247">
                <a:moveTo>
                  <a:pt x="0" y="0"/>
                </a:moveTo>
                <a:lnTo>
                  <a:pt x="3342247" y="0"/>
                </a:lnTo>
                <a:lnTo>
                  <a:pt x="3342247" y="3137534"/>
                </a:lnTo>
                <a:lnTo>
                  <a:pt x="0" y="3137534"/>
                </a:lnTo>
                <a:lnTo>
                  <a:pt x="0" y="0"/>
                </a:lnTo>
                <a:close/>
              </a:path>
            </a:pathLst>
          </a:custGeom>
          <a:blipFill>
            <a:blip r:embed="rId7"/>
            <a:stretch>
              <a:fillRect l="0" t="0" r="0" b="0"/>
            </a:stretch>
          </a:blipFill>
        </p:spPr>
      </p:sp>
      <p:sp>
        <p:nvSpPr>
          <p:cNvPr name="TextBox 10" id="10"/>
          <p:cNvSpPr txBox="true"/>
          <p:nvPr/>
        </p:nvSpPr>
        <p:spPr>
          <a:xfrm rot="0">
            <a:off x="905870" y="5951171"/>
            <a:ext cx="6572250" cy="128905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How belonging fuels engagement</a:t>
            </a:r>
          </a:p>
        </p:txBody>
      </p:sp>
      <p:sp>
        <p:nvSpPr>
          <p:cNvPr name="TextBox 11" id="11"/>
          <p:cNvSpPr txBox="true"/>
          <p:nvPr/>
        </p:nvSpPr>
        <p:spPr>
          <a:xfrm rot="0">
            <a:off x="858245" y="2416414"/>
            <a:ext cx="6205052" cy="966470"/>
          </a:xfrm>
          <a:prstGeom prst="rect">
            <a:avLst/>
          </a:prstGeom>
        </p:spPr>
        <p:txBody>
          <a:bodyPr anchor="t" rtlCol="false" tIns="0" lIns="0" bIns="0" rIns="0">
            <a:spAutoFit/>
          </a:bodyPr>
          <a:lstStyle/>
          <a:p>
            <a:pPr algn="l">
              <a:lnSpc>
                <a:spcPts val="7299"/>
              </a:lnSpc>
            </a:pPr>
            <a:r>
              <a:rPr lang="en-US" sz="7299">
                <a:solidFill>
                  <a:srgbClr val="8AB17D"/>
                </a:solidFill>
                <a:latin typeface="Arial Nova"/>
                <a:ea typeface="Arial Nova"/>
                <a:cs typeface="Arial Nova"/>
                <a:sym typeface="Arial Nova"/>
              </a:rPr>
              <a:t>BENEFITS OF </a:t>
            </a:r>
          </a:p>
        </p:txBody>
      </p:sp>
      <p:sp>
        <p:nvSpPr>
          <p:cNvPr name="TextBox 12" id="12"/>
          <p:cNvSpPr txBox="true"/>
          <p:nvPr/>
        </p:nvSpPr>
        <p:spPr>
          <a:xfrm rot="0">
            <a:off x="905870" y="3497184"/>
            <a:ext cx="5775146" cy="1605281"/>
          </a:xfrm>
          <a:prstGeom prst="rect">
            <a:avLst/>
          </a:prstGeom>
        </p:spPr>
        <p:txBody>
          <a:bodyPr anchor="t" rtlCol="false" tIns="0" lIns="0" bIns="0" rIns="0">
            <a:spAutoFit/>
          </a:bodyPr>
          <a:lstStyle/>
          <a:p>
            <a:pPr algn="l">
              <a:lnSpc>
                <a:spcPts val="6200"/>
              </a:lnSpc>
            </a:pPr>
            <a:r>
              <a:rPr lang="en-US" sz="6200">
                <a:solidFill>
                  <a:srgbClr val="1F4152"/>
                </a:solidFill>
                <a:latin typeface="Arial Nova"/>
                <a:ea typeface="Arial Nova"/>
                <a:cs typeface="Arial Nova"/>
                <a:sym typeface="Arial Nova"/>
              </a:rPr>
              <a:t>PARENTAL INVOLVEMENT</a:t>
            </a:r>
          </a:p>
        </p:txBody>
      </p:sp>
      <p:grpSp>
        <p:nvGrpSpPr>
          <p:cNvPr name="Group 13" id="13"/>
          <p:cNvGrpSpPr/>
          <p:nvPr/>
        </p:nvGrpSpPr>
        <p:grpSpPr>
          <a:xfrm rot="0">
            <a:off x="8839735" y="1447913"/>
            <a:ext cx="2529826" cy="252982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0DA"/>
            </a:solidFill>
          </p:spPr>
        </p:sp>
        <p:sp>
          <p:nvSpPr>
            <p:cNvPr name="TextBox 15" id="15"/>
            <p:cNvSpPr txBox="true"/>
            <p:nvPr/>
          </p:nvSpPr>
          <p:spPr>
            <a:xfrm>
              <a:off x="139700" y="101600"/>
              <a:ext cx="533400" cy="571500"/>
            </a:xfrm>
            <a:prstGeom prst="rect">
              <a:avLst/>
            </a:prstGeom>
          </p:spPr>
          <p:txBody>
            <a:bodyPr anchor="ctr" rtlCol="false" tIns="50800" lIns="50800" bIns="50800" rIns="50800"/>
            <a:lstStyle/>
            <a:p>
              <a:pPr algn="ctr">
                <a:lnSpc>
                  <a:spcPts val="2799"/>
                </a:lnSpc>
              </a:pPr>
              <a:r>
                <a:rPr lang="en-US" b="true" sz="1999" spc="19">
                  <a:solidFill>
                    <a:srgbClr val="2C6393"/>
                  </a:solidFill>
                  <a:latin typeface="Arial Nova Bold"/>
                  <a:ea typeface="Arial Nova Bold"/>
                  <a:cs typeface="Arial Nova Bold"/>
                  <a:sym typeface="Arial Nova Bold"/>
                </a:rPr>
                <a:t>Academic achievement</a:t>
              </a:r>
            </a:p>
          </p:txBody>
        </p:sp>
      </p:grpSp>
      <p:grpSp>
        <p:nvGrpSpPr>
          <p:cNvPr name="Group 16" id="16"/>
          <p:cNvGrpSpPr/>
          <p:nvPr/>
        </p:nvGrpSpPr>
        <p:grpSpPr>
          <a:xfrm rot="0">
            <a:off x="14729474" y="1447913"/>
            <a:ext cx="2529826" cy="2529826"/>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0DA"/>
            </a:solidFill>
          </p:spPr>
        </p:sp>
        <p:sp>
          <p:nvSpPr>
            <p:cNvPr name="TextBox 18" id="18"/>
            <p:cNvSpPr txBox="true"/>
            <p:nvPr/>
          </p:nvSpPr>
          <p:spPr>
            <a:xfrm>
              <a:off x="139700" y="101600"/>
              <a:ext cx="533400" cy="571500"/>
            </a:xfrm>
            <a:prstGeom prst="rect">
              <a:avLst/>
            </a:prstGeom>
          </p:spPr>
          <p:txBody>
            <a:bodyPr anchor="ctr" rtlCol="false" tIns="50800" lIns="50800" bIns="50800" rIns="50800"/>
            <a:lstStyle/>
            <a:p>
              <a:pPr algn="ctr">
                <a:lnSpc>
                  <a:spcPts val="2799"/>
                </a:lnSpc>
              </a:pPr>
              <a:r>
                <a:rPr lang="en-US" b="true" sz="1999" spc="19">
                  <a:solidFill>
                    <a:srgbClr val="2C6393"/>
                  </a:solidFill>
                  <a:latin typeface="Arial Nova Bold"/>
                  <a:ea typeface="Arial Nova Bold"/>
                  <a:cs typeface="Arial Nova Bold"/>
                  <a:sym typeface="Arial Nova Bold"/>
                </a:rPr>
                <a:t>Attendance and retention</a:t>
              </a:r>
            </a:p>
          </p:txBody>
        </p:sp>
      </p:grpSp>
      <p:sp>
        <p:nvSpPr>
          <p:cNvPr name="AutoShape 19" id="19"/>
          <p:cNvSpPr/>
          <p:nvPr/>
        </p:nvSpPr>
        <p:spPr>
          <a:xfrm>
            <a:off x="11369562" y="2712826"/>
            <a:ext cx="3359912" cy="0"/>
          </a:xfrm>
          <a:prstGeom prst="line">
            <a:avLst/>
          </a:prstGeom>
          <a:ln cap="rnd" w="38100">
            <a:solidFill>
              <a:srgbClr val="F2CD5D"/>
            </a:solidFill>
            <a:prstDash val="solid"/>
            <a:headEnd type="none" len="sm" w="sm"/>
            <a:tailEnd type="arrow" len="sm" w="med"/>
          </a:ln>
        </p:spPr>
      </p:sp>
      <p:grpSp>
        <p:nvGrpSpPr>
          <p:cNvPr name="Group 20" id="20"/>
          <p:cNvGrpSpPr/>
          <p:nvPr/>
        </p:nvGrpSpPr>
        <p:grpSpPr>
          <a:xfrm rot="0">
            <a:off x="14729474" y="6378994"/>
            <a:ext cx="2529826" cy="252982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0DA"/>
            </a:solidFill>
          </p:spPr>
        </p:sp>
        <p:sp>
          <p:nvSpPr>
            <p:cNvPr name="TextBox 22" id="22"/>
            <p:cNvSpPr txBox="true"/>
            <p:nvPr/>
          </p:nvSpPr>
          <p:spPr>
            <a:xfrm>
              <a:off x="139700" y="101600"/>
              <a:ext cx="533400" cy="571500"/>
            </a:xfrm>
            <a:prstGeom prst="rect">
              <a:avLst/>
            </a:prstGeom>
          </p:spPr>
          <p:txBody>
            <a:bodyPr anchor="ctr" rtlCol="false" tIns="50800" lIns="50800" bIns="50800" rIns="50800"/>
            <a:lstStyle/>
            <a:p>
              <a:pPr algn="ctr">
                <a:lnSpc>
                  <a:spcPts val="2799"/>
                </a:lnSpc>
              </a:pPr>
              <a:r>
                <a:rPr lang="en-US" b="true" sz="1999" spc="19">
                  <a:solidFill>
                    <a:srgbClr val="2C6393"/>
                  </a:solidFill>
                  <a:latin typeface="Arial Nova Bold"/>
                  <a:ea typeface="Arial Nova Bold"/>
                  <a:cs typeface="Arial Nova Bold"/>
                  <a:sym typeface="Arial Nova Bold"/>
                </a:rPr>
                <a:t>Wellbeing and beahviour</a:t>
              </a:r>
            </a:p>
          </p:txBody>
        </p:sp>
      </p:grpSp>
      <p:sp>
        <p:nvSpPr>
          <p:cNvPr name="AutoShape 23" id="23"/>
          <p:cNvSpPr/>
          <p:nvPr/>
        </p:nvSpPr>
        <p:spPr>
          <a:xfrm>
            <a:off x="15994387" y="3977739"/>
            <a:ext cx="0" cy="2401255"/>
          </a:xfrm>
          <a:prstGeom prst="line">
            <a:avLst/>
          </a:prstGeom>
          <a:ln cap="rnd" w="38100">
            <a:solidFill>
              <a:srgbClr val="F2CD5D"/>
            </a:solidFill>
            <a:prstDash val="solid"/>
            <a:headEnd type="none" len="sm" w="sm"/>
            <a:tailEnd type="arrow" len="sm" w="med"/>
          </a:ln>
        </p:spPr>
      </p:sp>
      <p:grpSp>
        <p:nvGrpSpPr>
          <p:cNvPr name="Group 24" id="24"/>
          <p:cNvGrpSpPr/>
          <p:nvPr/>
        </p:nvGrpSpPr>
        <p:grpSpPr>
          <a:xfrm rot="0">
            <a:off x="8839735" y="6378994"/>
            <a:ext cx="2529826" cy="252982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0DA"/>
            </a:solidFill>
          </p:spPr>
        </p:sp>
        <p:sp>
          <p:nvSpPr>
            <p:cNvPr name="TextBox 26" id="26"/>
            <p:cNvSpPr txBox="true"/>
            <p:nvPr/>
          </p:nvSpPr>
          <p:spPr>
            <a:xfrm>
              <a:off x="139700" y="101600"/>
              <a:ext cx="533400" cy="571500"/>
            </a:xfrm>
            <a:prstGeom prst="rect">
              <a:avLst/>
            </a:prstGeom>
          </p:spPr>
          <p:txBody>
            <a:bodyPr anchor="ctr" rtlCol="false" tIns="50800" lIns="50800" bIns="50800" rIns="50800"/>
            <a:lstStyle/>
            <a:p>
              <a:pPr algn="ctr">
                <a:lnSpc>
                  <a:spcPts val="2799"/>
                </a:lnSpc>
              </a:pPr>
              <a:r>
                <a:rPr lang="en-US" b="true" sz="1999" spc="19">
                  <a:solidFill>
                    <a:srgbClr val="2C6393"/>
                  </a:solidFill>
                  <a:latin typeface="Arial Nova Bold"/>
                  <a:ea typeface="Arial Nova Bold"/>
                  <a:cs typeface="Arial Nova Bold"/>
                  <a:sym typeface="Arial Nova Bold"/>
                </a:rPr>
                <a:t>Lower drop-out rates</a:t>
              </a:r>
            </a:p>
          </p:txBody>
        </p:sp>
      </p:grpSp>
      <p:sp>
        <p:nvSpPr>
          <p:cNvPr name="AutoShape 27" id="27"/>
          <p:cNvSpPr/>
          <p:nvPr/>
        </p:nvSpPr>
        <p:spPr>
          <a:xfrm flipH="true">
            <a:off x="11369562" y="7643907"/>
            <a:ext cx="3359912" cy="0"/>
          </a:xfrm>
          <a:prstGeom prst="line">
            <a:avLst/>
          </a:prstGeom>
          <a:ln cap="rnd" w="38100">
            <a:solidFill>
              <a:srgbClr val="F2CD5D"/>
            </a:solidFill>
            <a:prstDash val="solid"/>
            <a:headEnd type="none" len="sm" w="sm"/>
            <a:tailEnd type="arrow" len="sm" w="med"/>
          </a:ln>
        </p:spPr>
      </p:sp>
      <p:sp>
        <p:nvSpPr>
          <p:cNvPr name="AutoShape 28" id="28"/>
          <p:cNvSpPr/>
          <p:nvPr/>
        </p:nvSpPr>
        <p:spPr>
          <a:xfrm>
            <a:off x="10104649" y="3977739"/>
            <a:ext cx="0" cy="2401255"/>
          </a:xfrm>
          <a:prstGeom prst="line">
            <a:avLst/>
          </a:prstGeom>
          <a:ln cap="rnd" w="38100">
            <a:solidFill>
              <a:srgbClr val="F2CD5D"/>
            </a:solidFill>
            <a:prstDash val="solid"/>
            <a:headEnd type="none" len="sm" w="sm"/>
            <a:tailEnd type="arrow" len="sm" w="med"/>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22067"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846257"/>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1028700" y="5435600"/>
            <a:ext cx="6572250" cy="380365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Extensive research demonstrates that parental involvement in schooling positively affects:</a:t>
            </a:r>
          </a:p>
          <a:p>
            <a:pPr algn="l">
              <a:lnSpc>
                <a:spcPts val="5000"/>
              </a:lnSpc>
            </a:pPr>
          </a:p>
        </p:txBody>
      </p:sp>
      <p:sp>
        <p:nvSpPr>
          <p:cNvPr name="TextBox 10" id="10"/>
          <p:cNvSpPr txBox="true"/>
          <p:nvPr/>
        </p:nvSpPr>
        <p:spPr>
          <a:xfrm rot="0">
            <a:off x="1028700" y="1809879"/>
            <a:ext cx="5895323" cy="966470"/>
          </a:xfrm>
          <a:prstGeom prst="rect">
            <a:avLst/>
          </a:prstGeom>
        </p:spPr>
        <p:txBody>
          <a:bodyPr anchor="t" rtlCol="false" tIns="0" lIns="0" bIns="0" rIns="0">
            <a:spAutoFit/>
          </a:bodyPr>
          <a:lstStyle/>
          <a:p>
            <a:pPr algn="l">
              <a:lnSpc>
                <a:spcPts val="7299"/>
              </a:lnSpc>
            </a:pPr>
            <a:r>
              <a:rPr lang="en-US" sz="7299">
                <a:solidFill>
                  <a:srgbClr val="8AB17D"/>
                </a:solidFill>
                <a:latin typeface="Arial Nova"/>
                <a:ea typeface="Arial Nova"/>
                <a:cs typeface="Arial Nova"/>
                <a:sym typeface="Arial Nova"/>
              </a:rPr>
              <a:t>BENEFITS OF </a:t>
            </a:r>
          </a:p>
        </p:txBody>
      </p:sp>
      <p:sp>
        <p:nvSpPr>
          <p:cNvPr name="TextBox 11" id="11"/>
          <p:cNvSpPr txBox="true"/>
          <p:nvPr/>
        </p:nvSpPr>
        <p:spPr>
          <a:xfrm rot="0">
            <a:off x="1028700" y="2974276"/>
            <a:ext cx="5775146" cy="1605280"/>
          </a:xfrm>
          <a:prstGeom prst="rect">
            <a:avLst/>
          </a:prstGeom>
        </p:spPr>
        <p:txBody>
          <a:bodyPr anchor="t" rtlCol="false" tIns="0" lIns="0" bIns="0" rIns="0">
            <a:spAutoFit/>
          </a:bodyPr>
          <a:lstStyle/>
          <a:p>
            <a:pPr algn="l">
              <a:lnSpc>
                <a:spcPts val="6200"/>
              </a:lnSpc>
            </a:pPr>
            <a:r>
              <a:rPr lang="en-US" sz="6200">
                <a:solidFill>
                  <a:srgbClr val="1F4152"/>
                </a:solidFill>
                <a:latin typeface="Arial Nova"/>
                <a:ea typeface="Arial Nova"/>
                <a:cs typeface="Arial Nova"/>
                <a:sym typeface="Arial Nova"/>
              </a:rPr>
              <a:t>PARENTAL INVOLVEMENT</a:t>
            </a:r>
          </a:p>
        </p:txBody>
      </p:sp>
      <p:sp>
        <p:nvSpPr>
          <p:cNvPr name="Freeform 12" id="12"/>
          <p:cNvSpPr/>
          <p:nvPr/>
        </p:nvSpPr>
        <p:spPr>
          <a:xfrm flipH="false" flipV="false" rot="0">
            <a:off x="8666699" y="2273539"/>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666699" y="4287369"/>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8666699" y="6157980"/>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8666699" y="8031031"/>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468438" y="1695933"/>
            <a:ext cx="7790862"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A</a:t>
            </a:r>
            <a:r>
              <a:rPr lang="en-US" b="true" sz="3000">
                <a:solidFill>
                  <a:srgbClr val="1F4152"/>
                </a:solidFill>
                <a:latin typeface="Arial Nova Bold"/>
                <a:ea typeface="Arial Nova Bold"/>
                <a:cs typeface="Arial Nova Bold"/>
                <a:sym typeface="Arial Nova Bold"/>
              </a:rPr>
              <a:t>cademic achievement: </a:t>
            </a:r>
            <a:r>
              <a:rPr lang="en-US" sz="3000">
                <a:solidFill>
                  <a:srgbClr val="1F4152"/>
                </a:solidFill>
                <a:latin typeface="Arial Nova"/>
                <a:ea typeface="Arial Nova"/>
                <a:cs typeface="Arial Nova"/>
                <a:sym typeface="Arial Nova"/>
              </a:rPr>
              <a:t>Students with involved parents tend to perform better across subjects. This connection holds regardless of background or income level.</a:t>
            </a:r>
          </a:p>
        </p:txBody>
      </p:sp>
      <p:sp>
        <p:nvSpPr>
          <p:cNvPr name="TextBox 17" id="17"/>
          <p:cNvSpPr txBox="true"/>
          <p:nvPr/>
        </p:nvSpPr>
        <p:spPr>
          <a:xfrm rot="0">
            <a:off x="9468438" y="3966594"/>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Att</a:t>
            </a:r>
            <a:r>
              <a:rPr lang="en-US" b="true" sz="3000">
                <a:solidFill>
                  <a:srgbClr val="1F4152"/>
                </a:solidFill>
                <a:latin typeface="Arial Nova Bold"/>
                <a:ea typeface="Arial Nova Bold"/>
                <a:cs typeface="Arial Nova Bold"/>
                <a:sym typeface="Arial Nova Bold"/>
              </a:rPr>
              <a:t>endance and retention: </a:t>
            </a:r>
            <a:r>
              <a:rPr lang="en-US" sz="3000">
                <a:solidFill>
                  <a:srgbClr val="1F4152"/>
                </a:solidFill>
                <a:latin typeface="Arial Nova"/>
                <a:ea typeface="Arial Nova"/>
                <a:cs typeface="Arial Nova"/>
                <a:sym typeface="Arial Nova"/>
              </a:rPr>
              <a:t>When families are engaged, students are more likely to attend regularly and stay in school.</a:t>
            </a:r>
          </a:p>
        </p:txBody>
      </p:sp>
      <p:sp>
        <p:nvSpPr>
          <p:cNvPr name="TextBox 18" id="18"/>
          <p:cNvSpPr txBox="true"/>
          <p:nvPr/>
        </p:nvSpPr>
        <p:spPr>
          <a:xfrm rot="0">
            <a:off x="9468438" y="5837206"/>
            <a:ext cx="7790862"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W</a:t>
            </a:r>
            <a:r>
              <a:rPr lang="en-US" b="true" sz="3000">
                <a:solidFill>
                  <a:srgbClr val="1F4152"/>
                </a:solidFill>
                <a:latin typeface="Arial Nova Bold"/>
                <a:ea typeface="Arial Nova Bold"/>
                <a:cs typeface="Arial Nova Bold"/>
                <a:sym typeface="Arial Nova Bold"/>
              </a:rPr>
              <a:t>ellbeing and behavior: </a:t>
            </a:r>
            <a:r>
              <a:rPr lang="en-US" sz="3000">
                <a:solidFill>
                  <a:srgbClr val="1F4152"/>
                </a:solidFill>
                <a:latin typeface="Arial Nova"/>
                <a:ea typeface="Arial Nova"/>
                <a:cs typeface="Arial Nova"/>
                <a:sym typeface="Arial Nova"/>
              </a:rPr>
              <a:t>Students experience better emotional health and fewer behavior problems.</a:t>
            </a:r>
          </a:p>
        </p:txBody>
      </p:sp>
      <p:sp>
        <p:nvSpPr>
          <p:cNvPr name="TextBox 19" id="19"/>
          <p:cNvSpPr txBox="true"/>
          <p:nvPr/>
        </p:nvSpPr>
        <p:spPr>
          <a:xfrm rot="0">
            <a:off x="9449514" y="7707817"/>
            <a:ext cx="7809786"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Low</a:t>
            </a:r>
            <a:r>
              <a:rPr lang="en-US" b="true" sz="3000">
                <a:solidFill>
                  <a:srgbClr val="1F4152"/>
                </a:solidFill>
                <a:latin typeface="Arial Nova Bold"/>
                <a:ea typeface="Arial Nova Bold"/>
                <a:cs typeface="Arial Nova Bold"/>
                <a:sym typeface="Arial Nova Bold"/>
              </a:rPr>
              <a:t>er dropout rates: </a:t>
            </a:r>
            <a:r>
              <a:rPr lang="en-US" sz="3000">
                <a:solidFill>
                  <a:srgbClr val="1F4152"/>
                </a:solidFill>
                <a:latin typeface="Arial Nova"/>
                <a:ea typeface="Arial Nova"/>
                <a:cs typeface="Arial Nova"/>
                <a:sym typeface="Arial Nova"/>
              </a:rPr>
              <a:t>Parental support is a strong predictor of continued school engagement.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22067" y="-6936855"/>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8AB17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846257"/>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1028700" y="5435600"/>
            <a:ext cx="6572250" cy="1289050"/>
          </a:xfrm>
          <a:prstGeom prst="rect">
            <a:avLst/>
          </a:prstGeom>
        </p:spPr>
        <p:txBody>
          <a:bodyPr anchor="t" rtlCol="false" tIns="0" lIns="0" bIns="0" rIns="0">
            <a:spAutoFit/>
          </a:bodyPr>
          <a:lstStyle/>
          <a:p>
            <a:pPr algn="l">
              <a:lnSpc>
                <a:spcPts val="5000"/>
              </a:lnSpc>
            </a:pPr>
            <a:r>
              <a:rPr lang="en-US" sz="5000">
                <a:solidFill>
                  <a:srgbClr val="1F4152"/>
                </a:solidFill>
                <a:latin typeface="Arial Nova"/>
                <a:ea typeface="Arial Nova"/>
                <a:cs typeface="Arial Nova"/>
                <a:sym typeface="Arial Nova"/>
              </a:rPr>
              <a:t>Key findings from research</a:t>
            </a:r>
          </a:p>
        </p:txBody>
      </p:sp>
      <p:sp>
        <p:nvSpPr>
          <p:cNvPr name="TextBox 10" id="10"/>
          <p:cNvSpPr txBox="true"/>
          <p:nvPr/>
        </p:nvSpPr>
        <p:spPr>
          <a:xfrm rot="0">
            <a:off x="1028700" y="1809879"/>
            <a:ext cx="5895323" cy="966470"/>
          </a:xfrm>
          <a:prstGeom prst="rect">
            <a:avLst/>
          </a:prstGeom>
        </p:spPr>
        <p:txBody>
          <a:bodyPr anchor="t" rtlCol="false" tIns="0" lIns="0" bIns="0" rIns="0">
            <a:spAutoFit/>
          </a:bodyPr>
          <a:lstStyle/>
          <a:p>
            <a:pPr algn="l">
              <a:lnSpc>
                <a:spcPts val="7299"/>
              </a:lnSpc>
            </a:pPr>
            <a:r>
              <a:rPr lang="en-US" sz="7299">
                <a:solidFill>
                  <a:srgbClr val="8AB17D"/>
                </a:solidFill>
                <a:latin typeface="Arial Nova"/>
                <a:ea typeface="Arial Nova"/>
                <a:cs typeface="Arial Nova"/>
                <a:sym typeface="Arial Nova"/>
              </a:rPr>
              <a:t>BENEFITS OF </a:t>
            </a:r>
          </a:p>
        </p:txBody>
      </p:sp>
      <p:sp>
        <p:nvSpPr>
          <p:cNvPr name="TextBox 11" id="11"/>
          <p:cNvSpPr txBox="true"/>
          <p:nvPr/>
        </p:nvSpPr>
        <p:spPr>
          <a:xfrm rot="0">
            <a:off x="1028700" y="2974276"/>
            <a:ext cx="5775146" cy="1605280"/>
          </a:xfrm>
          <a:prstGeom prst="rect">
            <a:avLst/>
          </a:prstGeom>
        </p:spPr>
        <p:txBody>
          <a:bodyPr anchor="t" rtlCol="false" tIns="0" lIns="0" bIns="0" rIns="0">
            <a:spAutoFit/>
          </a:bodyPr>
          <a:lstStyle/>
          <a:p>
            <a:pPr algn="l">
              <a:lnSpc>
                <a:spcPts val="6200"/>
              </a:lnSpc>
            </a:pPr>
            <a:r>
              <a:rPr lang="en-US" sz="6200">
                <a:solidFill>
                  <a:srgbClr val="1F4152"/>
                </a:solidFill>
                <a:latin typeface="Arial Nova"/>
                <a:ea typeface="Arial Nova"/>
                <a:cs typeface="Arial Nova"/>
                <a:sym typeface="Arial Nova"/>
              </a:rPr>
              <a:t>PARENTAL INVOLVEMENT</a:t>
            </a:r>
          </a:p>
        </p:txBody>
      </p:sp>
      <p:sp>
        <p:nvSpPr>
          <p:cNvPr name="Freeform 12" id="12"/>
          <p:cNvSpPr/>
          <p:nvPr/>
        </p:nvSpPr>
        <p:spPr>
          <a:xfrm flipH="false" flipV="false" rot="0">
            <a:off x="8666699" y="2273539"/>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666699" y="4287369"/>
            <a:ext cx="601126" cy="615750"/>
          </a:xfrm>
          <a:custGeom>
            <a:avLst/>
            <a:gdLst/>
            <a:ahLst/>
            <a:cxnLst/>
            <a:rect r="r" b="b" t="t" l="l"/>
            <a:pathLst>
              <a:path h="615750" w="601126">
                <a:moveTo>
                  <a:pt x="0" y="0"/>
                </a:moveTo>
                <a:lnTo>
                  <a:pt x="601126" y="0"/>
                </a:lnTo>
                <a:lnTo>
                  <a:pt x="601126" y="615750"/>
                </a:lnTo>
                <a:lnTo>
                  <a:pt x="0" y="6157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8666699" y="6078705"/>
            <a:ext cx="601126" cy="615750"/>
          </a:xfrm>
          <a:custGeom>
            <a:avLst/>
            <a:gdLst/>
            <a:ahLst/>
            <a:cxnLst/>
            <a:rect r="r" b="b" t="t" l="l"/>
            <a:pathLst>
              <a:path h="615750" w="601126">
                <a:moveTo>
                  <a:pt x="0" y="0"/>
                </a:moveTo>
                <a:lnTo>
                  <a:pt x="601126" y="0"/>
                </a:lnTo>
                <a:lnTo>
                  <a:pt x="601126" y="615751"/>
                </a:lnTo>
                <a:lnTo>
                  <a:pt x="0" y="615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9468438" y="2240726"/>
            <a:ext cx="779086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Parental engagement is beneficial</a:t>
            </a:r>
            <a:r>
              <a:rPr lang="en-US" sz="3000" b="true">
                <a:solidFill>
                  <a:srgbClr val="1F4152"/>
                </a:solidFill>
                <a:latin typeface="Arial Nova Bold"/>
                <a:ea typeface="Arial Nova Bold"/>
                <a:cs typeface="Arial Nova Bold"/>
                <a:sym typeface="Arial Nova Bold"/>
              </a:rPr>
              <a:t> regardless of income or background.</a:t>
            </a:r>
          </a:p>
        </p:txBody>
      </p:sp>
      <p:sp>
        <p:nvSpPr>
          <p:cNvPr name="TextBox 16" id="16"/>
          <p:cNvSpPr txBox="true"/>
          <p:nvPr/>
        </p:nvSpPr>
        <p:spPr>
          <a:xfrm rot="0">
            <a:off x="9468438" y="3966594"/>
            <a:ext cx="7790862" cy="12763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Students perform better when schools communicate </a:t>
            </a:r>
            <a:r>
              <a:rPr lang="en-US" sz="3000" b="true">
                <a:solidFill>
                  <a:srgbClr val="1F4152"/>
                </a:solidFill>
                <a:latin typeface="Arial Nova Bold"/>
                <a:ea typeface="Arial Nova Bold"/>
                <a:cs typeface="Arial Nova Bold"/>
                <a:sym typeface="Arial Nova Bold"/>
              </a:rPr>
              <a:t>clear expectations and support for parent involvement.</a:t>
            </a:r>
          </a:p>
        </p:txBody>
      </p:sp>
      <p:sp>
        <p:nvSpPr>
          <p:cNvPr name="TextBox 17" id="17"/>
          <p:cNvSpPr txBox="true"/>
          <p:nvPr/>
        </p:nvSpPr>
        <p:spPr>
          <a:xfrm rot="0">
            <a:off x="9468438" y="5837206"/>
            <a:ext cx="7790862"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Emotional engagement </a:t>
            </a:r>
            <a:r>
              <a:rPr lang="en-US" sz="3000">
                <a:solidFill>
                  <a:srgbClr val="1F4152"/>
                </a:solidFill>
                <a:latin typeface="Arial Nova"/>
                <a:ea typeface="Arial Nova"/>
                <a:cs typeface="Arial Nova"/>
                <a:sym typeface="Arial Nova"/>
              </a:rPr>
              <a:t>with school is often linked to positive parental involvement.</a:t>
            </a:r>
          </a:p>
        </p:txBody>
      </p:sp>
      <p:sp>
        <p:nvSpPr>
          <p:cNvPr name="Freeform 18" id="18"/>
          <p:cNvSpPr/>
          <p:nvPr/>
        </p:nvSpPr>
        <p:spPr>
          <a:xfrm flipH="false" flipV="false" rot="0">
            <a:off x="14945753" y="7149466"/>
            <a:ext cx="3342247" cy="3137534"/>
          </a:xfrm>
          <a:custGeom>
            <a:avLst/>
            <a:gdLst/>
            <a:ahLst/>
            <a:cxnLst/>
            <a:rect r="r" b="b" t="t" l="l"/>
            <a:pathLst>
              <a:path h="3137534" w="3342247">
                <a:moveTo>
                  <a:pt x="0" y="0"/>
                </a:moveTo>
                <a:lnTo>
                  <a:pt x="3342247" y="0"/>
                </a:lnTo>
                <a:lnTo>
                  <a:pt x="3342247" y="3137534"/>
                </a:lnTo>
                <a:lnTo>
                  <a:pt x="0" y="3137534"/>
                </a:lnTo>
                <a:lnTo>
                  <a:pt x="0" y="0"/>
                </a:lnTo>
                <a:close/>
              </a:path>
            </a:pathLst>
          </a:custGeom>
          <a:blipFill>
            <a:blip r:embed="rId9"/>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AB17D"/>
        </a:solidFill>
      </p:bgPr>
    </p:bg>
    <p:spTree>
      <p:nvGrpSpPr>
        <p:cNvPr id="1" name=""/>
        <p:cNvGrpSpPr/>
        <p:nvPr/>
      </p:nvGrpSpPr>
      <p:grpSpPr>
        <a:xfrm>
          <a:off x="0" y="0"/>
          <a:ext cx="0" cy="0"/>
          <a:chOff x="0" y="0"/>
          <a:chExt cx="0" cy="0"/>
        </a:xfrm>
      </p:grpSpPr>
      <p:sp>
        <p:nvSpPr>
          <p:cNvPr name="TextBox 2" id="2"/>
          <p:cNvSpPr txBox="true"/>
          <p:nvPr/>
        </p:nvSpPr>
        <p:spPr>
          <a:xfrm rot="0">
            <a:off x="1041302" y="5836411"/>
            <a:ext cx="9632656" cy="455295"/>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happen</a:t>
            </a:r>
            <a:r>
              <a:rPr lang="en-US" sz="3000">
                <a:solidFill>
                  <a:srgbClr val="1F4152"/>
                </a:solidFill>
                <a:latin typeface="Arial Nova"/>
                <a:ea typeface="Arial Nova"/>
                <a:cs typeface="Arial Nova"/>
                <a:sym typeface="Arial Nova"/>
              </a:rPr>
              <a:t>ed?</a:t>
            </a:r>
          </a:p>
        </p:txBody>
      </p:sp>
      <p:sp>
        <p:nvSpPr>
          <p:cNvPr name="TextBox 3" id="3"/>
          <p:cNvSpPr txBox="true"/>
          <p:nvPr/>
        </p:nvSpPr>
        <p:spPr>
          <a:xfrm rot="0">
            <a:off x="1041302" y="3655542"/>
            <a:ext cx="9632656" cy="177228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Think of a situation where a guardian’s involvement made a difference for a student in your class. </a:t>
            </a:r>
          </a:p>
        </p:txBody>
      </p:sp>
      <p:grpSp>
        <p:nvGrpSpPr>
          <p:cNvPr name="Group 4" id="4"/>
          <p:cNvGrpSpPr/>
          <p:nvPr/>
        </p:nvGrpSpPr>
        <p:grpSpPr>
          <a:xfrm rot="0">
            <a:off x="10661356" y="865525"/>
            <a:ext cx="6361093" cy="636109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1584543" y="2847543"/>
            <a:ext cx="3291960" cy="7439457"/>
          </a:xfrm>
          <a:custGeom>
            <a:avLst/>
            <a:gdLst/>
            <a:ahLst/>
            <a:cxnLst/>
            <a:rect r="r" b="b" t="t" l="l"/>
            <a:pathLst>
              <a:path h="7439457" w="3291960">
                <a:moveTo>
                  <a:pt x="0" y="0"/>
                </a:moveTo>
                <a:lnTo>
                  <a:pt x="3291960" y="0"/>
                </a:lnTo>
                <a:lnTo>
                  <a:pt x="3291960"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028700" y="1292447"/>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grpSp>
        <p:nvGrpSpPr>
          <p:cNvPr name="Group 10" id="10"/>
          <p:cNvGrpSpPr/>
          <p:nvPr/>
        </p:nvGrpSpPr>
        <p:grpSpPr>
          <a:xfrm rot="0">
            <a:off x="1041302" y="2971325"/>
            <a:ext cx="9018830" cy="247973"/>
            <a:chOff x="0" y="0"/>
            <a:chExt cx="12025106" cy="330631"/>
          </a:xfrm>
        </p:grpSpPr>
        <p:sp>
          <p:nvSpPr>
            <p:cNvPr name="Freeform 11" id="11"/>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250229"/>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162050"/>
            <a:ext cx="14511409"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Strong collaboration is built on:</a:t>
            </a:r>
          </a:p>
        </p:txBody>
      </p:sp>
      <p:sp>
        <p:nvSpPr>
          <p:cNvPr name="Freeform 4" id="4"/>
          <p:cNvSpPr/>
          <p:nvPr/>
        </p:nvSpPr>
        <p:spPr>
          <a:xfrm flipH="false" flipV="false" rot="0">
            <a:off x="683818" y="3608012"/>
            <a:ext cx="689759" cy="706539"/>
          </a:xfrm>
          <a:custGeom>
            <a:avLst/>
            <a:gdLst/>
            <a:ahLst/>
            <a:cxnLst/>
            <a:rect r="r" b="b" t="t" l="l"/>
            <a:pathLst>
              <a:path h="706539" w="689759">
                <a:moveTo>
                  <a:pt x="0" y="0"/>
                </a:moveTo>
                <a:lnTo>
                  <a:pt x="689759" y="0"/>
                </a:lnTo>
                <a:lnTo>
                  <a:pt x="689759" y="706540"/>
                </a:lnTo>
                <a:lnTo>
                  <a:pt x="0" y="706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83818" y="5033478"/>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83818" y="6581459"/>
            <a:ext cx="689759" cy="706539"/>
          </a:xfrm>
          <a:custGeom>
            <a:avLst/>
            <a:gdLst/>
            <a:ahLst/>
            <a:cxnLst/>
            <a:rect r="r" b="b" t="t" l="l"/>
            <a:pathLst>
              <a:path h="706539" w="689759">
                <a:moveTo>
                  <a:pt x="0" y="0"/>
                </a:moveTo>
                <a:lnTo>
                  <a:pt x="689759" y="0"/>
                </a:lnTo>
                <a:lnTo>
                  <a:pt x="689759" y="706539"/>
                </a:lnTo>
                <a:lnTo>
                  <a:pt x="0" y="706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542833" y="3457302"/>
            <a:ext cx="14397150"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Recip</a:t>
            </a:r>
            <a:r>
              <a:rPr lang="en-US" b="true" sz="3000">
                <a:solidFill>
                  <a:srgbClr val="1F4152"/>
                </a:solidFill>
                <a:latin typeface="Arial Nova Bold"/>
                <a:ea typeface="Arial Nova Bold"/>
                <a:cs typeface="Arial Nova Bold"/>
                <a:sym typeface="Arial Nova Bold"/>
              </a:rPr>
              <a:t>rocity: </a:t>
            </a:r>
            <a:r>
              <a:rPr lang="en-US" sz="3000">
                <a:solidFill>
                  <a:srgbClr val="1F4152"/>
                </a:solidFill>
                <a:latin typeface="Arial Nova"/>
                <a:ea typeface="Arial Nova"/>
                <a:cs typeface="Arial Nova"/>
                <a:sym typeface="Arial Nova"/>
              </a:rPr>
              <a:t>Teachers and guardians engage in two-way communication where both feel heard and respected.</a:t>
            </a:r>
          </a:p>
        </p:txBody>
      </p:sp>
      <p:sp>
        <p:nvSpPr>
          <p:cNvPr name="TextBox 8" id="8"/>
          <p:cNvSpPr txBox="true"/>
          <p:nvPr/>
        </p:nvSpPr>
        <p:spPr>
          <a:xfrm rot="0">
            <a:off x="1542833" y="4882767"/>
            <a:ext cx="14397150"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A</a:t>
            </a:r>
            <a:r>
              <a:rPr lang="en-US" b="true" sz="3000">
                <a:solidFill>
                  <a:srgbClr val="1F4152"/>
                </a:solidFill>
                <a:latin typeface="Arial Nova Bold"/>
                <a:ea typeface="Arial Nova Bold"/>
                <a:cs typeface="Arial Nova Bold"/>
                <a:sym typeface="Arial Nova Bold"/>
              </a:rPr>
              <a:t>lignment of goals: </a:t>
            </a:r>
            <a:r>
              <a:rPr lang="en-US" sz="3000">
                <a:solidFill>
                  <a:srgbClr val="1F4152"/>
                </a:solidFill>
                <a:latin typeface="Arial Nova"/>
                <a:ea typeface="Arial Nova"/>
                <a:cs typeface="Arial Nova"/>
                <a:sym typeface="Arial Nova"/>
              </a:rPr>
              <a:t>Everyone supports the student’s learning with a common vision and coordinated efforts.</a:t>
            </a:r>
          </a:p>
        </p:txBody>
      </p:sp>
      <p:sp>
        <p:nvSpPr>
          <p:cNvPr name="TextBox 9" id="9"/>
          <p:cNvSpPr txBox="true"/>
          <p:nvPr/>
        </p:nvSpPr>
        <p:spPr>
          <a:xfrm rot="0">
            <a:off x="1542833" y="6430748"/>
            <a:ext cx="14704193"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Op</a:t>
            </a:r>
            <a:r>
              <a:rPr lang="en-US" b="true" sz="3000">
                <a:solidFill>
                  <a:srgbClr val="1F4152"/>
                </a:solidFill>
                <a:latin typeface="Arial Nova Bold"/>
                <a:ea typeface="Arial Nova Bold"/>
                <a:cs typeface="Arial Nova Bold"/>
                <a:sym typeface="Arial Nova Bold"/>
              </a:rPr>
              <a:t>en and intentional communication: </a:t>
            </a:r>
            <a:r>
              <a:rPr lang="en-US" sz="3000">
                <a:solidFill>
                  <a:srgbClr val="1F4152"/>
                </a:solidFill>
                <a:latin typeface="Arial Nova"/>
                <a:ea typeface="Arial Nova"/>
                <a:cs typeface="Arial Nova"/>
                <a:sym typeface="Arial Nova"/>
              </a:rPr>
              <a:t>Regular, positive contact initiated by the school builds trust and inclusion.</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DD79F00820694E830A2274787C010B" ma:contentTypeVersion="15" ma:contentTypeDescription="Opret et nyt dokument." ma:contentTypeScope="" ma:versionID="42a535a7bc1c45e1366b5dc142570339">
  <xsd:schema xmlns:xsd="http://www.w3.org/2001/XMLSchema" xmlns:xs="http://www.w3.org/2001/XMLSchema" xmlns:p="http://schemas.microsoft.com/office/2006/metadata/properties" xmlns:ns2="36274e00-a716-4e77-8868-dc31faf8c99b" xmlns:ns3="916403eb-6c3d-4e73-99c7-e9b1e59ebfb8" targetNamespace="http://schemas.microsoft.com/office/2006/metadata/properties" ma:root="true" ma:fieldsID="170fb25c9e1bf93a24f9230205f4f1b6" ns2:_="" ns3:_="">
    <xsd:import namespace="36274e00-a716-4e77-8868-dc31faf8c99b"/>
    <xsd:import namespace="916403eb-6c3d-4e73-99c7-e9b1e59ebf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4e00-a716-4e77-8868-dc31faf8c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c926b2b8-74a0-499a-b94f-2f7ff92af2a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403eb-6c3d-4e73-99c7-e9b1e59ebfb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1f29bd2b-8df1-44d4-b4c6-6d3f74bec302}" ma:internalName="TaxCatchAll" ma:showField="CatchAllData" ma:web="916403eb-6c3d-4e73-99c7-e9b1e59eb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274e00-a716-4e77-8868-dc31faf8c99b">
      <Terms xmlns="http://schemas.microsoft.com/office/infopath/2007/PartnerControls"/>
    </lcf76f155ced4ddcb4097134ff3c332f>
    <TaxCatchAll xmlns="916403eb-6c3d-4e73-99c7-e9b1e59ebfb8" xsi:nil="true"/>
  </documentManagement>
</p:properties>
</file>

<file path=customXml/itemProps1.xml><?xml version="1.0" encoding="utf-8"?>
<ds:datastoreItem xmlns:ds="http://schemas.openxmlformats.org/officeDocument/2006/customXml" ds:itemID="{5494EBDC-B7B9-453E-B42C-78C53229E764}"/>
</file>

<file path=customXml/itemProps2.xml><?xml version="1.0" encoding="utf-8"?>
<ds:datastoreItem xmlns:ds="http://schemas.openxmlformats.org/officeDocument/2006/customXml" ds:itemID="{FF01B7EA-710B-4227-BE7F-368B12C86935}"/>
</file>

<file path=customXml/itemProps3.xml><?xml version="1.0" encoding="utf-8"?>
<ds:datastoreItem xmlns:ds="http://schemas.openxmlformats.org/officeDocument/2006/customXml" ds:itemID="{BA382D6A-8AC9-4722-A768-02FAC99E5DE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Creating successful learning environments</dc:title>
  <cp:revision>1</cp:revision>
  <dcterms:created xsi:type="dcterms:W3CDTF">2006-08-16T00:00:00Z</dcterms:created>
  <dcterms:modified xsi:type="dcterms:W3CDTF">2011-08-01T06:04:30Z</dcterms:modified>
  <dc:identifier>DAGx0w8L7KE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0x01010058DD79F00820694E830A2274787C010B</vt:lpwstr>
  </property>
</Properties>
</file>